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8" r:id="rId2"/>
    <p:sldId id="260" r:id="rId3"/>
    <p:sldId id="262" r:id="rId4"/>
    <p:sldId id="263" r:id="rId5"/>
    <p:sldId id="271" r:id="rId6"/>
    <p:sldId id="27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5F1F8-475D-4F59-9EB2-E94FB0957CD2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51149-09CF-4A1D-9FEC-A6175B9FEE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080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0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14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52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87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76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4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3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26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80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08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34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C8971-3406-4B91-8082-3B4FBFA8C429}" type="datetimeFigureOut">
              <a:rPr lang="it-IT" smtClean="0"/>
              <a:t>21/01/2016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347-7432-4C0B-BAFE-A4DB4A4814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IL PERIODO DI FORMAZIONE E PROVA </a:t>
            </a:r>
            <a:b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alla luce del DM 850/2015 e della CM 36167 del 5-11-2015</a:t>
            </a:r>
            <a:endParaRPr lang="it-IT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22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TUTOR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spc="145" dirty="0" smtClean="0">
                <a:cs typeface="Tahoma"/>
              </a:rPr>
              <a:t>È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spc="15" dirty="0" smtClean="0">
                <a:cs typeface="Tahoma"/>
              </a:rPr>
              <a:t>designato</a:t>
            </a:r>
            <a:r>
              <a:rPr lang="it-IT" sz="2400" spc="-60" dirty="0" smtClean="0">
                <a:cs typeface="Tahoma"/>
              </a:rPr>
              <a:t> </a:t>
            </a:r>
            <a:r>
              <a:rPr lang="it-IT" sz="2400" spc="40" dirty="0" smtClean="0">
                <a:cs typeface="Tahoma"/>
              </a:rPr>
              <a:t>dal</a:t>
            </a:r>
            <a:r>
              <a:rPr lang="it-IT" sz="2400" spc="-50" dirty="0" smtClean="0">
                <a:cs typeface="Tahoma"/>
              </a:rPr>
              <a:t> </a:t>
            </a:r>
            <a:r>
              <a:rPr lang="it-IT" sz="2400" spc="75" dirty="0" smtClean="0">
                <a:cs typeface="Tahoma"/>
              </a:rPr>
              <a:t>DS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spc="20" dirty="0" smtClean="0">
                <a:cs typeface="Tahoma"/>
              </a:rPr>
              <a:t>sentito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spc="75" dirty="0" smtClean="0">
                <a:cs typeface="Tahoma"/>
              </a:rPr>
              <a:t>il</a:t>
            </a:r>
            <a:r>
              <a:rPr lang="it-IT" sz="2400" spc="-50" dirty="0" smtClean="0">
                <a:cs typeface="Tahoma"/>
              </a:rPr>
              <a:t> </a:t>
            </a:r>
            <a:r>
              <a:rPr lang="it-IT" sz="2400" spc="65" dirty="0" err="1" smtClean="0">
                <a:cs typeface="Tahoma"/>
              </a:rPr>
              <a:t>CdD</a:t>
            </a:r>
            <a:endParaRPr lang="it-IT" sz="2400" dirty="0" smtClean="0">
              <a:cs typeface="Tahoma"/>
            </a:endParaRPr>
          </a:p>
          <a:p>
            <a:r>
              <a:rPr lang="it-IT" sz="2400" spc="35" dirty="0" smtClean="0">
                <a:cs typeface="Tahoma"/>
              </a:rPr>
              <a:t>Collabora</a:t>
            </a:r>
            <a:r>
              <a:rPr lang="it-IT" sz="2400" spc="-55" dirty="0" smtClean="0">
                <a:cs typeface="Tahoma"/>
              </a:rPr>
              <a:t> </a:t>
            </a:r>
            <a:r>
              <a:rPr lang="it-IT" sz="2400" spc="50" dirty="0" smtClean="0">
                <a:cs typeface="Tahoma"/>
              </a:rPr>
              <a:t>al</a:t>
            </a:r>
            <a:r>
              <a:rPr lang="it-IT" sz="2400" spc="-30" dirty="0" smtClean="0">
                <a:cs typeface="Tahoma"/>
              </a:rPr>
              <a:t> </a:t>
            </a:r>
            <a:r>
              <a:rPr lang="it-IT" sz="2400" spc="30" dirty="0" smtClean="0">
                <a:cs typeface="Tahoma"/>
              </a:rPr>
              <a:t>bilancio</a:t>
            </a:r>
            <a:r>
              <a:rPr lang="it-IT" sz="2400" spc="-55" dirty="0" smtClean="0">
                <a:cs typeface="Tahoma"/>
              </a:rPr>
              <a:t> </a:t>
            </a:r>
            <a:r>
              <a:rPr lang="it-IT" sz="2400" spc="40" dirty="0" smtClean="0">
                <a:cs typeface="Tahoma"/>
              </a:rPr>
              <a:t>inziale</a:t>
            </a:r>
            <a:r>
              <a:rPr lang="it-IT" sz="2400" spc="-30" dirty="0" smtClean="0">
                <a:cs typeface="Tahoma"/>
              </a:rPr>
              <a:t> </a:t>
            </a:r>
            <a:r>
              <a:rPr lang="it-IT" sz="2400" spc="-25" dirty="0" smtClean="0">
                <a:cs typeface="Tahoma"/>
              </a:rPr>
              <a:t>e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spc="35" dirty="0" smtClean="0">
                <a:cs typeface="Tahoma"/>
              </a:rPr>
              <a:t>finale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spc="25" dirty="0" smtClean="0">
                <a:cs typeface="Tahoma"/>
              </a:rPr>
              <a:t>delle</a:t>
            </a:r>
            <a:r>
              <a:rPr lang="it-IT" sz="2400" spc="-55" dirty="0" smtClean="0">
                <a:cs typeface="Tahoma"/>
              </a:rPr>
              <a:t> </a:t>
            </a:r>
            <a:r>
              <a:rPr lang="it-IT" sz="2400" spc="5" dirty="0" smtClean="0">
                <a:cs typeface="Tahoma"/>
              </a:rPr>
              <a:t>competenze  </a:t>
            </a:r>
            <a:r>
              <a:rPr lang="it-IT" sz="2400" spc="-25" dirty="0" smtClean="0">
                <a:cs typeface="Tahoma"/>
              </a:rPr>
              <a:t>e </a:t>
            </a:r>
            <a:r>
              <a:rPr lang="it-IT" sz="2400" spc="50" dirty="0" smtClean="0">
                <a:cs typeface="Tahoma"/>
              </a:rPr>
              <a:t>al </a:t>
            </a:r>
            <a:r>
              <a:rPr lang="it-IT" sz="2400" spc="15" dirty="0" smtClean="0">
                <a:cs typeface="Tahoma"/>
              </a:rPr>
              <a:t>patto</a:t>
            </a:r>
            <a:r>
              <a:rPr lang="it-IT" sz="2400" spc="-190" dirty="0" smtClean="0">
                <a:cs typeface="Tahoma"/>
              </a:rPr>
              <a:t> </a:t>
            </a:r>
            <a:r>
              <a:rPr lang="it-IT" sz="2400" spc="25" dirty="0" smtClean="0">
                <a:cs typeface="Tahoma"/>
              </a:rPr>
              <a:t>formativo</a:t>
            </a:r>
            <a:endParaRPr lang="it-IT" sz="2400" dirty="0" smtClean="0">
              <a:cs typeface="Tahoma"/>
            </a:endParaRPr>
          </a:p>
          <a:p>
            <a:r>
              <a:rPr lang="it-IT" sz="2400" spc="15" dirty="0" smtClean="0">
                <a:cs typeface="Tahoma"/>
              </a:rPr>
              <a:t>Svolge</a:t>
            </a:r>
            <a:r>
              <a:rPr lang="it-IT" sz="2400" spc="-35" dirty="0" smtClean="0">
                <a:cs typeface="Tahoma"/>
              </a:rPr>
              <a:t> </a:t>
            </a:r>
            <a:r>
              <a:rPr lang="it-IT" sz="2400" spc="25" dirty="0" smtClean="0">
                <a:cs typeface="Tahoma"/>
              </a:rPr>
              <a:t>le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dirty="0" smtClean="0">
                <a:cs typeface="Tahoma"/>
              </a:rPr>
              <a:t>ore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spc="45" dirty="0" smtClean="0">
                <a:cs typeface="Tahoma"/>
              </a:rPr>
              <a:t>di</a:t>
            </a:r>
            <a:r>
              <a:rPr lang="it-IT" sz="2400" spc="-35" dirty="0" smtClean="0">
                <a:cs typeface="Tahoma"/>
              </a:rPr>
              <a:t> </a:t>
            </a:r>
            <a:r>
              <a:rPr lang="it-IT" sz="2400" spc="10" dirty="0" err="1" smtClean="0">
                <a:cs typeface="Tahoma"/>
              </a:rPr>
              <a:t>peer</a:t>
            </a:r>
            <a:r>
              <a:rPr lang="it-IT" sz="2400" spc="-55" dirty="0" smtClean="0">
                <a:cs typeface="Tahoma"/>
              </a:rPr>
              <a:t> </a:t>
            </a:r>
            <a:r>
              <a:rPr lang="it-IT" sz="2400" dirty="0" smtClean="0">
                <a:cs typeface="Tahoma"/>
              </a:rPr>
              <a:t>to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spc="10" dirty="0" err="1" smtClean="0">
                <a:cs typeface="Tahoma"/>
              </a:rPr>
              <a:t>peer</a:t>
            </a:r>
            <a:endParaRPr lang="it-IT" sz="2400" dirty="0" smtClean="0">
              <a:cs typeface="Tahoma"/>
            </a:endParaRPr>
          </a:p>
          <a:p>
            <a:r>
              <a:rPr lang="it-IT" sz="2400" spc="30" dirty="0" smtClean="0">
                <a:cs typeface="Tahoma"/>
              </a:rPr>
              <a:t>Presenta</a:t>
            </a:r>
            <a:r>
              <a:rPr lang="it-IT" sz="2400" spc="-50" dirty="0" smtClean="0">
                <a:cs typeface="Tahoma"/>
              </a:rPr>
              <a:t> </a:t>
            </a:r>
            <a:r>
              <a:rPr lang="it-IT" sz="2400" spc="20" dirty="0" smtClean="0">
                <a:cs typeface="Tahoma"/>
              </a:rPr>
              <a:t>parere</a:t>
            </a:r>
            <a:r>
              <a:rPr lang="it-IT" sz="2400" spc="-35" dirty="0" smtClean="0">
                <a:cs typeface="Tahoma"/>
              </a:rPr>
              <a:t> </a:t>
            </a:r>
            <a:r>
              <a:rPr lang="it-IT" sz="2400" spc="20" dirty="0" smtClean="0">
                <a:cs typeface="Tahoma"/>
              </a:rPr>
              <a:t>motivato</a:t>
            </a:r>
            <a:r>
              <a:rPr lang="it-IT" sz="2400" spc="-35" dirty="0" smtClean="0">
                <a:cs typeface="Tahoma"/>
              </a:rPr>
              <a:t> </a:t>
            </a:r>
            <a:r>
              <a:rPr lang="it-IT" sz="2400" spc="35" dirty="0" smtClean="0">
                <a:cs typeface="Tahoma"/>
              </a:rPr>
              <a:t>sulle</a:t>
            </a:r>
            <a:r>
              <a:rPr lang="it-IT" sz="2400" spc="-35" dirty="0" smtClean="0">
                <a:cs typeface="Tahoma"/>
              </a:rPr>
              <a:t> </a:t>
            </a:r>
            <a:r>
              <a:rPr lang="it-IT" sz="2400" spc="30" dirty="0" smtClean="0">
                <a:cs typeface="Tahoma"/>
              </a:rPr>
              <a:t>caratteristiche  </a:t>
            </a:r>
            <a:r>
              <a:rPr lang="it-IT" sz="2400" spc="20" dirty="0" smtClean="0">
                <a:cs typeface="Tahoma"/>
              </a:rPr>
              <a:t>dell’azione </a:t>
            </a:r>
            <a:r>
              <a:rPr lang="it-IT" sz="2400" spc="15" dirty="0" smtClean="0">
                <a:cs typeface="Tahoma"/>
              </a:rPr>
              <a:t>professionale </a:t>
            </a:r>
            <a:r>
              <a:rPr lang="it-IT" sz="2400" spc="20" dirty="0" smtClean="0">
                <a:cs typeface="Tahoma"/>
              </a:rPr>
              <a:t>del</a:t>
            </a:r>
            <a:r>
              <a:rPr lang="it-IT" sz="2400" spc="-135" dirty="0" smtClean="0">
                <a:cs typeface="Tahoma"/>
              </a:rPr>
              <a:t> </a:t>
            </a:r>
            <a:r>
              <a:rPr lang="it-IT" sz="2400" spc="10" dirty="0" smtClean="0">
                <a:cs typeface="Tahoma"/>
              </a:rPr>
              <a:t>neoassunto</a:t>
            </a:r>
          </a:p>
          <a:p>
            <a:r>
              <a:rPr lang="it-IT" sz="2400" spc="25" dirty="0" smtClean="0">
                <a:cs typeface="Tahoma"/>
              </a:rPr>
              <a:t>Integra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spc="75" dirty="0" smtClean="0">
                <a:cs typeface="Tahoma"/>
              </a:rPr>
              <a:t>il</a:t>
            </a:r>
            <a:r>
              <a:rPr lang="it-IT" sz="2400" spc="-25" dirty="0" smtClean="0">
                <a:cs typeface="Tahoma"/>
              </a:rPr>
              <a:t> </a:t>
            </a:r>
            <a:r>
              <a:rPr lang="it-IT" sz="2400" spc="75" dirty="0" err="1" smtClean="0">
                <a:cs typeface="Tahoma"/>
              </a:rPr>
              <a:t>CdV</a:t>
            </a:r>
            <a:r>
              <a:rPr lang="it-IT" sz="2400" spc="-30" dirty="0" smtClean="0">
                <a:cs typeface="Tahoma"/>
              </a:rPr>
              <a:t> </a:t>
            </a:r>
            <a:r>
              <a:rPr lang="it-IT" sz="2400" spc="60" dirty="0" smtClean="0">
                <a:cs typeface="Tahoma"/>
              </a:rPr>
              <a:t>in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dirty="0" smtClean="0">
                <a:cs typeface="Tahoma"/>
              </a:rPr>
              <a:t>occasione</a:t>
            </a:r>
            <a:r>
              <a:rPr lang="it-IT" sz="2400" spc="-50" dirty="0" smtClean="0">
                <a:cs typeface="Tahoma"/>
              </a:rPr>
              <a:t> </a:t>
            </a:r>
            <a:r>
              <a:rPr lang="it-IT" sz="2400" spc="20" dirty="0" smtClean="0">
                <a:cs typeface="Tahoma"/>
              </a:rPr>
              <a:t>del</a:t>
            </a:r>
            <a:r>
              <a:rPr lang="it-IT" sz="2400" spc="220" dirty="0" smtClean="0">
                <a:cs typeface="Tahoma"/>
              </a:rPr>
              <a:t> </a:t>
            </a:r>
            <a:r>
              <a:rPr lang="it-IT" sz="2400" spc="15" dirty="0" smtClean="0">
                <a:cs typeface="Tahoma"/>
              </a:rPr>
              <a:t>colloquio</a:t>
            </a:r>
            <a:r>
              <a:rPr lang="it-IT" sz="2400" spc="-50" dirty="0" smtClean="0">
                <a:cs typeface="Tahoma"/>
              </a:rPr>
              <a:t> </a:t>
            </a:r>
            <a:r>
              <a:rPr lang="it-IT" sz="2400" spc="10" dirty="0" smtClean="0">
                <a:cs typeface="Tahoma"/>
              </a:rPr>
              <a:t>sostenuto</a:t>
            </a:r>
            <a:r>
              <a:rPr lang="it-IT" sz="2400" spc="-60" dirty="0" smtClean="0">
                <a:cs typeface="Tahoma"/>
              </a:rPr>
              <a:t> </a:t>
            </a:r>
            <a:r>
              <a:rPr lang="it-IT" sz="2400" spc="40" dirty="0" smtClean="0">
                <a:cs typeface="Tahoma"/>
              </a:rPr>
              <a:t>dal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spc="15" dirty="0" smtClean="0">
                <a:cs typeface="Tahoma"/>
              </a:rPr>
              <a:t>neoassunto</a:t>
            </a:r>
            <a:endParaRPr lang="it-IT" sz="2400" dirty="0" smtClean="0">
              <a:cs typeface="Tahoma"/>
            </a:endParaRPr>
          </a:p>
          <a:p>
            <a:r>
              <a:rPr lang="it-IT" sz="2400" spc="20" dirty="0" smtClean="0">
                <a:cs typeface="Tahoma"/>
              </a:rPr>
              <a:t>Riceve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spc="45" dirty="0" smtClean="0">
                <a:cs typeface="Tahoma"/>
              </a:rPr>
              <a:t>un</a:t>
            </a:r>
            <a:r>
              <a:rPr lang="it-IT" sz="2400" spc="-55" dirty="0" smtClean="0">
                <a:cs typeface="Tahoma"/>
              </a:rPr>
              <a:t> </a:t>
            </a:r>
            <a:r>
              <a:rPr lang="it-IT" sz="2400" dirty="0" smtClean="0">
                <a:cs typeface="Tahoma"/>
              </a:rPr>
              <a:t>compenso</a:t>
            </a:r>
            <a:r>
              <a:rPr lang="it-IT" sz="2400" spc="-65" dirty="0" smtClean="0">
                <a:cs typeface="Tahoma"/>
              </a:rPr>
              <a:t> </a:t>
            </a:r>
            <a:r>
              <a:rPr lang="it-IT" sz="2400" dirty="0" smtClean="0">
                <a:cs typeface="Tahoma"/>
              </a:rPr>
              <a:t>economico</a:t>
            </a:r>
            <a:r>
              <a:rPr lang="it-IT" sz="2400" spc="-65" dirty="0" smtClean="0">
                <a:cs typeface="Tahoma"/>
              </a:rPr>
              <a:t> </a:t>
            </a:r>
            <a:r>
              <a:rPr lang="it-IT" sz="2400" spc="75" dirty="0" smtClean="0">
                <a:cs typeface="Tahoma"/>
              </a:rPr>
              <a:t>(MOF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dirty="0" smtClean="0">
                <a:cs typeface="Tahoma"/>
              </a:rPr>
              <a:t>ed</a:t>
            </a:r>
            <a:r>
              <a:rPr lang="it-IT" sz="2400" spc="-60" dirty="0" smtClean="0">
                <a:cs typeface="Tahoma"/>
              </a:rPr>
              <a:t> </a:t>
            </a:r>
            <a:r>
              <a:rPr lang="it-IT" sz="2400" spc="25" dirty="0" smtClean="0">
                <a:cs typeface="Tahoma"/>
              </a:rPr>
              <a:t>eventualmente  </a:t>
            </a:r>
            <a:r>
              <a:rPr lang="it-IT" sz="2400" dirty="0" smtClean="0">
                <a:cs typeface="Tahoma"/>
              </a:rPr>
              <a:t>fondo</a:t>
            </a:r>
            <a:r>
              <a:rPr lang="it-IT" sz="2400" spc="-55" dirty="0" smtClean="0">
                <a:cs typeface="Tahoma"/>
              </a:rPr>
              <a:t> </a:t>
            </a:r>
            <a:r>
              <a:rPr lang="it-IT" sz="2400" spc="45" dirty="0" smtClean="0">
                <a:cs typeface="Tahoma"/>
              </a:rPr>
              <a:t>di</a:t>
            </a:r>
            <a:r>
              <a:rPr lang="it-IT" sz="2400" spc="-30" dirty="0" smtClean="0">
                <a:cs typeface="Tahoma"/>
              </a:rPr>
              <a:t> </a:t>
            </a:r>
            <a:r>
              <a:rPr lang="it-IT" sz="2400" spc="35" dirty="0" smtClean="0">
                <a:cs typeface="Tahoma"/>
              </a:rPr>
              <a:t>cui</a:t>
            </a:r>
            <a:r>
              <a:rPr lang="it-IT" sz="2400" spc="-30" dirty="0" smtClean="0">
                <a:cs typeface="Tahoma"/>
              </a:rPr>
              <a:t> </a:t>
            </a:r>
            <a:r>
              <a:rPr lang="it-IT" sz="2400" spc="35" dirty="0" smtClean="0">
                <a:cs typeface="Tahoma"/>
              </a:rPr>
              <a:t>all’art.</a:t>
            </a:r>
            <a:r>
              <a:rPr lang="it-IT" sz="2400" spc="-35" dirty="0" smtClean="0">
                <a:cs typeface="Tahoma"/>
              </a:rPr>
              <a:t> </a:t>
            </a:r>
            <a:r>
              <a:rPr lang="it-IT" sz="2400" spc="-10" dirty="0" smtClean="0">
                <a:cs typeface="Tahoma"/>
              </a:rPr>
              <a:t>1,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spc="-25" dirty="0" smtClean="0">
                <a:cs typeface="Tahoma"/>
              </a:rPr>
              <a:t>c.</a:t>
            </a:r>
            <a:r>
              <a:rPr lang="it-IT" sz="2400" spc="-35" dirty="0" smtClean="0">
                <a:cs typeface="Tahoma"/>
              </a:rPr>
              <a:t> </a:t>
            </a:r>
            <a:r>
              <a:rPr lang="it-IT" sz="2400" spc="5" dirty="0" smtClean="0">
                <a:cs typeface="Tahoma"/>
              </a:rPr>
              <a:t>127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dirty="0" smtClean="0">
                <a:cs typeface="Tahoma"/>
              </a:rPr>
              <a:t>L.107/2015)</a:t>
            </a:r>
          </a:p>
          <a:p>
            <a:r>
              <a:rPr lang="it-IT" sz="2400" spc="20" dirty="0" smtClean="0">
                <a:latin typeface="Tahoma"/>
                <a:cs typeface="Tahoma"/>
              </a:rPr>
              <a:t>Riceve un’attestazione </a:t>
            </a:r>
            <a:r>
              <a:rPr lang="it-IT" sz="2400" spc="35" dirty="0" smtClean="0">
                <a:latin typeface="Tahoma"/>
                <a:cs typeface="Tahoma"/>
              </a:rPr>
              <a:t>dell’attività</a:t>
            </a:r>
            <a:r>
              <a:rPr lang="it-IT" sz="2400" spc="-100" dirty="0" smtClean="0">
                <a:latin typeface="Tahoma"/>
                <a:cs typeface="Tahoma"/>
              </a:rPr>
              <a:t> </a:t>
            </a:r>
            <a:r>
              <a:rPr lang="it-IT" sz="2400" spc="25" dirty="0" smtClean="0">
                <a:latin typeface="Tahoma"/>
                <a:cs typeface="Tahoma"/>
              </a:rPr>
              <a:t>svolta</a:t>
            </a:r>
            <a:endParaRPr lang="it-IT" sz="2400" dirty="0" smtClean="0">
              <a:latin typeface="Tahoma"/>
              <a:cs typeface="Tahoma"/>
            </a:endParaRPr>
          </a:p>
          <a:p>
            <a:pPr marL="0" indent="0">
              <a:buNone/>
            </a:pPr>
            <a:endParaRPr lang="it-IT" sz="2400" dirty="0" smtClean="0">
              <a:cs typeface="Tahoma"/>
            </a:endParaRPr>
          </a:p>
          <a:p>
            <a:endParaRPr lang="it-IT" sz="2600" dirty="0" smtClean="0">
              <a:cs typeface="Tahoma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432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Normativa di riferimento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it-IT" spc="-430" dirty="0" smtClean="0">
                <a:cs typeface="Tahoma"/>
              </a:rPr>
              <a:t>Legge 107/2015, </a:t>
            </a:r>
            <a:r>
              <a:rPr lang="it-IT" spc="-260" dirty="0" smtClean="0">
                <a:cs typeface="Tahoma"/>
              </a:rPr>
              <a:t>art. </a:t>
            </a:r>
            <a:r>
              <a:rPr lang="it-IT" spc="-630" dirty="0" smtClean="0">
                <a:cs typeface="Tahoma"/>
              </a:rPr>
              <a:t>1,   </a:t>
            </a:r>
            <a:r>
              <a:rPr lang="it-IT" spc="-480" dirty="0" smtClean="0">
                <a:cs typeface="Tahoma"/>
              </a:rPr>
              <a:t>comma </a:t>
            </a:r>
            <a:r>
              <a:rPr lang="it-IT" spc="-490" dirty="0" smtClean="0">
                <a:cs typeface="Tahoma"/>
              </a:rPr>
              <a:t>129,  </a:t>
            </a:r>
            <a:r>
              <a:rPr lang="it-IT" spc="-409" dirty="0" smtClean="0">
                <a:cs typeface="Tahoma"/>
              </a:rPr>
              <a:t>p.</a:t>
            </a:r>
            <a:r>
              <a:rPr lang="it-IT" spc="-165" dirty="0" smtClean="0">
                <a:cs typeface="Tahoma"/>
              </a:rPr>
              <a:t> </a:t>
            </a:r>
            <a:r>
              <a:rPr lang="it-IT" spc="-325" dirty="0" smtClean="0">
                <a:cs typeface="Tahoma"/>
              </a:rPr>
              <a:t>3</a:t>
            </a:r>
            <a:endParaRPr lang="it-IT" dirty="0" smtClean="0">
              <a:cs typeface="Tahoma"/>
            </a:endParaRPr>
          </a:p>
          <a:p>
            <a:pPr marL="0" indent="0">
              <a:lnSpc>
                <a:spcPct val="100000"/>
              </a:lnSpc>
              <a:spcBef>
                <a:spcPts val="590"/>
              </a:spcBef>
              <a:buNone/>
              <a:tabLst>
                <a:tab pos="723900" algn="l"/>
              </a:tabLst>
            </a:pPr>
            <a:r>
              <a:rPr lang="it-IT" spc="-670" dirty="0" smtClean="0">
                <a:cs typeface="Tahoma"/>
              </a:rPr>
              <a:t>DM</a:t>
            </a:r>
            <a:r>
              <a:rPr lang="it-IT" spc="-670" dirty="0" smtClean="0">
                <a:cs typeface="Times New Roman"/>
              </a:rPr>
              <a:t>	</a:t>
            </a:r>
            <a:r>
              <a:rPr lang="it-IT" spc="-440" dirty="0" smtClean="0">
                <a:cs typeface="Tahoma"/>
              </a:rPr>
              <a:t>27 </a:t>
            </a:r>
            <a:r>
              <a:rPr lang="it-IT" spc="-320" dirty="0" smtClean="0">
                <a:cs typeface="Tahoma"/>
              </a:rPr>
              <a:t>ottobre </a:t>
            </a:r>
            <a:r>
              <a:rPr lang="it-IT" spc="-500" dirty="0" smtClean="0">
                <a:cs typeface="Tahoma"/>
              </a:rPr>
              <a:t>2015, </a:t>
            </a:r>
            <a:r>
              <a:rPr lang="it-IT" spc="-455" dirty="0" smtClean="0">
                <a:cs typeface="Tahoma"/>
              </a:rPr>
              <a:t>n. </a:t>
            </a:r>
            <a:r>
              <a:rPr lang="it-IT" spc="-430" dirty="0" smtClean="0">
                <a:cs typeface="Tahoma"/>
              </a:rPr>
              <a:t> </a:t>
            </a:r>
            <a:r>
              <a:rPr lang="it-IT" spc="-345" dirty="0" smtClean="0">
                <a:cs typeface="Tahoma"/>
              </a:rPr>
              <a:t>850</a:t>
            </a:r>
          </a:p>
          <a:p>
            <a:pPr marL="0" indent="0">
              <a:spcBef>
                <a:spcPts val="590"/>
              </a:spcBef>
              <a:buNone/>
              <a:tabLst>
                <a:tab pos="723900" algn="l"/>
              </a:tabLst>
            </a:pPr>
            <a:r>
              <a:rPr lang="it-IT" spc="-395" dirty="0" err="1" smtClean="0">
                <a:cs typeface="Tahoma"/>
              </a:rPr>
              <a:t>D.lgs</a:t>
            </a:r>
            <a:r>
              <a:rPr lang="it-IT" spc="-395" dirty="0" smtClean="0">
                <a:cs typeface="Tahoma"/>
              </a:rPr>
              <a:t> </a:t>
            </a:r>
            <a:r>
              <a:rPr lang="it-IT" spc="-409" dirty="0" smtClean="0">
                <a:cs typeface="Tahoma"/>
              </a:rPr>
              <a:t>297/1994 </a:t>
            </a:r>
            <a:r>
              <a:rPr lang="it-IT" spc="-455" dirty="0" smtClean="0">
                <a:cs typeface="Tahoma"/>
              </a:rPr>
              <a:t>n, </a:t>
            </a:r>
            <a:r>
              <a:rPr lang="it-IT" spc="-280" dirty="0" smtClean="0">
                <a:cs typeface="Tahoma"/>
              </a:rPr>
              <a:t>art.</a:t>
            </a:r>
            <a:r>
              <a:rPr lang="it-IT" spc="-105" dirty="0" smtClean="0">
                <a:cs typeface="Tahoma"/>
              </a:rPr>
              <a:t> </a:t>
            </a:r>
            <a:r>
              <a:rPr lang="it-IT" spc="-420" dirty="0" smtClean="0">
                <a:cs typeface="Tahoma"/>
              </a:rPr>
              <a:t>448</a:t>
            </a:r>
            <a:endParaRPr lang="it-IT" dirty="0" smtClean="0">
              <a:cs typeface="Tahoma"/>
            </a:endParaRPr>
          </a:p>
          <a:p>
            <a:pPr marL="0" indent="0">
              <a:spcBef>
                <a:spcPts val="590"/>
              </a:spcBef>
              <a:buNone/>
              <a:tabLst>
                <a:tab pos="723900" algn="l"/>
              </a:tabLst>
            </a:pPr>
            <a:r>
              <a:rPr lang="it-IT" spc="-525" dirty="0" smtClean="0">
                <a:cs typeface="Tahoma"/>
              </a:rPr>
              <a:t>CCNL</a:t>
            </a:r>
            <a:r>
              <a:rPr lang="it-IT" spc="-375" dirty="0" smtClean="0">
                <a:cs typeface="Tahoma"/>
              </a:rPr>
              <a:t> </a:t>
            </a:r>
            <a:r>
              <a:rPr lang="it-IT" spc="-305" dirty="0" smtClean="0">
                <a:cs typeface="Tahoma"/>
              </a:rPr>
              <a:t>2006/2009</a:t>
            </a:r>
            <a:endParaRPr lang="it-IT" dirty="0" smtClean="0">
              <a:cs typeface="Tahoma"/>
            </a:endParaRPr>
          </a:p>
          <a:p>
            <a:pPr marL="0" indent="0">
              <a:spcBef>
                <a:spcPts val="590"/>
              </a:spcBef>
              <a:buNone/>
              <a:tabLst>
                <a:tab pos="723900" algn="l"/>
              </a:tabLst>
            </a:pPr>
            <a:r>
              <a:rPr lang="it-IT" spc="-525" dirty="0" smtClean="0">
                <a:cs typeface="Tahoma"/>
              </a:rPr>
              <a:t>Documento   </a:t>
            </a:r>
            <a:r>
              <a:rPr lang="it-IT" spc="-345" dirty="0" smtClean="0">
                <a:cs typeface="Tahoma"/>
              </a:rPr>
              <a:t>originario </a:t>
            </a:r>
            <a:r>
              <a:rPr lang="it-IT" spc="-490" dirty="0" smtClean="0">
                <a:cs typeface="Tahoma"/>
              </a:rPr>
              <a:t>“buona </a:t>
            </a:r>
            <a:r>
              <a:rPr lang="it-IT" spc="-375" dirty="0" smtClean="0">
                <a:cs typeface="Tahoma"/>
              </a:rPr>
              <a:t>scuola”</a:t>
            </a:r>
            <a:endParaRPr lang="it-IT" dirty="0" smtClean="0">
              <a:cs typeface="Tahoma"/>
            </a:endParaRPr>
          </a:p>
          <a:p>
            <a:pPr marL="0" indent="0">
              <a:spcBef>
                <a:spcPts val="590"/>
              </a:spcBef>
              <a:buNone/>
              <a:tabLst>
                <a:tab pos="723900" algn="l"/>
              </a:tabLst>
            </a:pPr>
            <a:r>
              <a:rPr lang="it-IT" spc="-480" dirty="0" smtClean="0">
                <a:cs typeface="Tahoma"/>
              </a:rPr>
              <a:t>Documento </a:t>
            </a:r>
            <a:r>
              <a:rPr lang="it-IT" spc="-575" dirty="0" smtClean="0">
                <a:cs typeface="Tahoma"/>
              </a:rPr>
              <a:t>ARAN </a:t>
            </a:r>
            <a:r>
              <a:rPr lang="it-IT" spc="-484" dirty="0" smtClean="0">
                <a:cs typeface="Tahoma"/>
              </a:rPr>
              <a:t> </a:t>
            </a:r>
            <a:r>
              <a:rPr lang="it-IT" spc="-385" dirty="0" smtClean="0">
                <a:cs typeface="Tahoma"/>
              </a:rPr>
              <a:t>2004</a:t>
            </a:r>
            <a:endParaRPr lang="it-IT" dirty="0" smtClean="0">
              <a:cs typeface="Tahoma"/>
            </a:endParaRPr>
          </a:p>
          <a:p>
            <a:pPr marL="0" indent="0">
              <a:spcBef>
                <a:spcPts val="590"/>
              </a:spcBef>
              <a:buNone/>
              <a:tabLst>
                <a:tab pos="723900" algn="l"/>
              </a:tabLst>
            </a:pPr>
            <a:r>
              <a:rPr lang="it-IT" spc="-415" dirty="0" smtClean="0">
                <a:cs typeface="Tahoma"/>
              </a:rPr>
              <a:t>Modello </a:t>
            </a:r>
            <a:r>
              <a:rPr lang="it-IT" spc="-320" dirty="0" smtClean="0">
                <a:cs typeface="Tahoma"/>
              </a:rPr>
              <a:t>di bilancio </a:t>
            </a:r>
            <a:r>
              <a:rPr lang="it-IT" spc="-315" dirty="0" smtClean="0">
                <a:cs typeface="Tahoma"/>
              </a:rPr>
              <a:t>di </a:t>
            </a:r>
            <a:r>
              <a:rPr lang="it-IT" spc="-430" dirty="0" smtClean="0">
                <a:cs typeface="Tahoma"/>
              </a:rPr>
              <a:t>competenze </a:t>
            </a:r>
            <a:r>
              <a:rPr lang="it-IT" spc="10" dirty="0" smtClean="0">
                <a:cs typeface="Tahoma"/>
              </a:rPr>
              <a:t> </a:t>
            </a:r>
            <a:r>
              <a:rPr lang="it-IT" spc="-530" dirty="0" smtClean="0">
                <a:cs typeface="Tahoma"/>
              </a:rPr>
              <a:t>2015</a:t>
            </a:r>
            <a:endParaRPr lang="it-IT" dirty="0" smtClean="0">
              <a:cs typeface="Tahoma"/>
            </a:endParaRPr>
          </a:p>
          <a:p>
            <a:pPr marL="0" indent="0">
              <a:lnSpc>
                <a:spcPct val="100000"/>
              </a:lnSpc>
              <a:spcBef>
                <a:spcPts val="590"/>
              </a:spcBef>
              <a:buNone/>
              <a:tabLst>
                <a:tab pos="723900" algn="l"/>
              </a:tabLst>
            </a:pPr>
            <a:endParaRPr lang="it-IT" dirty="0" smtClean="0">
              <a:latin typeface="Tahoma"/>
              <a:cs typeface="Tahoma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353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Criteri per la valutazione del personale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080" indent="0" algn="just">
              <a:lnSpc>
                <a:spcPct val="110000"/>
              </a:lnSpc>
              <a:buClr>
                <a:srgbClr val="0F6EC6"/>
              </a:buClr>
              <a:buSzPct val="78571"/>
              <a:buNone/>
              <a:tabLst>
                <a:tab pos="274955" algn="l"/>
              </a:tabLst>
            </a:pPr>
            <a:r>
              <a:rPr lang="it-IT" sz="2400" spc="-295" dirty="0" smtClean="0">
                <a:solidFill>
                  <a:srgbClr val="000000"/>
                </a:solidFill>
              </a:rPr>
              <a:t>Il  </a:t>
            </a:r>
            <a:r>
              <a:rPr lang="it-IT" sz="2400" spc="-360" dirty="0" smtClean="0">
                <a:solidFill>
                  <a:srgbClr val="000000"/>
                </a:solidFill>
              </a:rPr>
              <a:t>periodo  </a:t>
            </a:r>
            <a:r>
              <a:rPr lang="it-IT" sz="2400" spc="-300" dirty="0" smtClean="0">
                <a:solidFill>
                  <a:srgbClr val="000000"/>
                </a:solidFill>
              </a:rPr>
              <a:t>di  </a:t>
            </a:r>
            <a:r>
              <a:rPr lang="it-IT" sz="2400" spc="-375" dirty="0" smtClean="0">
                <a:solidFill>
                  <a:srgbClr val="000000"/>
                </a:solidFill>
              </a:rPr>
              <a:t>formazione  </a:t>
            </a:r>
            <a:r>
              <a:rPr lang="it-IT" sz="2400" spc="-370" dirty="0" smtClean="0">
                <a:solidFill>
                  <a:srgbClr val="000000"/>
                </a:solidFill>
              </a:rPr>
              <a:t>e </a:t>
            </a:r>
            <a:r>
              <a:rPr lang="it-IT" sz="2400" spc="-300" dirty="0" smtClean="0">
                <a:solidFill>
                  <a:srgbClr val="000000"/>
                </a:solidFill>
              </a:rPr>
              <a:t>di  </a:t>
            </a:r>
            <a:r>
              <a:rPr lang="it-IT" sz="2400" spc="-365" dirty="0" smtClean="0">
                <a:solidFill>
                  <a:srgbClr val="000000"/>
                </a:solidFill>
              </a:rPr>
              <a:t>prova  </a:t>
            </a:r>
            <a:r>
              <a:rPr lang="it-IT" sz="2400" spc="-370" dirty="0" smtClean="0">
                <a:solidFill>
                  <a:srgbClr val="000000"/>
                </a:solidFill>
              </a:rPr>
              <a:t>è  </a:t>
            </a:r>
            <a:r>
              <a:rPr lang="it-IT" sz="2400" spc="-315" dirty="0" smtClean="0">
                <a:solidFill>
                  <a:srgbClr val="000000"/>
                </a:solidFill>
              </a:rPr>
              <a:t>f i </a:t>
            </a:r>
            <a:r>
              <a:rPr lang="it-IT" sz="2400" spc="-315" dirty="0" err="1" smtClean="0">
                <a:solidFill>
                  <a:srgbClr val="000000"/>
                </a:solidFill>
              </a:rPr>
              <a:t>nalizzato</a:t>
            </a:r>
            <a:r>
              <a:rPr lang="it-IT" sz="2400" spc="-315" dirty="0" smtClean="0">
                <a:solidFill>
                  <a:srgbClr val="000000"/>
                </a:solidFill>
              </a:rPr>
              <a:t> </a:t>
            </a:r>
            <a:r>
              <a:rPr lang="it-IT" sz="2400" spc="-350" dirty="0" smtClean="0">
                <a:solidFill>
                  <a:srgbClr val="000000"/>
                </a:solidFill>
              </a:rPr>
              <a:t>specificamente  </a:t>
            </a:r>
            <a:r>
              <a:rPr lang="it-IT" sz="2400" spc="-360" dirty="0" smtClean="0">
                <a:solidFill>
                  <a:srgbClr val="000000"/>
                </a:solidFill>
              </a:rPr>
              <a:t>a  </a:t>
            </a:r>
            <a:r>
              <a:rPr lang="it-IT" sz="2400" spc="-275" dirty="0" smtClean="0">
                <a:solidFill>
                  <a:srgbClr val="000000"/>
                </a:solidFill>
              </a:rPr>
              <a:t>verificare  la  </a:t>
            </a:r>
            <a:r>
              <a:rPr lang="it-IT" sz="2400" spc="-405" dirty="0" smtClean="0">
                <a:solidFill>
                  <a:srgbClr val="000000"/>
                </a:solidFill>
              </a:rPr>
              <a:t>padronanza  </a:t>
            </a:r>
            <a:r>
              <a:rPr lang="it-IT" sz="2400" spc="-335" dirty="0" smtClean="0">
                <a:solidFill>
                  <a:srgbClr val="000000"/>
                </a:solidFill>
              </a:rPr>
              <a:t>degli  </a:t>
            </a:r>
            <a:r>
              <a:rPr lang="it-IT" sz="2400" spc="-350" dirty="0" smtClean="0">
                <a:solidFill>
                  <a:srgbClr val="000000"/>
                </a:solidFill>
              </a:rPr>
              <a:t>standard</a:t>
            </a:r>
            <a:r>
              <a:rPr lang="it-IT" sz="2400" spc="-400" dirty="0" smtClean="0">
                <a:solidFill>
                  <a:srgbClr val="000000"/>
                </a:solidFill>
              </a:rPr>
              <a:t>    </a:t>
            </a:r>
            <a:r>
              <a:rPr lang="it-IT" sz="2400" spc="-310" dirty="0" smtClean="0">
                <a:solidFill>
                  <a:srgbClr val="000000"/>
                </a:solidFill>
              </a:rPr>
              <a:t>professionali</a:t>
            </a:r>
            <a:r>
              <a:rPr lang="it-IT" sz="2400" spc="-405" dirty="0" smtClean="0">
                <a:solidFill>
                  <a:srgbClr val="000000"/>
                </a:solidFill>
              </a:rPr>
              <a:t> </a:t>
            </a:r>
            <a:r>
              <a:rPr lang="it-IT" sz="2400" spc="-420" dirty="0" smtClean="0">
                <a:solidFill>
                  <a:srgbClr val="000000"/>
                </a:solidFill>
              </a:rPr>
              <a:t>da</a:t>
            </a:r>
            <a:r>
              <a:rPr lang="it-IT" sz="2400" spc="-370" dirty="0" smtClean="0">
                <a:solidFill>
                  <a:srgbClr val="000000"/>
                </a:solidFill>
              </a:rPr>
              <a:t>  </a:t>
            </a:r>
            <a:r>
              <a:rPr lang="it-IT" sz="2400" spc="-320" dirty="0" smtClean="0">
                <a:solidFill>
                  <a:srgbClr val="000000"/>
                </a:solidFill>
              </a:rPr>
              <a:t>parte</a:t>
            </a:r>
            <a:r>
              <a:rPr lang="it-IT" sz="2400" spc="-400" dirty="0" smtClean="0">
                <a:solidFill>
                  <a:srgbClr val="000000"/>
                </a:solidFill>
              </a:rPr>
              <a:t> </a:t>
            </a:r>
            <a:r>
              <a:rPr lang="it-IT" sz="2400" spc="-335" dirty="0" smtClean="0">
                <a:solidFill>
                  <a:srgbClr val="000000"/>
                </a:solidFill>
              </a:rPr>
              <a:t>dei</a:t>
            </a:r>
            <a:r>
              <a:rPr lang="it-IT" sz="2400" spc="-390" dirty="0" smtClean="0">
                <a:solidFill>
                  <a:srgbClr val="000000"/>
                </a:solidFill>
              </a:rPr>
              <a:t>  </a:t>
            </a:r>
            <a:r>
              <a:rPr lang="it-IT" sz="2400" spc="-350" dirty="0" smtClean="0">
                <a:solidFill>
                  <a:srgbClr val="000000"/>
                </a:solidFill>
              </a:rPr>
              <a:t>docenti</a:t>
            </a:r>
            <a:r>
              <a:rPr lang="it-IT" sz="2400" spc="-405" dirty="0" smtClean="0">
                <a:solidFill>
                  <a:srgbClr val="000000"/>
                </a:solidFill>
              </a:rPr>
              <a:t>   </a:t>
            </a:r>
            <a:r>
              <a:rPr lang="it-IT" sz="2400" spc="-345" dirty="0" smtClean="0">
                <a:solidFill>
                  <a:srgbClr val="000000"/>
                </a:solidFill>
              </a:rPr>
              <a:t>neo-assunti</a:t>
            </a:r>
            <a:r>
              <a:rPr lang="it-IT" sz="2400" spc="-415" dirty="0" smtClean="0">
                <a:solidFill>
                  <a:srgbClr val="000000"/>
                </a:solidFill>
              </a:rPr>
              <a:t>  </a:t>
            </a:r>
            <a:r>
              <a:rPr lang="it-IT" sz="2400" spc="-380" dirty="0" smtClean="0">
                <a:solidFill>
                  <a:srgbClr val="000000"/>
                </a:solidFill>
              </a:rPr>
              <a:t>con</a:t>
            </a:r>
            <a:r>
              <a:rPr lang="it-IT" sz="2400" spc="-375" dirty="0" smtClean="0">
                <a:solidFill>
                  <a:srgbClr val="000000"/>
                </a:solidFill>
              </a:rPr>
              <a:t> </a:t>
            </a:r>
            <a:r>
              <a:rPr lang="it-IT" sz="2400" spc="-315" dirty="0" smtClean="0">
                <a:solidFill>
                  <a:srgbClr val="000000"/>
                </a:solidFill>
              </a:rPr>
              <a:t>riferimento</a:t>
            </a:r>
            <a:r>
              <a:rPr lang="it-IT" sz="2400" spc="-370" dirty="0" smtClean="0">
                <a:solidFill>
                  <a:srgbClr val="000000"/>
                </a:solidFill>
              </a:rPr>
              <a:t> </a:t>
            </a:r>
            <a:r>
              <a:rPr lang="it-IT" sz="2400" spc="-265" dirty="0" smtClean="0">
                <a:solidFill>
                  <a:srgbClr val="000000"/>
                </a:solidFill>
              </a:rPr>
              <a:t>ai</a:t>
            </a:r>
            <a:r>
              <a:rPr lang="it-IT" sz="2400" spc="-415" dirty="0" smtClean="0">
                <a:solidFill>
                  <a:srgbClr val="000000"/>
                </a:solidFill>
              </a:rPr>
              <a:t> </a:t>
            </a:r>
            <a:r>
              <a:rPr lang="it-IT" sz="2400" spc="-360" dirty="0" smtClean="0">
                <a:solidFill>
                  <a:srgbClr val="000000"/>
                </a:solidFill>
              </a:rPr>
              <a:t>seguenti</a:t>
            </a:r>
            <a:r>
              <a:rPr lang="it-IT" sz="2400" spc="-405" dirty="0" smtClean="0">
                <a:solidFill>
                  <a:srgbClr val="000000"/>
                </a:solidFill>
              </a:rPr>
              <a:t> </a:t>
            </a:r>
            <a:r>
              <a:rPr lang="it-IT" sz="2400" spc="-245" dirty="0" smtClean="0">
                <a:solidFill>
                  <a:srgbClr val="000000"/>
                </a:solidFill>
              </a:rPr>
              <a:t>criteri:</a:t>
            </a:r>
          </a:p>
          <a:p>
            <a:pPr marL="355600" marR="5080" algn="just">
              <a:lnSpc>
                <a:spcPct val="110000"/>
              </a:lnSpc>
              <a:buClr>
                <a:srgbClr val="0F6EC6"/>
              </a:buClr>
              <a:buSzPct val="78571"/>
              <a:tabLst>
                <a:tab pos="274955" algn="l"/>
              </a:tabLst>
            </a:pPr>
            <a:r>
              <a:rPr lang="it-IT" sz="2400" spc="-245" dirty="0" smtClean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lang="it-IT" sz="2400" b="1" spc="-305" dirty="0" smtClean="0">
                <a:solidFill>
                  <a:srgbClr val="C00000"/>
                </a:solidFill>
                <a:cs typeface="Tahoma"/>
              </a:rPr>
              <a:t>corretto </a:t>
            </a:r>
            <a:r>
              <a:rPr lang="it-IT" sz="2400" b="1" spc="-355" dirty="0" smtClean="0">
                <a:solidFill>
                  <a:srgbClr val="C00000"/>
                </a:solidFill>
                <a:cs typeface="Tahoma"/>
              </a:rPr>
              <a:t>possesso </a:t>
            </a:r>
            <a:r>
              <a:rPr lang="it-IT" sz="2400" b="1" spc="-440" dirty="0" smtClean="0">
                <a:solidFill>
                  <a:srgbClr val="C00000"/>
                </a:solidFill>
                <a:cs typeface="Tahoma"/>
              </a:rPr>
              <a:t>ed </a:t>
            </a:r>
            <a:r>
              <a:rPr lang="it-IT" sz="2400" b="1" spc="-310" dirty="0" smtClean="0">
                <a:solidFill>
                  <a:srgbClr val="C00000"/>
                </a:solidFill>
                <a:cs typeface="Tahoma"/>
              </a:rPr>
              <a:t>esercizio </a:t>
            </a:r>
            <a:r>
              <a:rPr lang="it-IT" sz="2400" b="1" spc="-345" dirty="0" smtClean="0">
                <a:solidFill>
                  <a:srgbClr val="C00000"/>
                </a:solidFill>
                <a:cs typeface="Tahoma"/>
              </a:rPr>
              <a:t>delle </a:t>
            </a:r>
            <a:r>
              <a:rPr lang="it-IT" sz="2400" b="1" spc="-430" dirty="0" smtClean="0">
                <a:solidFill>
                  <a:srgbClr val="C00000"/>
                </a:solidFill>
                <a:cs typeface="Tahoma"/>
              </a:rPr>
              <a:t>competenze  </a:t>
            </a:r>
            <a:r>
              <a:rPr lang="it-IT" sz="2400" b="1" spc="-305" dirty="0" smtClean="0">
                <a:solidFill>
                  <a:srgbClr val="C00000"/>
                </a:solidFill>
                <a:cs typeface="Tahoma"/>
              </a:rPr>
              <a:t>culturali, </a:t>
            </a:r>
            <a:r>
              <a:rPr lang="it-IT" sz="2400" b="1" spc="-300" dirty="0" smtClean="0">
                <a:solidFill>
                  <a:srgbClr val="C00000"/>
                </a:solidFill>
                <a:cs typeface="Tahoma"/>
              </a:rPr>
              <a:t>disciplinari, </a:t>
            </a:r>
            <a:r>
              <a:rPr lang="it-IT" sz="2400" b="1" spc="-360" dirty="0" smtClean="0">
                <a:solidFill>
                  <a:srgbClr val="C00000"/>
                </a:solidFill>
                <a:cs typeface="Tahoma"/>
              </a:rPr>
              <a:t>didattiche </a:t>
            </a:r>
            <a:r>
              <a:rPr lang="it-IT" sz="2400" b="1" spc="-409" dirty="0" smtClean="0">
                <a:solidFill>
                  <a:srgbClr val="C00000"/>
                </a:solidFill>
                <a:cs typeface="Tahoma"/>
              </a:rPr>
              <a:t>e </a:t>
            </a:r>
            <a:r>
              <a:rPr lang="it-IT" sz="2400" b="1" spc="-400" dirty="0" smtClean="0">
                <a:solidFill>
                  <a:srgbClr val="C00000"/>
                </a:solidFill>
                <a:cs typeface="Tahoma"/>
              </a:rPr>
              <a:t>metodologiche, </a:t>
            </a:r>
            <a:r>
              <a:rPr lang="it-IT" sz="2400" b="1" spc="-310" dirty="0" smtClean="0">
                <a:solidFill>
                  <a:srgbClr val="C00000"/>
                </a:solidFill>
                <a:cs typeface="Tahoma"/>
              </a:rPr>
              <a:t>con  </a:t>
            </a:r>
            <a:r>
              <a:rPr lang="it-IT" sz="2400" b="1" spc="-235" dirty="0" smtClean="0">
                <a:solidFill>
                  <a:srgbClr val="C00000"/>
                </a:solidFill>
                <a:cs typeface="Tahoma"/>
              </a:rPr>
              <a:t>riferimento </a:t>
            </a:r>
            <a:r>
              <a:rPr lang="it-IT" sz="2400" b="1" spc="-220" dirty="0" smtClean="0">
                <a:solidFill>
                  <a:srgbClr val="C00000"/>
                </a:solidFill>
                <a:cs typeface="Tahoma"/>
              </a:rPr>
              <a:t>ai </a:t>
            </a:r>
            <a:r>
              <a:rPr lang="it-IT" sz="2400" b="1" spc="-254" dirty="0" smtClean="0">
                <a:solidFill>
                  <a:srgbClr val="C00000"/>
                </a:solidFill>
                <a:cs typeface="Tahoma"/>
              </a:rPr>
              <a:t>nuclei </a:t>
            </a:r>
            <a:r>
              <a:rPr lang="it-IT" sz="2400" b="1" spc="-285" dirty="0" smtClean="0">
                <a:solidFill>
                  <a:srgbClr val="C00000"/>
                </a:solidFill>
                <a:cs typeface="Tahoma"/>
              </a:rPr>
              <a:t>fondanti </a:t>
            </a:r>
            <a:r>
              <a:rPr lang="it-IT" sz="2400" b="1" spc="-275" dirty="0" smtClean="0">
                <a:solidFill>
                  <a:srgbClr val="C00000"/>
                </a:solidFill>
                <a:cs typeface="Tahoma"/>
              </a:rPr>
              <a:t>dei </a:t>
            </a:r>
            <a:r>
              <a:rPr lang="it-IT" sz="2400" b="1" spc="-229" dirty="0" err="1" smtClean="0">
                <a:solidFill>
                  <a:srgbClr val="C00000"/>
                </a:solidFill>
                <a:cs typeface="Tahoma"/>
              </a:rPr>
              <a:t>saperi</a:t>
            </a:r>
            <a:r>
              <a:rPr lang="it-IT" sz="2400" b="1" spc="-229" dirty="0" smtClean="0">
                <a:solidFill>
                  <a:srgbClr val="C00000"/>
                </a:solidFill>
                <a:cs typeface="Tahoma"/>
              </a:rPr>
              <a:t> </a:t>
            </a:r>
            <a:r>
              <a:rPr lang="it-IT" sz="2400" b="1" spc="-325" dirty="0" smtClean="0">
                <a:solidFill>
                  <a:srgbClr val="C00000"/>
                </a:solidFill>
                <a:cs typeface="Tahoma"/>
              </a:rPr>
              <a:t>e </a:t>
            </a:r>
            <a:r>
              <a:rPr lang="it-IT" sz="2400" b="1" spc="-220" dirty="0" smtClean="0">
                <a:solidFill>
                  <a:srgbClr val="C00000"/>
                </a:solidFill>
                <a:cs typeface="Tahoma"/>
              </a:rPr>
              <a:t>ai </a:t>
            </a:r>
            <a:r>
              <a:rPr lang="it-IT" sz="2400" b="1" spc="-240" dirty="0" smtClean="0">
                <a:solidFill>
                  <a:srgbClr val="C00000"/>
                </a:solidFill>
                <a:cs typeface="Tahoma"/>
              </a:rPr>
              <a:t>traguardi </a:t>
            </a:r>
            <a:r>
              <a:rPr lang="it-IT" sz="2400" b="1" spc="-245" dirty="0" smtClean="0">
                <a:solidFill>
                  <a:srgbClr val="C00000"/>
                </a:solidFill>
                <a:cs typeface="Tahoma"/>
              </a:rPr>
              <a:t>di  </a:t>
            </a:r>
            <a:r>
              <a:rPr lang="it-IT" sz="2400" b="1" spc="-325" dirty="0" smtClean="0">
                <a:solidFill>
                  <a:srgbClr val="C00000"/>
                </a:solidFill>
                <a:cs typeface="Tahoma"/>
              </a:rPr>
              <a:t>competenza e </a:t>
            </a:r>
            <a:r>
              <a:rPr lang="it-IT" sz="2400" b="1" spc="-229" dirty="0" smtClean="0">
                <a:solidFill>
                  <a:srgbClr val="C00000"/>
                </a:solidFill>
                <a:cs typeface="Tahoma"/>
              </a:rPr>
              <a:t>agli </a:t>
            </a:r>
            <a:r>
              <a:rPr lang="it-IT" sz="2400" b="1" spc="-225" dirty="0" smtClean="0">
                <a:solidFill>
                  <a:srgbClr val="C00000"/>
                </a:solidFill>
                <a:cs typeface="Tahoma"/>
              </a:rPr>
              <a:t>obiettivi </a:t>
            </a:r>
            <a:r>
              <a:rPr lang="it-IT" sz="2400" b="1" spc="-245" dirty="0" smtClean="0">
                <a:solidFill>
                  <a:srgbClr val="C00000"/>
                </a:solidFill>
                <a:cs typeface="Tahoma"/>
              </a:rPr>
              <a:t>di </a:t>
            </a:r>
            <a:r>
              <a:rPr lang="it-IT" sz="2400" b="1" spc="-315" dirty="0" smtClean="0">
                <a:solidFill>
                  <a:srgbClr val="C00000"/>
                </a:solidFill>
                <a:cs typeface="Tahoma"/>
              </a:rPr>
              <a:t>apprendimento </a:t>
            </a:r>
            <a:r>
              <a:rPr lang="it-IT" sz="2400" b="1" spc="-210" dirty="0" smtClean="0">
                <a:solidFill>
                  <a:srgbClr val="C00000"/>
                </a:solidFill>
                <a:cs typeface="Tahoma"/>
              </a:rPr>
              <a:t>previsti </a:t>
            </a:r>
            <a:r>
              <a:rPr lang="it-IT" sz="2400" b="1" spc="-260" dirty="0" smtClean="0">
                <a:solidFill>
                  <a:srgbClr val="C00000"/>
                </a:solidFill>
                <a:cs typeface="Tahoma"/>
              </a:rPr>
              <a:t>dagli  </a:t>
            </a:r>
            <a:r>
              <a:rPr lang="it-IT" sz="2400" b="1" spc="-290" dirty="0" smtClean="0">
                <a:solidFill>
                  <a:srgbClr val="C00000"/>
                </a:solidFill>
                <a:cs typeface="Tahoma"/>
              </a:rPr>
              <a:t>ordinamenti</a:t>
            </a:r>
            <a:r>
              <a:rPr lang="it-IT" sz="2400" b="1" spc="-229" dirty="0" smtClean="0">
                <a:solidFill>
                  <a:srgbClr val="C00000"/>
                </a:solidFill>
                <a:cs typeface="Tahoma"/>
              </a:rPr>
              <a:t> </a:t>
            </a:r>
            <a:r>
              <a:rPr lang="it-IT" sz="2400" b="1" spc="-280" dirty="0" smtClean="0">
                <a:solidFill>
                  <a:srgbClr val="C00000"/>
                </a:solidFill>
                <a:cs typeface="Tahoma"/>
              </a:rPr>
              <a:t>vigenti;</a:t>
            </a:r>
            <a:endParaRPr lang="it-IT" sz="2400" b="1" dirty="0" smtClean="0">
              <a:cs typeface="Tahoma"/>
            </a:endParaRPr>
          </a:p>
          <a:p>
            <a:pPr marL="355600" marR="5080" algn="just">
              <a:lnSpc>
                <a:spcPct val="110000"/>
              </a:lnSpc>
              <a:spcBef>
                <a:spcPts val="600"/>
              </a:spcBef>
              <a:buClr>
                <a:srgbClr val="0F6EC6"/>
              </a:buClr>
              <a:buSzPct val="78571"/>
              <a:tabLst>
                <a:tab pos="274955" algn="l"/>
              </a:tabLst>
            </a:pPr>
            <a:r>
              <a:rPr lang="it-IT" sz="2400" b="1" spc="-305" dirty="0" smtClean="0">
                <a:solidFill>
                  <a:srgbClr val="00B04F"/>
                </a:solidFill>
                <a:cs typeface="Tahoma"/>
              </a:rPr>
              <a:t>corretto </a:t>
            </a:r>
            <a:r>
              <a:rPr lang="it-IT" sz="2400" b="1" spc="-355" dirty="0" smtClean="0">
                <a:solidFill>
                  <a:srgbClr val="00B04F"/>
                </a:solidFill>
                <a:cs typeface="Tahoma"/>
              </a:rPr>
              <a:t>possesso </a:t>
            </a:r>
            <a:r>
              <a:rPr lang="it-IT" sz="2400" b="1" spc="-440" dirty="0" smtClean="0">
                <a:solidFill>
                  <a:srgbClr val="00B04F"/>
                </a:solidFill>
                <a:cs typeface="Tahoma"/>
              </a:rPr>
              <a:t>ed </a:t>
            </a:r>
            <a:r>
              <a:rPr lang="it-IT" sz="2400" b="1" spc="-310" dirty="0" smtClean="0">
                <a:solidFill>
                  <a:srgbClr val="00B04F"/>
                </a:solidFill>
                <a:cs typeface="Tahoma"/>
              </a:rPr>
              <a:t>esercizio </a:t>
            </a:r>
            <a:r>
              <a:rPr lang="it-IT" sz="2400" b="1" spc="-345" dirty="0" smtClean="0">
                <a:solidFill>
                  <a:srgbClr val="00B04F"/>
                </a:solidFill>
                <a:cs typeface="Tahoma"/>
              </a:rPr>
              <a:t>delle </a:t>
            </a:r>
            <a:r>
              <a:rPr lang="it-IT" sz="2400" b="1" spc="-430" dirty="0" smtClean="0">
                <a:solidFill>
                  <a:srgbClr val="00B04F"/>
                </a:solidFill>
                <a:cs typeface="Tahoma"/>
              </a:rPr>
              <a:t>competenze  </a:t>
            </a:r>
            <a:r>
              <a:rPr lang="it-IT" sz="2400" b="1" spc="-320" dirty="0" smtClean="0">
                <a:solidFill>
                  <a:srgbClr val="00B04F"/>
                </a:solidFill>
                <a:cs typeface="Tahoma"/>
              </a:rPr>
              <a:t>relazionali, </a:t>
            </a:r>
            <a:r>
              <a:rPr lang="it-IT" sz="2400" b="1" spc="-360" dirty="0" smtClean="0">
                <a:solidFill>
                  <a:srgbClr val="00B04F"/>
                </a:solidFill>
                <a:cs typeface="Tahoma"/>
              </a:rPr>
              <a:t>organizzative  </a:t>
            </a:r>
            <a:r>
              <a:rPr lang="it-IT" sz="2400" b="1" spc="-409" dirty="0" smtClean="0">
                <a:solidFill>
                  <a:srgbClr val="00B04F"/>
                </a:solidFill>
                <a:cs typeface="Tahoma"/>
              </a:rPr>
              <a:t>e</a:t>
            </a:r>
            <a:r>
              <a:rPr lang="it-IT" sz="2400" b="1" spc="-229" dirty="0" smtClean="0">
                <a:solidFill>
                  <a:srgbClr val="00B04F"/>
                </a:solidFill>
                <a:cs typeface="Tahoma"/>
              </a:rPr>
              <a:t> </a:t>
            </a:r>
            <a:r>
              <a:rPr lang="it-IT" sz="2400" b="1" spc="-350" dirty="0" smtClean="0">
                <a:solidFill>
                  <a:srgbClr val="00B04F"/>
                </a:solidFill>
                <a:cs typeface="Tahoma"/>
              </a:rPr>
              <a:t>gestionali</a:t>
            </a:r>
            <a:r>
              <a:rPr lang="it-IT" sz="2400" b="1" spc="-350" dirty="0" smtClean="0">
                <a:cs typeface="Tahoma"/>
              </a:rPr>
              <a:t>;</a:t>
            </a:r>
            <a:endParaRPr lang="it-IT" sz="2400" b="1" dirty="0" smtClean="0">
              <a:cs typeface="Tahoma"/>
            </a:endParaRPr>
          </a:p>
          <a:p>
            <a:pPr marL="355600" marR="7620" algn="just">
              <a:lnSpc>
                <a:spcPct val="110000"/>
              </a:lnSpc>
              <a:spcBef>
                <a:spcPts val="600"/>
              </a:spcBef>
              <a:buClr>
                <a:srgbClr val="0F6EC6"/>
              </a:buClr>
              <a:buSzPct val="78571"/>
              <a:tabLst>
                <a:tab pos="274955" algn="l"/>
              </a:tabLst>
            </a:pPr>
            <a:r>
              <a:rPr lang="it-IT" sz="2400" b="1" spc="-365" dirty="0" smtClean="0">
                <a:solidFill>
                  <a:srgbClr val="006FC0"/>
                </a:solidFill>
                <a:cs typeface="Tahoma"/>
              </a:rPr>
              <a:t>osservanza </a:t>
            </a:r>
            <a:r>
              <a:rPr lang="it-IT" sz="2400" b="1" spc="-370" dirty="0" smtClean="0">
                <a:solidFill>
                  <a:srgbClr val="006FC0"/>
                </a:solidFill>
                <a:cs typeface="Tahoma"/>
              </a:rPr>
              <a:t>dei </a:t>
            </a:r>
            <a:r>
              <a:rPr lang="it-IT" sz="2400" b="1" spc="-345" dirty="0" smtClean="0">
                <a:solidFill>
                  <a:srgbClr val="006FC0"/>
                </a:solidFill>
                <a:cs typeface="Tahoma"/>
              </a:rPr>
              <a:t>doveri </a:t>
            </a:r>
            <a:r>
              <a:rPr lang="it-IT" sz="2400" b="1" spc="-360" dirty="0" smtClean="0">
                <a:solidFill>
                  <a:srgbClr val="006FC0"/>
                </a:solidFill>
                <a:cs typeface="Tahoma"/>
              </a:rPr>
              <a:t>connessi </a:t>
            </a:r>
            <a:r>
              <a:rPr lang="it-IT" sz="2400" b="1" spc="-400" dirty="0" smtClean="0">
                <a:solidFill>
                  <a:srgbClr val="006FC0"/>
                </a:solidFill>
                <a:cs typeface="Tahoma"/>
              </a:rPr>
              <a:t>con </a:t>
            </a:r>
            <a:r>
              <a:rPr lang="it-IT" sz="2400" b="1" spc="-335" dirty="0" smtClean="0">
                <a:solidFill>
                  <a:srgbClr val="006FC0"/>
                </a:solidFill>
                <a:cs typeface="Tahoma"/>
              </a:rPr>
              <a:t>lo </a:t>
            </a:r>
            <a:r>
              <a:rPr lang="it-IT" sz="2400" b="1" spc="-345" dirty="0" smtClean="0">
                <a:solidFill>
                  <a:srgbClr val="006FC0"/>
                </a:solidFill>
                <a:cs typeface="Tahoma"/>
              </a:rPr>
              <a:t>status </a:t>
            </a:r>
            <a:r>
              <a:rPr lang="it-IT" sz="2400" b="1" spc="-350" dirty="0" smtClean="0">
                <a:solidFill>
                  <a:srgbClr val="006FC0"/>
                </a:solidFill>
                <a:cs typeface="Tahoma"/>
              </a:rPr>
              <a:t>di  </a:t>
            </a:r>
            <a:r>
              <a:rPr lang="it-IT" sz="2400" b="1" spc="-415" dirty="0" smtClean="0">
                <a:solidFill>
                  <a:srgbClr val="006FC0"/>
                </a:solidFill>
                <a:cs typeface="Tahoma"/>
              </a:rPr>
              <a:t>dipendente  </a:t>
            </a:r>
            <a:r>
              <a:rPr lang="it-IT" sz="2400" b="1" spc="-385" dirty="0" smtClean="0">
                <a:solidFill>
                  <a:srgbClr val="006FC0"/>
                </a:solidFill>
                <a:cs typeface="Tahoma"/>
              </a:rPr>
              <a:t>pubblico  </a:t>
            </a:r>
            <a:r>
              <a:rPr lang="it-IT" sz="2400" b="1" spc="-409" dirty="0" smtClean="0">
                <a:solidFill>
                  <a:srgbClr val="006FC0"/>
                </a:solidFill>
                <a:cs typeface="Tahoma"/>
              </a:rPr>
              <a:t>e  </a:t>
            </a:r>
            <a:r>
              <a:rPr lang="it-IT" sz="2400" b="1" spc="-335" dirty="0" smtClean="0">
                <a:solidFill>
                  <a:srgbClr val="006FC0"/>
                </a:solidFill>
                <a:cs typeface="Tahoma"/>
              </a:rPr>
              <a:t>inerenti  </a:t>
            </a:r>
            <a:r>
              <a:rPr lang="it-IT" sz="2400" b="1" spc="-320" dirty="0" smtClean="0">
                <a:solidFill>
                  <a:srgbClr val="006FC0"/>
                </a:solidFill>
                <a:cs typeface="Tahoma"/>
              </a:rPr>
              <a:t>la </a:t>
            </a:r>
            <a:r>
              <a:rPr lang="it-IT" sz="2400" b="1" spc="-400" dirty="0" smtClean="0">
                <a:solidFill>
                  <a:srgbClr val="006FC0"/>
                </a:solidFill>
                <a:cs typeface="Tahoma"/>
              </a:rPr>
              <a:t>funzione </a:t>
            </a:r>
            <a:r>
              <a:rPr lang="it-IT" sz="2400" b="1" spc="-340" dirty="0" smtClean="0">
                <a:solidFill>
                  <a:srgbClr val="006FC0"/>
                </a:solidFill>
                <a:cs typeface="Tahoma"/>
              </a:rPr>
              <a:t> </a:t>
            </a:r>
            <a:r>
              <a:rPr lang="it-IT" sz="2400" b="1" spc="-400" dirty="0" smtClean="0">
                <a:solidFill>
                  <a:srgbClr val="006FC0"/>
                </a:solidFill>
                <a:cs typeface="Tahoma"/>
              </a:rPr>
              <a:t>docente;</a:t>
            </a:r>
            <a:endParaRPr lang="it-IT" sz="2400" b="1" dirty="0" smtClean="0">
              <a:cs typeface="Tahoma"/>
            </a:endParaRPr>
          </a:p>
          <a:p>
            <a:pPr marL="355600" marR="352425">
              <a:lnSpc>
                <a:spcPct val="110000"/>
              </a:lnSpc>
              <a:spcBef>
                <a:spcPts val="600"/>
              </a:spcBef>
              <a:buClr>
                <a:srgbClr val="0F6EC6"/>
              </a:buClr>
              <a:buSzPct val="78571"/>
              <a:tabLst>
                <a:tab pos="274955" algn="l"/>
              </a:tabLst>
            </a:pPr>
            <a:r>
              <a:rPr lang="it-IT" sz="2400" b="1" spc="-360" dirty="0" smtClean="0">
                <a:solidFill>
                  <a:srgbClr val="536321"/>
                </a:solidFill>
                <a:cs typeface="Tahoma"/>
              </a:rPr>
              <a:t>partecipazione  </a:t>
            </a:r>
            <a:r>
              <a:rPr lang="it-IT" sz="2400" b="1" spc="-315" dirty="0" smtClean="0">
                <a:solidFill>
                  <a:srgbClr val="536321"/>
                </a:solidFill>
                <a:cs typeface="Tahoma"/>
              </a:rPr>
              <a:t>alle  </a:t>
            </a:r>
            <a:r>
              <a:rPr lang="it-IT" sz="2400" b="1" spc="-325" dirty="0" smtClean="0">
                <a:solidFill>
                  <a:srgbClr val="536321"/>
                </a:solidFill>
                <a:cs typeface="Tahoma"/>
              </a:rPr>
              <a:t>attività  </a:t>
            </a:r>
            <a:r>
              <a:rPr lang="it-IT" sz="2400" b="1" spc="-365" dirty="0" smtClean="0">
                <a:solidFill>
                  <a:srgbClr val="536321"/>
                </a:solidFill>
                <a:cs typeface="Tahoma"/>
              </a:rPr>
              <a:t>formative  </a:t>
            </a:r>
            <a:r>
              <a:rPr lang="it-IT" sz="2400" b="1" spc="-409" dirty="0" smtClean="0">
                <a:solidFill>
                  <a:srgbClr val="536321"/>
                </a:solidFill>
                <a:cs typeface="Tahoma"/>
              </a:rPr>
              <a:t>e      r  </a:t>
            </a:r>
            <a:r>
              <a:rPr lang="it-IT" sz="2400" b="1" spc="-409" dirty="0" err="1" smtClean="0">
                <a:solidFill>
                  <a:srgbClr val="536321"/>
                </a:solidFill>
                <a:cs typeface="Tahoma"/>
              </a:rPr>
              <a:t>aggiungimento</a:t>
            </a:r>
            <a:r>
              <a:rPr lang="it-IT" sz="2400" b="1" spc="-409" dirty="0" smtClean="0">
                <a:solidFill>
                  <a:srgbClr val="536321"/>
                </a:solidFill>
                <a:cs typeface="Tahoma"/>
              </a:rPr>
              <a:t>  </a:t>
            </a:r>
            <a:r>
              <a:rPr lang="it-IT" sz="2400" b="1" spc="-360" dirty="0" smtClean="0">
                <a:solidFill>
                  <a:srgbClr val="536321"/>
                </a:solidFill>
                <a:cs typeface="Tahoma"/>
              </a:rPr>
              <a:t>degli  </a:t>
            </a:r>
            <a:r>
              <a:rPr lang="it-IT" sz="2400" b="1" spc="-335" dirty="0" smtClean="0">
                <a:solidFill>
                  <a:srgbClr val="536321"/>
                </a:solidFill>
                <a:cs typeface="Tahoma"/>
              </a:rPr>
              <a:t>obiettivi   </a:t>
            </a:r>
            <a:r>
              <a:rPr lang="it-IT" sz="2400" b="1" spc="-345" dirty="0" smtClean="0">
                <a:solidFill>
                  <a:srgbClr val="536321"/>
                </a:solidFill>
                <a:cs typeface="Tahoma"/>
              </a:rPr>
              <a:t>dalle  </a:t>
            </a:r>
            <a:r>
              <a:rPr lang="it-IT" sz="2400" b="1" spc="-320" dirty="0" smtClean="0">
                <a:solidFill>
                  <a:srgbClr val="536321"/>
                </a:solidFill>
                <a:cs typeface="Tahoma"/>
              </a:rPr>
              <a:t>stesse</a:t>
            </a:r>
            <a:r>
              <a:rPr lang="it-IT" sz="2400" b="1" spc="-195" dirty="0" smtClean="0">
                <a:solidFill>
                  <a:srgbClr val="536321"/>
                </a:solidFill>
                <a:cs typeface="Tahoma"/>
              </a:rPr>
              <a:t> </a:t>
            </a:r>
            <a:r>
              <a:rPr lang="it-IT" sz="2400" b="1" spc="-300" dirty="0" smtClean="0">
                <a:solidFill>
                  <a:srgbClr val="536321"/>
                </a:solidFill>
                <a:cs typeface="Tahoma"/>
              </a:rPr>
              <a:t>previsti.</a:t>
            </a:r>
            <a:endParaRPr lang="it-IT" sz="2400" b="1" dirty="0" smtClean="0">
              <a:cs typeface="Tahoma"/>
            </a:endParaRPr>
          </a:p>
          <a:p>
            <a:pPr marL="0" indent="0">
              <a:buNone/>
            </a:pP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43339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NEOASSUNTO /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t-IT" dirty="0" smtClean="0"/>
              <a:t>Bilancio di competenze iniziale e finale</a:t>
            </a:r>
          </a:p>
          <a:p>
            <a:pPr marL="514350" indent="-514350">
              <a:buAutoNum type="arabicPeriod"/>
            </a:pPr>
            <a:r>
              <a:rPr lang="it-IT" dirty="0" smtClean="0"/>
              <a:t>Patto per lo sviluppo professionale</a:t>
            </a:r>
          </a:p>
          <a:p>
            <a:pPr marL="514350" indent="-514350">
              <a:buAutoNum type="arabicPeriod"/>
            </a:pPr>
            <a:r>
              <a:rPr lang="it-IT" dirty="0" smtClean="0"/>
              <a:t>Incontri propedeutici e di restituzione</a:t>
            </a:r>
          </a:p>
          <a:p>
            <a:pPr marL="514350" indent="-514350">
              <a:buAutoNum type="arabicPeriod"/>
            </a:pPr>
            <a:r>
              <a:rPr lang="it-IT" dirty="0" smtClean="0"/>
              <a:t>Laboratori formativi</a:t>
            </a:r>
          </a:p>
          <a:p>
            <a:pPr marL="514350" indent="-514350">
              <a:buAutoNum type="arabicPeriod"/>
            </a:pPr>
            <a:r>
              <a:rPr lang="it-IT" dirty="0" smtClean="0"/>
              <a:t>Peer to </a:t>
            </a:r>
            <a:r>
              <a:rPr lang="it-IT" dirty="0" err="1" smtClean="0"/>
              <a:t>peer</a:t>
            </a: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Formazione online e portfolio professionale</a:t>
            </a:r>
          </a:p>
          <a:p>
            <a:pPr marL="514350" indent="-514350">
              <a:buAutoNum type="arabicPeriod"/>
            </a:pPr>
            <a:r>
              <a:rPr lang="it-IT" dirty="0" smtClean="0"/>
              <a:t>Colloquio davanti al Comitato di Valutazione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101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it-IT" dirty="0" smtClean="0"/>
              <a:t>IL NEOASSUNTO /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dirty="0" smtClean="0"/>
              <a:t>					 Incontro propedeutico  3 ore</a:t>
            </a:r>
          </a:p>
          <a:p>
            <a:pPr marL="0" indent="0">
              <a:buNone/>
            </a:pPr>
            <a:r>
              <a:rPr lang="it-IT" sz="1800" dirty="0" smtClean="0"/>
              <a:t>Incontri propedeutici e di restituzione	6 ORE	 Incontro di restituzione 3 ore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Laboratori formativi		12 ORE	4 Incontri di 3 ore – possibilità di 					opzione – Laboratorio 						obbligatorio su BES e disabilità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Peer to </a:t>
            </a:r>
            <a:r>
              <a:rPr lang="it-IT" sz="1800" dirty="0" err="1" smtClean="0"/>
              <a:t>peer</a:t>
            </a:r>
            <a:r>
              <a:rPr lang="it-IT" sz="1800" dirty="0" smtClean="0"/>
              <a:t>			12 ORE   	</a:t>
            </a:r>
            <a:r>
              <a:rPr lang="it-IT" sz="1600" dirty="0" smtClean="0"/>
              <a:t>Progettazione condivisa	3 ore</a:t>
            </a:r>
          </a:p>
          <a:p>
            <a:pPr marL="0" indent="0">
              <a:buNone/>
            </a:pPr>
            <a:r>
              <a:rPr lang="it-IT" sz="1600" dirty="0" smtClean="0"/>
              <a:t>					Osservazione neoassunto – tutor 4 ore</a:t>
            </a:r>
          </a:p>
          <a:p>
            <a:pPr marL="0" indent="0">
              <a:buNone/>
            </a:pPr>
            <a:r>
              <a:rPr lang="it-IT" sz="1600" dirty="0" smtClean="0"/>
              <a:t>					Osservazione tutor – neoassunto 4 ore</a:t>
            </a:r>
          </a:p>
          <a:p>
            <a:pPr marL="0" indent="0">
              <a:buNone/>
            </a:pPr>
            <a:r>
              <a:rPr lang="it-IT" sz="1600" dirty="0" smtClean="0"/>
              <a:t>					Verifica dell’esperienza  	1 ora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1600" dirty="0" smtClean="0"/>
              <a:t>Formazione online e portfolio professionale 	 20 ORE	Bilancio iniziale competenze	3 ore</a:t>
            </a:r>
          </a:p>
          <a:p>
            <a:pPr marL="0" indent="0">
              <a:buNone/>
            </a:pPr>
            <a:r>
              <a:rPr lang="it-IT" sz="1600" dirty="0"/>
              <a:t>	</a:t>
            </a:r>
            <a:r>
              <a:rPr lang="it-IT" sz="1600" dirty="0" smtClean="0"/>
              <a:t>				Portfolio, questionari, consultazione 14					ore</a:t>
            </a:r>
          </a:p>
          <a:p>
            <a:pPr marL="0" indent="0">
              <a:buNone/>
            </a:pPr>
            <a:r>
              <a:rPr lang="it-IT" sz="1600" dirty="0"/>
              <a:t>	</a:t>
            </a:r>
            <a:r>
              <a:rPr lang="it-IT" sz="1600" dirty="0" smtClean="0"/>
              <a:t>				Bilancio finale competenze 	3 ore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5303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Laboratori formativi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/>
              <a:t>Elenco aree trasversali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 </a:t>
            </a:r>
            <a:r>
              <a:rPr lang="it-IT" dirty="0" smtClean="0"/>
              <a:t>Nuove </a:t>
            </a:r>
            <a:r>
              <a:rPr lang="it-IT" dirty="0"/>
              <a:t>tecnologie e loro impatto </a:t>
            </a:r>
            <a:r>
              <a:rPr lang="it-IT" dirty="0" smtClean="0"/>
              <a:t>sulla didattica</a:t>
            </a:r>
            <a:r>
              <a:rPr lang="it-IT" dirty="0"/>
              <a:t>;</a:t>
            </a:r>
          </a:p>
          <a:p>
            <a:r>
              <a:rPr lang="it-IT" dirty="0"/>
              <a:t> </a:t>
            </a:r>
            <a:r>
              <a:rPr lang="it-IT" dirty="0" smtClean="0"/>
              <a:t>Gestione </a:t>
            </a:r>
            <a:r>
              <a:rPr lang="it-IT" dirty="0"/>
              <a:t>della classe e </a:t>
            </a:r>
            <a:r>
              <a:rPr lang="it-IT" dirty="0" smtClean="0"/>
              <a:t>problematiche    relazionali</a:t>
            </a:r>
            <a:r>
              <a:rPr lang="it-IT" dirty="0"/>
              <a:t>;</a:t>
            </a:r>
          </a:p>
          <a:p>
            <a:r>
              <a:rPr lang="it-IT" dirty="0"/>
              <a:t> </a:t>
            </a:r>
            <a:r>
              <a:rPr lang="it-IT" dirty="0" smtClean="0"/>
              <a:t>Valutazione didattica e valutazione di sistema;</a:t>
            </a:r>
            <a:endParaRPr lang="it-IT" dirty="0"/>
          </a:p>
          <a:p>
            <a:r>
              <a:rPr lang="it-IT" dirty="0"/>
              <a:t> </a:t>
            </a:r>
            <a:r>
              <a:rPr lang="it-IT" dirty="0" smtClean="0"/>
              <a:t>Bisogni </a:t>
            </a:r>
            <a:r>
              <a:rPr lang="it-IT" dirty="0"/>
              <a:t>educativi speciali e disabilità;</a:t>
            </a:r>
          </a:p>
          <a:p>
            <a:r>
              <a:rPr lang="it-IT" dirty="0"/>
              <a:t> </a:t>
            </a:r>
            <a:r>
              <a:rPr lang="it-IT" dirty="0" smtClean="0"/>
              <a:t>Contrasto alla dispersione scolastica;</a:t>
            </a:r>
            <a:endParaRPr lang="it-IT" dirty="0"/>
          </a:p>
          <a:p>
            <a:r>
              <a:rPr lang="it-IT" dirty="0" smtClean="0"/>
              <a:t> Inclusione </a:t>
            </a:r>
            <a:r>
              <a:rPr lang="it-IT" dirty="0"/>
              <a:t>sociale ed aspetti interculturali;</a:t>
            </a:r>
          </a:p>
          <a:p>
            <a:r>
              <a:rPr lang="it-IT" dirty="0"/>
              <a:t> </a:t>
            </a:r>
            <a:r>
              <a:rPr lang="it-IT" dirty="0" smtClean="0"/>
              <a:t>Orientamento e alternanza </a:t>
            </a:r>
            <a:r>
              <a:rPr lang="it-IT" dirty="0"/>
              <a:t>scuola-lavoro;</a:t>
            </a:r>
          </a:p>
          <a:p>
            <a:r>
              <a:rPr lang="it-IT" dirty="0" smtClean="0"/>
              <a:t> Buone pratiche di didattiche disciplinari.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807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Ambiti della 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Area della didattica: prendersi cura degli allievi e della didattica (</a:t>
            </a:r>
            <a:r>
              <a:rPr lang="it-IT" sz="2000" dirty="0" smtClean="0"/>
              <a:t>qualità della didattica, successo formativo e scolastico, risultati ottenuti dal docente nel potenziamento delle competenze degli alunni) </a:t>
            </a:r>
          </a:p>
          <a:p>
            <a:r>
              <a:rPr lang="it-IT" dirty="0" smtClean="0"/>
              <a:t>Area della professionalità: prendersi cura della gestione della scuola (</a:t>
            </a:r>
            <a:r>
              <a:rPr lang="it-IT" sz="2000" dirty="0" smtClean="0"/>
              <a:t>coordinamento organizzativo, collaborazione alla ricerca didattica, alla documentazione e alla diffusione delle buone pratiche)</a:t>
            </a:r>
          </a:p>
          <a:p>
            <a:r>
              <a:rPr lang="it-IT" dirty="0" smtClean="0"/>
              <a:t>Area formativa: prendersi cura della propria professionalità </a:t>
            </a:r>
            <a:r>
              <a:rPr lang="it-IT" sz="2400" dirty="0" smtClean="0"/>
              <a:t>(</a:t>
            </a:r>
            <a:r>
              <a:rPr lang="it-IT" sz="2000" dirty="0" smtClean="0"/>
              <a:t>coordinamento didattico, innovazione didattica e formazione)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08734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TEMATICHE USRV proposta 2015-16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Gestione della classe e problematiche relazionali – Inclusione sociale e </a:t>
            </a:r>
            <a:r>
              <a:rPr lang="it-IT" dirty="0" err="1" smtClean="0"/>
              <a:t>intercultura</a:t>
            </a:r>
            <a:endParaRPr lang="it-IT" dirty="0" smtClean="0"/>
          </a:p>
          <a:p>
            <a:r>
              <a:rPr lang="it-IT" dirty="0" smtClean="0"/>
              <a:t>BES e disabilità (obbligatoria)</a:t>
            </a:r>
          </a:p>
          <a:p>
            <a:r>
              <a:rPr lang="it-IT" dirty="0" smtClean="0"/>
              <a:t>Nuove risorse digitali e loro impatto sulla didattica</a:t>
            </a:r>
          </a:p>
          <a:p>
            <a:r>
              <a:rPr lang="it-IT" dirty="0" smtClean="0"/>
              <a:t>Valutazione didattica e valutazione di sistema</a:t>
            </a:r>
          </a:p>
          <a:p>
            <a:r>
              <a:rPr lang="it-IT" dirty="0" smtClean="0"/>
              <a:t>Orientamento e contrasto alla dispersione (I^ ciclo)</a:t>
            </a:r>
          </a:p>
          <a:p>
            <a:r>
              <a:rPr lang="it-IT" dirty="0" smtClean="0"/>
              <a:t>ASL e orientamento (II^ ciclo)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310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Dirigente scolastico / 1</a:t>
            </a:r>
            <a:br>
              <a:rPr lang="it-IT" dirty="0" smtClean="0"/>
            </a:br>
            <a:r>
              <a:rPr lang="it-IT" dirty="0" smtClean="0"/>
              <a:t>ex L. 107 /2015 comma 93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7020" marR="5080" indent="-274320" algn="just">
              <a:lnSpc>
                <a:spcPct val="80000"/>
              </a:lnSpc>
              <a:spcBef>
                <a:spcPts val="605"/>
              </a:spcBef>
              <a:buClr>
                <a:srgbClr val="000000"/>
              </a:buClr>
              <a:buAutoNum type="alphaLcParenR"/>
              <a:tabLst>
                <a:tab pos="378460" algn="l"/>
              </a:tabLst>
            </a:pPr>
            <a:r>
              <a:rPr lang="it-IT" spc="-455" dirty="0" smtClean="0">
                <a:solidFill>
                  <a:srgbClr val="0075A3"/>
                </a:solidFill>
                <a:cs typeface="Tahoma"/>
              </a:rPr>
              <a:t>competenze </a:t>
            </a:r>
            <a:r>
              <a:rPr lang="it-IT" spc="-355" dirty="0" smtClean="0">
                <a:solidFill>
                  <a:srgbClr val="0075A3"/>
                </a:solidFill>
                <a:cs typeface="Tahoma"/>
              </a:rPr>
              <a:t>gestionali </a:t>
            </a:r>
            <a:r>
              <a:rPr lang="it-IT" spc="-459" dirty="0" smtClean="0">
                <a:solidFill>
                  <a:srgbClr val="0075A3"/>
                </a:solidFill>
                <a:cs typeface="Tahoma"/>
              </a:rPr>
              <a:t>ed </a:t>
            </a:r>
            <a:r>
              <a:rPr lang="it-IT" spc="-375" dirty="0" smtClean="0">
                <a:solidFill>
                  <a:srgbClr val="0075A3"/>
                </a:solidFill>
                <a:cs typeface="Tahoma"/>
              </a:rPr>
              <a:t>organizzative </a:t>
            </a:r>
            <a:r>
              <a:rPr lang="it-IT" spc="-340" dirty="0" smtClean="0">
                <a:solidFill>
                  <a:srgbClr val="0075A3"/>
                </a:solidFill>
                <a:cs typeface="Tahoma"/>
              </a:rPr>
              <a:t>finalizzate </a:t>
            </a:r>
            <a:r>
              <a:rPr lang="it-IT" spc="-290" dirty="0" smtClean="0">
                <a:solidFill>
                  <a:srgbClr val="0075A3"/>
                </a:solidFill>
                <a:cs typeface="Tahoma"/>
              </a:rPr>
              <a:t>al </a:t>
            </a:r>
            <a:r>
              <a:rPr lang="it-IT" spc="-430" dirty="0" smtClean="0">
                <a:solidFill>
                  <a:srgbClr val="0075A3"/>
                </a:solidFill>
                <a:cs typeface="Tahoma"/>
              </a:rPr>
              <a:t>raggiungimento  </a:t>
            </a:r>
            <a:r>
              <a:rPr lang="it-IT" spc="-330" dirty="0" smtClean="0">
                <a:solidFill>
                  <a:srgbClr val="0075A3"/>
                </a:solidFill>
                <a:cs typeface="Tahoma"/>
              </a:rPr>
              <a:t>dei </a:t>
            </a:r>
            <a:r>
              <a:rPr lang="it-IT" spc="-235" dirty="0" smtClean="0">
                <a:solidFill>
                  <a:srgbClr val="0075A3"/>
                </a:solidFill>
                <a:cs typeface="Tahoma"/>
              </a:rPr>
              <a:t>risultati, </a:t>
            </a:r>
            <a:r>
              <a:rPr lang="it-IT" spc="-285" dirty="0" smtClean="0">
                <a:solidFill>
                  <a:srgbClr val="0075A3"/>
                </a:solidFill>
                <a:cs typeface="Tahoma"/>
              </a:rPr>
              <a:t>correttezza, </a:t>
            </a:r>
            <a:r>
              <a:rPr lang="it-IT" spc="-315" dirty="0" smtClean="0">
                <a:solidFill>
                  <a:srgbClr val="0075A3"/>
                </a:solidFill>
                <a:cs typeface="Tahoma"/>
              </a:rPr>
              <a:t>trasparenza, </a:t>
            </a:r>
            <a:r>
              <a:rPr lang="it-IT" spc="-295" dirty="0" smtClean="0">
                <a:solidFill>
                  <a:srgbClr val="0075A3"/>
                </a:solidFill>
                <a:cs typeface="Tahoma"/>
              </a:rPr>
              <a:t>efficienza </a:t>
            </a:r>
            <a:r>
              <a:rPr lang="it-IT" spc="-430" dirty="0" smtClean="0">
                <a:solidFill>
                  <a:srgbClr val="0075A3"/>
                </a:solidFill>
                <a:cs typeface="Tahoma"/>
              </a:rPr>
              <a:t>ed </a:t>
            </a:r>
            <a:r>
              <a:rPr lang="it-IT" spc="-265" dirty="0" smtClean="0">
                <a:solidFill>
                  <a:srgbClr val="0075A3"/>
                </a:solidFill>
                <a:cs typeface="Tahoma"/>
              </a:rPr>
              <a:t>efficacia  </a:t>
            </a:r>
            <a:r>
              <a:rPr lang="it-IT" spc="-310" dirty="0" smtClean="0">
                <a:solidFill>
                  <a:srgbClr val="0075A3"/>
                </a:solidFill>
                <a:cs typeface="Tahoma"/>
              </a:rPr>
              <a:t>dell'azione </a:t>
            </a:r>
            <a:r>
              <a:rPr lang="it-IT" spc="-300" dirty="0" smtClean="0">
                <a:solidFill>
                  <a:srgbClr val="0075A3"/>
                </a:solidFill>
                <a:cs typeface="Tahoma"/>
              </a:rPr>
              <a:t>dirigenziale, in </a:t>
            </a:r>
            <a:r>
              <a:rPr lang="it-IT" spc="-305" dirty="0" smtClean="0">
                <a:solidFill>
                  <a:srgbClr val="0075A3"/>
                </a:solidFill>
                <a:cs typeface="Tahoma"/>
              </a:rPr>
              <a:t>relazione </a:t>
            </a:r>
            <a:r>
              <a:rPr lang="it-IT" spc="-280" dirty="0" smtClean="0">
                <a:solidFill>
                  <a:srgbClr val="0075A3"/>
                </a:solidFill>
                <a:cs typeface="Tahoma"/>
              </a:rPr>
              <a:t>agli </a:t>
            </a:r>
            <a:r>
              <a:rPr lang="it-IT" spc="-275" dirty="0" smtClean="0">
                <a:solidFill>
                  <a:srgbClr val="0075A3"/>
                </a:solidFill>
                <a:cs typeface="Tahoma"/>
              </a:rPr>
              <a:t>obiettivi </a:t>
            </a:r>
            <a:r>
              <a:rPr lang="it-IT" spc="-325" dirty="0" smtClean="0">
                <a:solidFill>
                  <a:srgbClr val="0075A3"/>
                </a:solidFill>
                <a:cs typeface="Tahoma"/>
              </a:rPr>
              <a:t>assegnati  </a:t>
            </a:r>
            <a:r>
              <a:rPr lang="it-IT" spc="-260" dirty="0" smtClean="0">
                <a:solidFill>
                  <a:srgbClr val="0075A3"/>
                </a:solidFill>
                <a:cs typeface="Tahoma"/>
              </a:rPr>
              <a:t>nell'incarico</a:t>
            </a:r>
            <a:r>
              <a:rPr lang="it-IT" spc="-335" dirty="0" smtClean="0">
                <a:solidFill>
                  <a:srgbClr val="0075A3"/>
                </a:solidFill>
                <a:cs typeface="Tahoma"/>
              </a:rPr>
              <a:t> </a:t>
            </a:r>
            <a:r>
              <a:rPr lang="it-IT" spc="-320" dirty="0" smtClean="0">
                <a:solidFill>
                  <a:srgbClr val="0075A3"/>
                </a:solidFill>
                <a:cs typeface="Tahoma"/>
              </a:rPr>
              <a:t>triennale;</a:t>
            </a:r>
            <a:endParaRPr lang="it-IT" dirty="0" smtClean="0">
              <a:cs typeface="Tahoma"/>
            </a:endParaRPr>
          </a:p>
          <a:p>
            <a:pPr marL="287020" marR="6985" indent="-274320" algn="just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AutoNum type="alphaLcParenR"/>
              <a:tabLst>
                <a:tab pos="378460" algn="l"/>
              </a:tabLst>
            </a:pPr>
            <a:r>
              <a:rPr lang="it-IT" spc="-350" dirty="0" smtClean="0">
                <a:solidFill>
                  <a:srgbClr val="C00000"/>
                </a:solidFill>
                <a:cs typeface="Tahoma"/>
              </a:rPr>
              <a:t>valorizzazione </a:t>
            </a:r>
            <a:r>
              <a:rPr lang="it-IT" spc="-395" dirty="0" smtClean="0">
                <a:solidFill>
                  <a:srgbClr val="C00000"/>
                </a:solidFill>
                <a:cs typeface="Tahoma"/>
              </a:rPr>
              <a:t>dell'impegno </a:t>
            </a:r>
            <a:r>
              <a:rPr lang="it-IT" spc="-400" dirty="0" smtClean="0">
                <a:solidFill>
                  <a:srgbClr val="C00000"/>
                </a:solidFill>
                <a:cs typeface="Tahoma"/>
              </a:rPr>
              <a:t>e </a:t>
            </a:r>
            <a:r>
              <a:rPr lang="it-IT" spc="-355" dirty="0" smtClean="0">
                <a:solidFill>
                  <a:srgbClr val="C00000"/>
                </a:solidFill>
                <a:cs typeface="Tahoma"/>
              </a:rPr>
              <a:t>dei </a:t>
            </a:r>
            <a:r>
              <a:rPr lang="it-IT" spc="-305" dirty="0" smtClean="0">
                <a:solidFill>
                  <a:srgbClr val="C00000"/>
                </a:solidFill>
                <a:cs typeface="Tahoma"/>
              </a:rPr>
              <a:t>meriti </a:t>
            </a:r>
            <a:r>
              <a:rPr lang="it-IT" spc="-325" dirty="0" smtClean="0">
                <a:solidFill>
                  <a:srgbClr val="C00000"/>
                </a:solidFill>
                <a:cs typeface="Tahoma"/>
              </a:rPr>
              <a:t>professionali </a:t>
            </a:r>
            <a:r>
              <a:rPr lang="it-IT" spc="-355" dirty="0" smtClean="0">
                <a:solidFill>
                  <a:srgbClr val="C00000"/>
                </a:solidFill>
                <a:cs typeface="Tahoma"/>
              </a:rPr>
              <a:t>del </a:t>
            </a:r>
            <a:r>
              <a:rPr lang="it-IT" spc="-370" dirty="0" smtClean="0">
                <a:solidFill>
                  <a:srgbClr val="C00000"/>
                </a:solidFill>
                <a:cs typeface="Tahoma"/>
              </a:rPr>
              <a:t>personale  </a:t>
            </a:r>
            <a:r>
              <a:rPr lang="it-IT" spc="-260" dirty="0" smtClean="0">
                <a:solidFill>
                  <a:srgbClr val="C00000"/>
                </a:solidFill>
                <a:cs typeface="Tahoma"/>
              </a:rPr>
              <a:t>dell'istituto, </a:t>
            </a:r>
            <a:r>
              <a:rPr lang="it-IT" spc="-300" dirty="0" smtClean="0">
                <a:solidFill>
                  <a:srgbClr val="C00000"/>
                </a:solidFill>
                <a:cs typeface="Tahoma"/>
              </a:rPr>
              <a:t>sotto </a:t>
            </a:r>
            <a:r>
              <a:rPr lang="it-IT" spc="-135" dirty="0" smtClean="0">
                <a:solidFill>
                  <a:srgbClr val="C00000"/>
                </a:solidFill>
                <a:cs typeface="Tahoma"/>
              </a:rPr>
              <a:t>il </a:t>
            </a:r>
            <a:r>
              <a:rPr lang="it-IT" spc="-270" dirty="0" smtClean="0">
                <a:solidFill>
                  <a:srgbClr val="C00000"/>
                </a:solidFill>
                <a:cs typeface="Tahoma"/>
              </a:rPr>
              <a:t>profilo </a:t>
            </a:r>
            <a:r>
              <a:rPr lang="it-IT" spc="-325" dirty="0" smtClean="0">
                <a:solidFill>
                  <a:srgbClr val="C00000"/>
                </a:solidFill>
                <a:cs typeface="Tahoma"/>
              </a:rPr>
              <a:t>individuale </a:t>
            </a:r>
            <a:r>
              <a:rPr lang="it-IT" spc="-400" dirty="0" smtClean="0">
                <a:solidFill>
                  <a:srgbClr val="C00000"/>
                </a:solidFill>
                <a:cs typeface="Tahoma"/>
              </a:rPr>
              <a:t>e </a:t>
            </a:r>
            <a:r>
              <a:rPr lang="it-IT" spc="-320" dirty="0" smtClean="0">
                <a:solidFill>
                  <a:srgbClr val="C00000"/>
                </a:solidFill>
                <a:cs typeface="Tahoma"/>
              </a:rPr>
              <a:t>negli </a:t>
            </a:r>
            <a:r>
              <a:rPr lang="it-IT" spc="-335" dirty="0" smtClean="0">
                <a:solidFill>
                  <a:srgbClr val="C00000"/>
                </a:solidFill>
                <a:cs typeface="Tahoma"/>
              </a:rPr>
              <a:t>ambiti</a:t>
            </a:r>
            <a:r>
              <a:rPr lang="it-IT" spc="-380" dirty="0" smtClean="0">
                <a:solidFill>
                  <a:srgbClr val="C00000"/>
                </a:solidFill>
                <a:cs typeface="Tahoma"/>
              </a:rPr>
              <a:t> </a:t>
            </a:r>
            <a:r>
              <a:rPr lang="it-IT" spc="-285" dirty="0" smtClean="0">
                <a:solidFill>
                  <a:srgbClr val="C00000"/>
                </a:solidFill>
                <a:cs typeface="Tahoma"/>
              </a:rPr>
              <a:t>collegiali;</a:t>
            </a:r>
            <a:endParaRPr lang="it-IT" dirty="0" smtClean="0">
              <a:cs typeface="Tahoma"/>
            </a:endParaRPr>
          </a:p>
          <a:p>
            <a:pPr marL="287020" marR="12065" indent="-274320" algn="just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AutoNum type="alphaLcParenR"/>
              <a:tabLst>
                <a:tab pos="378460" algn="l"/>
              </a:tabLst>
            </a:pPr>
            <a:r>
              <a:rPr lang="it-IT" spc="-385" dirty="0" smtClean="0">
                <a:solidFill>
                  <a:srgbClr val="7E7E7E"/>
                </a:solidFill>
                <a:cs typeface="Tahoma"/>
              </a:rPr>
              <a:t>apprezzamento </a:t>
            </a:r>
            <a:r>
              <a:rPr lang="it-IT" spc="-330" dirty="0" smtClean="0">
                <a:solidFill>
                  <a:srgbClr val="7E7E7E"/>
                </a:solidFill>
                <a:cs typeface="Tahoma"/>
              </a:rPr>
              <a:t>del </a:t>
            </a:r>
            <a:r>
              <a:rPr lang="it-IT" spc="-295" dirty="0" smtClean="0">
                <a:solidFill>
                  <a:srgbClr val="7E7E7E"/>
                </a:solidFill>
                <a:cs typeface="Tahoma"/>
              </a:rPr>
              <a:t>proprio </a:t>
            </a:r>
            <a:r>
              <a:rPr lang="it-IT" spc="-340" dirty="0" smtClean="0">
                <a:solidFill>
                  <a:srgbClr val="7E7E7E"/>
                </a:solidFill>
                <a:cs typeface="Tahoma"/>
              </a:rPr>
              <a:t>operato </a:t>
            </a:r>
            <a:r>
              <a:rPr lang="it-IT" spc="-270" dirty="0" smtClean="0">
                <a:solidFill>
                  <a:srgbClr val="7E7E7E"/>
                </a:solidFill>
                <a:cs typeface="Tahoma"/>
              </a:rPr>
              <a:t>all'interno </a:t>
            </a:r>
            <a:r>
              <a:rPr lang="it-IT" spc="-305" dirty="0" smtClean="0">
                <a:solidFill>
                  <a:srgbClr val="7E7E7E"/>
                </a:solidFill>
                <a:cs typeface="Tahoma"/>
              </a:rPr>
              <a:t>della </a:t>
            </a:r>
            <a:r>
              <a:rPr lang="it-IT" spc="-375" dirty="0" smtClean="0">
                <a:solidFill>
                  <a:srgbClr val="7E7E7E"/>
                </a:solidFill>
                <a:cs typeface="Tahoma"/>
              </a:rPr>
              <a:t>comunità  </a:t>
            </a:r>
            <a:r>
              <a:rPr lang="it-IT" spc="-305" dirty="0" smtClean="0">
                <a:solidFill>
                  <a:srgbClr val="7E7E7E"/>
                </a:solidFill>
                <a:cs typeface="Tahoma"/>
              </a:rPr>
              <a:t>professionale </a:t>
            </a:r>
            <a:r>
              <a:rPr lang="it-IT" spc="-400" dirty="0" smtClean="0">
                <a:solidFill>
                  <a:srgbClr val="7E7E7E"/>
                </a:solidFill>
                <a:cs typeface="Tahoma"/>
              </a:rPr>
              <a:t>e</a:t>
            </a:r>
            <a:r>
              <a:rPr lang="it-IT" spc="-395" dirty="0" smtClean="0">
                <a:solidFill>
                  <a:srgbClr val="7E7E7E"/>
                </a:solidFill>
                <a:cs typeface="Tahoma"/>
              </a:rPr>
              <a:t> </a:t>
            </a:r>
            <a:r>
              <a:rPr lang="it-IT" spc="-305" dirty="0" smtClean="0">
                <a:solidFill>
                  <a:srgbClr val="7E7E7E"/>
                </a:solidFill>
                <a:cs typeface="Tahoma"/>
              </a:rPr>
              <a:t>sociale;</a:t>
            </a:r>
            <a:endParaRPr lang="it-IT" dirty="0" smtClean="0">
              <a:cs typeface="Tahoma"/>
            </a:endParaRPr>
          </a:p>
          <a:p>
            <a:pPr marL="287020" marR="12700" indent="-274320" algn="just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AutoNum type="alphaLcParenR"/>
              <a:tabLst>
                <a:tab pos="378460" algn="l"/>
              </a:tabLst>
            </a:pPr>
            <a:r>
              <a:rPr lang="it-IT" spc="-315" dirty="0" smtClean="0">
                <a:solidFill>
                  <a:srgbClr val="536321"/>
                </a:solidFill>
                <a:cs typeface="Tahoma"/>
              </a:rPr>
              <a:t>contributo </a:t>
            </a:r>
            <a:r>
              <a:rPr lang="it-IT" spc="-260" dirty="0" smtClean="0">
                <a:solidFill>
                  <a:srgbClr val="536321"/>
                </a:solidFill>
                <a:cs typeface="Tahoma"/>
              </a:rPr>
              <a:t>al </a:t>
            </a:r>
            <a:r>
              <a:rPr lang="it-IT" spc="-355" dirty="0" smtClean="0">
                <a:solidFill>
                  <a:srgbClr val="536321"/>
                </a:solidFill>
                <a:cs typeface="Tahoma"/>
              </a:rPr>
              <a:t>miglioramento </a:t>
            </a:r>
            <a:r>
              <a:rPr lang="it-IT" spc="-330" dirty="0" smtClean="0">
                <a:solidFill>
                  <a:srgbClr val="536321"/>
                </a:solidFill>
                <a:cs typeface="Tahoma"/>
              </a:rPr>
              <a:t>del </a:t>
            </a:r>
            <a:r>
              <a:rPr lang="it-IT" spc="-305" dirty="0" smtClean="0">
                <a:solidFill>
                  <a:srgbClr val="536321"/>
                </a:solidFill>
                <a:cs typeface="Tahoma"/>
              </a:rPr>
              <a:t>successo </a:t>
            </a:r>
            <a:r>
              <a:rPr lang="it-IT" spc="-330" dirty="0" smtClean="0">
                <a:solidFill>
                  <a:srgbClr val="536321"/>
                </a:solidFill>
                <a:cs typeface="Tahoma"/>
              </a:rPr>
              <a:t>formativo </a:t>
            </a:r>
            <a:r>
              <a:rPr lang="it-IT" spc="-400" dirty="0" smtClean="0">
                <a:solidFill>
                  <a:srgbClr val="536321"/>
                </a:solidFill>
                <a:cs typeface="Tahoma"/>
              </a:rPr>
              <a:t>e  </a:t>
            </a:r>
            <a:r>
              <a:rPr lang="it-IT" spc="-265" dirty="0" smtClean="0">
                <a:solidFill>
                  <a:srgbClr val="536321"/>
                </a:solidFill>
                <a:cs typeface="Tahoma"/>
              </a:rPr>
              <a:t>scolastico </a:t>
            </a:r>
            <a:r>
              <a:rPr lang="it-IT" spc="-320" dirty="0" smtClean="0">
                <a:solidFill>
                  <a:srgbClr val="536321"/>
                </a:solidFill>
                <a:cs typeface="Tahoma"/>
              </a:rPr>
              <a:t>degli studenti </a:t>
            </a:r>
            <a:r>
              <a:rPr lang="it-IT" spc="-400" dirty="0" smtClean="0">
                <a:solidFill>
                  <a:srgbClr val="536321"/>
                </a:solidFill>
                <a:cs typeface="Tahoma"/>
              </a:rPr>
              <a:t>e </a:t>
            </a:r>
            <a:r>
              <a:rPr lang="it-IT" spc="-330" dirty="0" smtClean="0">
                <a:solidFill>
                  <a:srgbClr val="536321"/>
                </a:solidFill>
                <a:cs typeface="Tahoma"/>
              </a:rPr>
              <a:t>dei </a:t>
            </a:r>
            <a:r>
              <a:rPr lang="it-IT" spc="-275" dirty="0" smtClean="0">
                <a:solidFill>
                  <a:srgbClr val="536321"/>
                </a:solidFill>
                <a:cs typeface="Tahoma"/>
              </a:rPr>
              <a:t>processi </a:t>
            </a:r>
            <a:r>
              <a:rPr lang="it-IT" spc="-300" dirty="0" smtClean="0">
                <a:solidFill>
                  <a:srgbClr val="536321"/>
                </a:solidFill>
                <a:cs typeface="Tahoma"/>
              </a:rPr>
              <a:t>organizzativi </a:t>
            </a:r>
            <a:r>
              <a:rPr lang="it-IT" spc="-400" dirty="0" smtClean="0">
                <a:solidFill>
                  <a:srgbClr val="536321"/>
                </a:solidFill>
                <a:cs typeface="Tahoma"/>
              </a:rPr>
              <a:t>e </a:t>
            </a:r>
            <a:r>
              <a:rPr lang="it-IT" spc="-275" dirty="0" smtClean="0">
                <a:solidFill>
                  <a:srgbClr val="536321"/>
                </a:solidFill>
                <a:cs typeface="Tahoma"/>
              </a:rPr>
              <a:t>didattici,  </a:t>
            </a:r>
            <a:r>
              <a:rPr lang="it-IT" spc="-325" dirty="0" smtClean="0">
                <a:solidFill>
                  <a:srgbClr val="536321"/>
                </a:solidFill>
                <a:cs typeface="Tahoma"/>
              </a:rPr>
              <a:t>nell'ambito </a:t>
            </a:r>
            <a:r>
              <a:rPr lang="it-IT" spc="-330" dirty="0" smtClean="0">
                <a:solidFill>
                  <a:srgbClr val="536321"/>
                </a:solidFill>
                <a:cs typeface="Tahoma"/>
              </a:rPr>
              <a:t>dei </a:t>
            </a:r>
            <a:r>
              <a:rPr lang="it-IT" spc="-285" dirty="0" smtClean="0">
                <a:solidFill>
                  <a:srgbClr val="536321"/>
                </a:solidFill>
                <a:cs typeface="Tahoma"/>
              </a:rPr>
              <a:t>sistemi </a:t>
            </a:r>
            <a:r>
              <a:rPr lang="it-IT" spc="-300" dirty="0" smtClean="0">
                <a:solidFill>
                  <a:srgbClr val="536321"/>
                </a:solidFill>
                <a:cs typeface="Tahoma"/>
              </a:rPr>
              <a:t>di </a:t>
            </a:r>
            <a:r>
              <a:rPr lang="it-IT" spc="-350" dirty="0" smtClean="0">
                <a:solidFill>
                  <a:srgbClr val="536321"/>
                </a:solidFill>
                <a:cs typeface="Tahoma"/>
              </a:rPr>
              <a:t>autovalutazione, </a:t>
            </a:r>
            <a:r>
              <a:rPr lang="it-IT" spc="-340" dirty="0" smtClean="0">
                <a:solidFill>
                  <a:srgbClr val="536321"/>
                </a:solidFill>
                <a:cs typeface="Tahoma"/>
              </a:rPr>
              <a:t>valutazione </a:t>
            </a:r>
            <a:r>
              <a:rPr lang="it-IT" spc="-400" dirty="0" smtClean="0">
                <a:solidFill>
                  <a:srgbClr val="536321"/>
                </a:solidFill>
                <a:cs typeface="Tahoma"/>
              </a:rPr>
              <a:t>e  </a:t>
            </a:r>
            <a:r>
              <a:rPr lang="it-IT" spc="-340" dirty="0" smtClean="0">
                <a:solidFill>
                  <a:srgbClr val="536321"/>
                </a:solidFill>
                <a:cs typeface="Tahoma"/>
              </a:rPr>
              <a:t>rendicontazione</a:t>
            </a:r>
            <a:r>
              <a:rPr lang="it-IT" spc="-300" dirty="0" smtClean="0">
                <a:solidFill>
                  <a:srgbClr val="536321"/>
                </a:solidFill>
                <a:cs typeface="Tahoma"/>
              </a:rPr>
              <a:t> </a:t>
            </a:r>
            <a:r>
              <a:rPr lang="it-IT" spc="-305" dirty="0" smtClean="0">
                <a:solidFill>
                  <a:srgbClr val="536321"/>
                </a:solidFill>
                <a:cs typeface="Tahoma"/>
              </a:rPr>
              <a:t>sociale;</a:t>
            </a:r>
            <a:endParaRPr lang="it-IT" dirty="0" smtClean="0">
              <a:cs typeface="Tahoma"/>
            </a:endParaRPr>
          </a:p>
          <a:p>
            <a:pPr marL="287020" marR="8255" indent="-274320" algn="just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AutoNum type="alphaLcParenR"/>
              <a:tabLst>
                <a:tab pos="378460" algn="l"/>
              </a:tabLst>
            </a:pPr>
            <a:r>
              <a:rPr lang="it-IT" spc="-350" dirty="0" smtClean="0">
                <a:solidFill>
                  <a:srgbClr val="07674D"/>
                </a:solidFill>
                <a:cs typeface="Tahoma"/>
              </a:rPr>
              <a:t>direzione </a:t>
            </a:r>
            <a:r>
              <a:rPr lang="it-IT" spc="-320" dirty="0" smtClean="0">
                <a:solidFill>
                  <a:srgbClr val="07674D"/>
                </a:solidFill>
                <a:cs typeface="Tahoma"/>
              </a:rPr>
              <a:t>unitaria </a:t>
            </a:r>
            <a:r>
              <a:rPr lang="it-IT" spc="-340" dirty="0" smtClean="0">
                <a:solidFill>
                  <a:srgbClr val="07674D"/>
                </a:solidFill>
                <a:cs typeface="Tahoma"/>
              </a:rPr>
              <a:t>della </a:t>
            </a:r>
            <a:r>
              <a:rPr lang="it-IT" spc="-355" dirty="0" smtClean="0">
                <a:solidFill>
                  <a:srgbClr val="07674D"/>
                </a:solidFill>
                <a:cs typeface="Tahoma"/>
              </a:rPr>
              <a:t>scuola, </a:t>
            </a:r>
            <a:r>
              <a:rPr lang="it-IT" spc="-420" dirty="0" smtClean="0">
                <a:solidFill>
                  <a:srgbClr val="07674D"/>
                </a:solidFill>
                <a:cs typeface="Tahoma"/>
              </a:rPr>
              <a:t>promozione </a:t>
            </a:r>
            <a:r>
              <a:rPr lang="it-IT" spc="-340" dirty="0" smtClean="0">
                <a:solidFill>
                  <a:srgbClr val="07674D"/>
                </a:solidFill>
                <a:cs typeface="Tahoma"/>
              </a:rPr>
              <a:t>della </a:t>
            </a:r>
            <a:r>
              <a:rPr lang="it-IT" spc="-365" dirty="0" smtClean="0">
                <a:solidFill>
                  <a:srgbClr val="07674D"/>
                </a:solidFill>
                <a:cs typeface="Tahoma"/>
              </a:rPr>
              <a:t>partecipazione </a:t>
            </a:r>
            <a:r>
              <a:rPr lang="it-IT" spc="-400" dirty="0" smtClean="0">
                <a:solidFill>
                  <a:srgbClr val="07674D"/>
                </a:solidFill>
                <a:cs typeface="Tahoma"/>
              </a:rPr>
              <a:t>e  </a:t>
            </a:r>
            <a:r>
              <a:rPr lang="it-IT" spc="-275" dirty="0" smtClean="0">
                <a:solidFill>
                  <a:srgbClr val="07674D"/>
                </a:solidFill>
                <a:cs typeface="Tahoma"/>
              </a:rPr>
              <a:t>della </a:t>
            </a:r>
            <a:r>
              <a:rPr lang="it-IT" spc="-280" dirty="0" smtClean="0">
                <a:solidFill>
                  <a:srgbClr val="07674D"/>
                </a:solidFill>
                <a:cs typeface="Tahoma"/>
              </a:rPr>
              <a:t>collaborazione </a:t>
            </a:r>
            <a:r>
              <a:rPr lang="it-IT" spc="-204" dirty="0" smtClean="0">
                <a:solidFill>
                  <a:srgbClr val="07674D"/>
                </a:solidFill>
                <a:cs typeface="Tahoma"/>
              </a:rPr>
              <a:t>tra </a:t>
            </a:r>
            <a:r>
              <a:rPr lang="it-IT" spc="-254" dirty="0" smtClean="0">
                <a:solidFill>
                  <a:srgbClr val="07674D"/>
                </a:solidFill>
                <a:cs typeface="Tahoma"/>
              </a:rPr>
              <a:t>le </a:t>
            </a:r>
            <a:r>
              <a:rPr lang="it-IT" spc="-265" dirty="0" smtClean="0">
                <a:solidFill>
                  <a:srgbClr val="07674D"/>
                </a:solidFill>
                <a:cs typeface="Tahoma"/>
              </a:rPr>
              <a:t>diverse </a:t>
            </a:r>
            <a:r>
              <a:rPr lang="it-IT" spc="-355" dirty="0" smtClean="0">
                <a:solidFill>
                  <a:srgbClr val="07674D"/>
                </a:solidFill>
                <a:cs typeface="Tahoma"/>
              </a:rPr>
              <a:t>componenti </a:t>
            </a:r>
            <a:r>
              <a:rPr lang="it-IT" spc="-275" dirty="0" smtClean="0">
                <a:solidFill>
                  <a:srgbClr val="07674D"/>
                </a:solidFill>
                <a:cs typeface="Tahoma"/>
              </a:rPr>
              <a:t>della </a:t>
            </a:r>
            <a:r>
              <a:rPr lang="it-IT" spc="-340" dirty="0" smtClean="0">
                <a:solidFill>
                  <a:srgbClr val="07674D"/>
                </a:solidFill>
                <a:cs typeface="Tahoma"/>
              </a:rPr>
              <a:t>comunità  </a:t>
            </a:r>
            <a:r>
              <a:rPr lang="it-IT" spc="-315" dirty="0" smtClean="0">
                <a:solidFill>
                  <a:srgbClr val="07674D"/>
                </a:solidFill>
                <a:cs typeface="Tahoma"/>
              </a:rPr>
              <a:t>scolastica,</a:t>
            </a:r>
            <a:r>
              <a:rPr lang="it-IT" spc="-430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365" dirty="0" smtClean="0">
                <a:solidFill>
                  <a:srgbClr val="07674D"/>
                </a:solidFill>
                <a:cs typeface="Tahoma"/>
              </a:rPr>
              <a:t>dei</a:t>
            </a:r>
            <a:r>
              <a:rPr lang="it-IT" spc="-415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325" dirty="0" smtClean="0">
                <a:solidFill>
                  <a:srgbClr val="07674D"/>
                </a:solidFill>
                <a:cs typeface="Tahoma"/>
              </a:rPr>
              <a:t>rapporti</a:t>
            </a:r>
            <a:r>
              <a:rPr lang="it-IT" spc="-434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415" dirty="0" smtClean="0">
                <a:solidFill>
                  <a:srgbClr val="07674D"/>
                </a:solidFill>
                <a:cs typeface="Tahoma"/>
              </a:rPr>
              <a:t>con</a:t>
            </a:r>
            <a:r>
              <a:rPr lang="it-IT" spc="-390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160" dirty="0" smtClean="0">
                <a:solidFill>
                  <a:srgbClr val="07674D"/>
                </a:solidFill>
                <a:cs typeface="Tahoma"/>
              </a:rPr>
              <a:t>il</a:t>
            </a:r>
            <a:r>
              <a:rPr lang="it-IT" spc="-400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370" dirty="0" smtClean="0">
                <a:solidFill>
                  <a:srgbClr val="07674D"/>
                </a:solidFill>
                <a:cs typeface="Tahoma"/>
              </a:rPr>
              <a:t>contesto</a:t>
            </a:r>
            <a:r>
              <a:rPr lang="it-IT" spc="-405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320" dirty="0" smtClean="0">
                <a:solidFill>
                  <a:srgbClr val="07674D"/>
                </a:solidFill>
                <a:cs typeface="Tahoma"/>
              </a:rPr>
              <a:t>sociale</a:t>
            </a:r>
            <a:r>
              <a:rPr lang="it-IT" spc="-405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400" dirty="0" smtClean="0">
                <a:solidFill>
                  <a:srgbClr val="07674D"/>
                </a:solidFill>
                <a:cs typeface="Tahoma"/>
              </a:rPr>
              <a:t>e</a:t>
            </a:r>
            <a:r>
              <a:rPr lang="it-IT" spc="-405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350" dirty="0" smtClean="0">
                <a:solidFill>
                  <a:srgbClr val="07674D"/>
                </a:solidFill>
                <a:cs typeface="Tahoma"/>
              </a:rPr>
              <a:t>nella</a:t>
            </a:r>
            <a:r>
              <a:rPr lang="it-IT" spc="-385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310" dirty="0" smtClean="0">
                <a:solidFill>
                  <a:srgbClr val="07674D"/>
                </a:solidFill>
                <a:cs typeface="Tahoma"/>
              </a:rPr>
              <a:t>rete</a:t>
            </a:r>
            <a:r>
              <a:rPr lang="it-IT" spc="-405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320" dirty="0" smtClean="0">
                <a:solidFill>
                  <a:srgbClr val="07674D"/>
                </a:solidFill>
                <a:cs typeface="Tahoma"/>
              </a:rPr>
              <a:t>di</a:t>
            </a:r>
            <a:r>
              <a:rPr lang="it-IT" spc="-415" dirty="0" smtClean="0">
                <a:solidFill>
                  <a:srgbClr val="07674D"/>
                </a:solidFill>
                <a:cs typeface="Tahoma"/>
              </a:rPr>
              <a:t> </a:t>
            </a:r>
            <a:r>
              <a:rPr lang="it-IT" spc="-365" dirty="0" smtClean="0">
                <a:solidFill>
                  <a:srgbClr val="07674D"/>
                </a:solidFill>
                <a:cs typeface="Tahoma"/>
              </a:rPr>
              <a:t>scuole</a:t>
            </a:r>
            <a:r>
              <a:rPr lang="it-IT" spc="-365" dirty="0" smtClean="0">
                <a:cs typeface="Tahoma"/>
              </a:rPr>
              <a:t>.</a:t>
            </a:r>
            <a:endParaRPr lang="it-IT" dirty="0" smtClean="0">
              <a:cs typeface="Tahoma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904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Dirigente scolastico / 2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spc="35" dirty="0" smtClean="0">
                <a:cs typeface="Tahoma"/>
              </a:rPr>
              <a:t>Garantisce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spc="50" dirty="0" smtClean="0">
                <a:cs typeface="Tahoma"/>
              </a:rPr>
              <a:t>la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spc="40" dirty="0" smtClean="0">
                <a:cs typeface="Tahoma"/>
              </a:rPr>
              <a:t>disponibilità</a:t>
            </a:r>
            <a:r>
              <a:rPr lang="it-IT" sz="2400" spc="-55" dirty="0" smtClean="0">
                <a:cs typeface="Tahoma"/>
              </a:rPr>
              <a:t> </a:t>
            </a:r>
            <a:r>
              <a:rPr lang="it-IT" sz="2400" spc="20" dirty="0" smtClean="0">
                <a:cs typeface="Tahoma"/>
              </a:rPr>
              <a:t>del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spc="95" dirty="0" smtClean="0">
                <a:cs typeface="Tahoma"/>
              </a:rPr>
              <a:t>POF</a:t>
            </a:r>
            <a:r>
              <a:rPr lang="it-IT" sz="2400" spc="-35" dirty="0" smtClean="0">
                <a:cs typeface="Tahoma"/>
              </a:rPr>
              <a:t> </a:t>
            </a:r>
            <a:r>
              <a:rPr lang="it-IT" sz="2400" spc="-25" dirty="0" smtClean="0">
                <a:cs typeface="Tahoma"/>
              </a:rPr>
              <a:t>e</a:t>
            </a:r>
            <a:r>
              <a:rPr lang="it-IT" sz="2400" spc="-40" dirty="0" smtClean="0">
                <a:cs typeface="Tahoma"/>
              </a:rPr>
              <a:t> </a:t>
            </a:r>
            <a:r>
              <a:rPr lang="it-IT" sz="2400" spc="35" dirty="0" smtClean="0">
                <a:cs typeface="Tahoma"/>
              </a:rPr>
              <a:t>della</a:t>
            </a:r>
            <a:r>
              <a:rPr lang="it-IT" sz="2400" spc="-45" dirty="0" smtClean="0">
                <a:cs typeface="Tahoma"/>
              </a:rPr>
              <a:t> </a:t>
            </a:r>
            <a:r>
              <a:rPr lang="it-IT" sz="2400" spc="15" dirty="0" smtClean="0">
                <a:cs typeface="Tahoma"/>
              </a:rPr>
              <a:t>documentazione</a:t>
            </a:r>
          </a:p>
          <a:p>
            <a:r>
              <a:rPr lang="it-IT" sz="2400" spc="35" dirty="0" smtClean="0">
                <a:latin typeface="Tahoma"/>
                <a:cs typeface="Tahoma"/>
              </a:rPr>
              <a:t>Garantisce</a:t>
            </a:r>
            <a:r>
              <a:rPr lang="it-IT" sz="2400" spc="-40" dirty="0" smtClean="0">
                <a:latin typeface="Tahoma"/>
                <a:cs typeface="Tahoma"/>
              </a:rPr>
              <a:t> </a:t>
            </a:r>
            <a:r>
              <a:rPr lang="it-IT" sz="2400" spc="50" dirty="0" smtClean="0">
                <a:latin typeface="Tahoma"/>
                <a:cs typeface="Tahoma"/>
              </a:rPr>
              <a:t>la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40" dirty="0" smtClean="0">
                <a:latin typeface="Tahoma"/>
                <a:cs typeface="Tahoma"/>
              </a:rPr>
              <a:t>disponibilità</a:t>
            </a:r>
            <a:r>
              <a:rPr lang="it-IT" sz="2400" spc="-55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del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95" dirty="0" smtClean="0">
                <a:latin typeface="Tahoma"/>
                <a:cs typeface="Tahoma"/>
              </a:rPr>
              <a:t>POF</a:t>
            </a:r>
            <a:r>
              <a:rPr lang="it-IT" sz="2400" spc="-35" dirty="0" smtClean="0">
                <a:latin typeface="Tahoma"/>
                <a:cs typeface="Tahoma"/>
              </a:rPr>
              <a:t> </a:t>
            </a:r>
            <a:r>
              <a:rPr lang="it-IT" sz="2400" spc="-25" dirty="0" smtClean="0">
                <a:latin typeface="Tahoma"/>
                <a:cs typeface="Tahoma"/>
              </a:rPr>
              <a:t>e</a:t>
            </a:r>
            <a:r>
              <a:rPr lang="it-IT" sz="2400" spc="-40" dirty="0" smtClean="0">
                <a:latin typeface="Tahoma"/>
                <a:cs typeface="Tahoma"/>
              </a:rPr>
              <a:t> </a:t>
            </a:r>
            <a:r>
              <a:rPr lang="it-IT" sz="2400" spc="35" dirty="0" smtClean="0">
                <a:latin typeface="Tahoma"/>
                <a:cs typeface="Tahoma"/>
              </a:rPr>
              <a:t>della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15" dirty="0" smtClean="0">
                <a:latin typeface="Tahoma"/>
                <a:cs typeface="Tahoma"/>
              </a:rPr>
              <a:t>documentazione</a:t>
            </a:r>
            <a:endParaRPr lang="it-IT" sz="2400" dirty="0" smtClean="0">
              <a:latin typeface="Tahoma"/>
              <a:cs typeface="Tahoma"/>
            </a:endParaRPr>
          </a:p>
          <a:p>
            <a:r>
              <a:rPr lang="it-IT" sz="2400" spc="30" dirty="0" smtClean="0">
                <a:latin typeface="Tahoma"/>
                <a:cs typeface="Tahoma"/>
              </a:rPr>
              <a:t>Designa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75" dirty="0" smtClean="0">
                <a:latin typeface="Tahoma"/>
                <a:cs typeface="Tahoma"/>
              </a:rPr>
              <a:t>il</a:t>
            </a:r>
            <a:r>
              <a:rPr lang="it-IT" sz="2400" spc="-30" dirty="0" smtClean="0">
                <a:latin typeface="Tahoma"/>
                <a:cs typeface="Tahoma"/>
              </a:rPr>
              <a:t> </a:t>
            </a:r>
            <a:r>
              <a:rPr lang="it-IT" sz="2400" spc="25" dirty="0" smtClean="0">
                <a:latin typeface="Tahoma"/>
                <a:cs typeface="Tahoma"/>
              </a:rPr>
              <a:t>tutor,</a:t>
            </a:r>
            <a:r>
              <a:rPr lang="it-IT" sz="2400" spc="-35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sentito</a:t>
            </a:r>
            <a:r>
              <a:rPr lang="it-IT" sz="2400" spc="-55" dirty="0" smtClean="0">
                <a:latin typeface="Tahoma"/>
                <a:cs typeface="Tahoma"/>
              </a:rPr>
              <a:t> </a:t>
            </a:r>
            <a:r>
              <a:rPr lang="it-IT" sz="2400" spc="75" dirty="0" smtClean="0">
                <a:latin typeface="Tahoma"/>
                <a:cs typeface="Tahoma"/>
              </a:rPr>
              <a:t>il</a:t>
            </a:r>
            <a:r>
              <a:rPr lang="it-IT" sz="2400" spc="210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parere</a:t>
            </a:r>
            <a:r>
              <a:rPr lang="it-IT" sz="2400" spc="-40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del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65" dirty="0" err="1" smtClean="0">
                <a:latin typeface="Tahoma"/>
                <a:cs typeface="Tahoma"/>
              </a:rPr>
              <a:t>CdD</a:t>
            </a:r>
            <a:endParaRPr lang="it-IT" sz="2400" dirty="0">
              <a:latin typeface="Tahoma"/>
              <a:cs typeface="Tahoma"/>
            </a:endParaRPr>
          </a:p>
          <a:p>
            <a:r>
              <a:rPr lang="it-IT" sz="2400" spc="35" dirty="0" smtClean="0">
                <a:latin typeface="Tahoma"/>
                <a:cs typeface="Tahoma"/>
              </a:rPr>
              <a:t>Attesta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25" dirty="0" smtClean="0">
                <a:latin typeface="Tahoma"/>
                <a:cs typeface="Tahoma"/>
              </a:rPr>
              <a:t>le</a:t>
            </a:r>
            <a:r>
              <a:rPr lang="it-IT" sz="2400" spc="-40" dirty="0" smtClean="0">
                <a:latin typeface="Tahoma"/>
                <a:cs typeface="Tahoma"/>
              </a:rPr>
              <a:t> </a:t>
            </a:r>
            <a:r>
              <a:rPr lang="it-IT" sz="2400" dirty="0" smtClean="0">
                <a:latin typeface="Tahoma"/>
                <a:cs typeface="Tahoma"/>
              </a:rPr>
              <a:t>ore</a:t>
            </a:r>
            <a:r>
              <a:rPr lang="it-IT" sz="2400" spc="-40" dirty="0" smtClean="0">
                <a:latin typeface="Tahoma"/>
                <a:cs typeface="Tahoma"/>
              </a:rPr>
              <a:t> </a:t>
            </a:r>
            <a:r>
              <a:rPr lang="it-IT" sz="2400" spc="45" dirty="0" smtClean="0">
                <a:latin typeface="Tahoma"/>
                <a:cs typeface="Tahoma"/>
              </a:rPr>
              <a:t>di</a:t>
            </a:r>
            <a:r>
              <a:rPr lang="it-IT" sz="2400" spc="-30" dirty="0" smtClean="0">
                <a:latin typeface="Tahoma"/>
                <a:cs typeface="Tahoma"/>
              </a:rPr>
              <a:t> </a:t>
            </a:r>
            <a:r>
              <a:rPr lang="it-IT" sz="2400" spc="15" dirty="0" smtClean="0">
                <a:latin typeface="Tahoma"/>
                <a:cs typeface="Tahoma"/>
              </a:rPr>
              <a:t>osservazione</a:t>
            </a:r>
            <a:r>
              <a:rPr lang="it-IT" sz="2400" spc="-65" dirty="0" smtClean="0">
                <a:latin typeface="Tahoma"/>
                <a:cs typeface="Tahoma"/>
              </a:rPr>
              <a:t> </a:t>
            </a:r>
            <a:r>
              <a:rPr lang="it-IT" sz="2400" spc="-95" dirty="0" smtClean="0">
                <a:latin typeface="Tahoma"/>
                <a:cs typeface="Tahoma"/>
              </a:rPr>
              <a:t>/</a:t>
            </a:r>
            <a:r>
              <a:rPr lang="it-IT" sz="2400" spc="-35" dirty="0" smtClean="0">
                <a:latin typeface="Tahoma"/>
                <a:cs typeface="Tahoma"/>
              </a:rPr>
              <a:t> </a:t>
            </a:r>
            <a:r>
              <a:rPr lang="it-IT" sz="2400" spc="-10" dirty="0" err="1" smtClean="0">
                <a:latin typeface="Tahoma"/>
                <a:cs typeface="Tahoma"/>
              </a:rPr>
              <a:t>peer</a:t>
            </a:r>
            <a:r>
              <a:rPr lang="it-IT" sz="2400" spc="-40" dirty="0" smtClean="0">
                <a:latin typeface="Tahoma"/>
                <a:cs typeface="Tahoma"/>
              </a:rPr>
              <a:t> </a:t>
            </a:r>
            <a:r>
              <a:rPr lang="it-IT" sz="2400" dirty="0" smtClean="0">
                <a:latin typeface="Tahoma"/>
                <a:cs typeface="Tahoma"/>
              </a:rPr>
              <a:t>to</a:t>
            </a:r>
            <a:r>
              <a:rPr lang="it-IT" sz="2400" spc="-40" dirty="0" smtClean="0">
                <a:latin typeface="Tahoma"/>
                <a:cs typeface="Tahoma"/>
              </a:rPr>
              <a:t> </a:t>
            </a:r>
            <a:r>
              <a:rPr lang="it-IT" sz="2400" spc="10" dirty="0" err="1" smtClean="0">
                <a:latin typeface="Tahoma"/>
                <a:cs typeface="Tahoma"/>
              </a:rPr>
              <a:t>peer</a:t>
            </a:r>
            <a:endParaRPr lang="it-IT" sz="2400" dirty="0" smtClean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it-IT" sz="2400" spc="55" dirty="0" smtClean="0">
                <a:latin typeface="Tahoma"/>
                <a:cs typeface="Tahoma"/>
              </a:rPr>
              <a:t>Visita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50" dirty="0" smtClean="0">
                <a:latin typeface="Tahoma"/>
                <a:cs typeface="Tahoma"/>
              </a:rPr>
              <a:t>la</a:t>
            </a:r>
            <a:r>
              <a:rPr lang="it-IT" sz="2400" spc="-30" dirty="0" smtClean="0">
                <a:latin typeface="Tahoma"/>
                <a:cs typeface="Tahoma"/>
              </a:rPr>
              <a:t> </a:t>
            </a:r>
            <a:r>
              <a:rPr lang="it-IT" sz="2400" spc="15" dirty="0" smtClean="0">
                <a:latin typeface="Tahoma"/>
                <a:cs typeface="Tahoma"/>
              </a:rPr>
              <a:t>classe</a:t>
            </a:r>
            <a:r>
              <a:rPr lang="it-IT" sz="2400" spc="-55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del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15" dirty="0" smtClean="0">
                <a:latin typeface="Tahoma"/>
                <a:cs typeface="Tahoma"/>
              </a:rPr>
              <a:t>neoassunto</a:t>
            </a:r>
            <a:r>
              <a:rPr lang="it-IT" sz="2400" spc="-75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almeno</a:t>
            </a:r>
            <a:r>
              <a:rPr lang="it-IT" sz="2400" spc="-55" dirty="0" smtClean="0">
                <a:latin typeface="Tahoma"/>
                <a:cs typeface="Tahoma"/>
              </a:rPr>
              <a:t> </a:t>
            </a:r>
            <a:r>
              <a:rPr lang="it-IT" sz="2400" spc="40" dirty="0" smtClean="0">
                <a:latin typeface="Tahoma"/>
                <a:cs typeface="Tahoma"/>
              </a:rPr>
              <a:t>una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25" dirty="0" smtClean="0">
                <a:latin typeface="Tahoma"/>
                <a:cs typeface="Tahoma"/>
              </a:rPr>
              <a:t>volta</a:t>
            </a:r>
          </a:p>
          <a:p>
            <a:pPr marL="12700">
              <a:spcBef>
                <a:spcPts val="430"/>
              </a:spcBef>
            </a:pPr>
            <a:r>
              <a:rPr lang="it-IT" sz="2400" spc="30" dirty="0" smtClean="0">
                <a:latin typeface="Tahoma"/>
                <a:cs typeface="Tahoma"/>
              </a:rPr>
              <a:t>Presenta</a:t>
            </a:r>
            <a:r>
              <a:rPr lang="it-IT" sz="2400" spc="-55" dirty="0" smtClean="0">
                <a:latin typeface="Tahoma"/>
                <a:cs typeface="Tahoma"/>
              </a:rPr>
              <a:t> </a:t>
            </a:r>
            <a:r>
              <a:rPr lang="it-IT" sz="2400" spc="40" dirty="0" smtClean="0">
                <a:latin typeface="Tahoma"/>
                <a:cs typeface="Tahoma"/>
              </a:rPr>
              <a:t>una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25" dirty="0" smtClean="0">
                <a:latin typeface="Tahoma"/>
                <a:cs typeface="Tahoma"/>
              </a:rPr>
              <a:t>relazione</a:t>
            </a:r>
            <a:r>
              <a:rPr lang="it-IT" sz="2400" spc="-40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per</a:t>
            </a:r>
            <a:r>
              <a:rPr lang="it-IT" sz="2400" spc="-50" dirty="0" smtClean="0">
                <a:latin typeface="Tahoma"/>
                <a:cs typeface="Tahoma"/>
              </a:rPr>
              <a:t> </a:t>
            </a:r>
            <a:r>
              <a:rPr lang="it-IT" sz="2400" spc="15" dirty="0" smtClean="0">
                <a:latin typeface="Tahoma"/>
                <a:cs typeface="Tahoma"/>
              </a:rPr>
              <a:t>ogni</a:t>
            </a:r>
            <a:r>
              <a:rPr lang="it-IT" sz="2400" spc="-30" dirty="0" smtClean="0">
                <a:latin typeface="Tahoma"/>
                <a:cs typeface="Tahoma"/>
              </a:rPr>
              <a:t> </a:t>
            </a:r>
            <a:r>
              <a:rPr lang="it-IT" sz="2400" dirty="0" smtClean="0">
                <a:latin typeface="Tahoma"/>
                <a:cs typeface="Tahoma"/>
              </a:rPr>
              <a:t>docente</a:t>
            </a:r>
            <a:r>
              <a:rPr lang="it-IT" sz="2400" spc="-55" dirty="0" smtClean="0">
                <a:latin typeface="Tahoma"/>
                <a:cs typeface="Tahoma"/>
              </a:rPr>
              <a:t> </a:t>
            </a:r>
            <a:r>
              <a:rPr lang="it-IT" sz="2400" spc="15" dirty="0" smtClean="0">
                <a:latin typeface="Tahoma"/>
                <a:cs typeface="Tahoma"/>
              </a:rPr>
              <a:t>neoassunto</a:t>
            </a:r>
            <a:endParaRPr lang="it-IT" sz="2400" dirty="0" smtClean="0">
              <a:latin typeface="Tahoma"/>
              <a:cs typeface="Tahoma"/>
            </a:endParaRPr>
          </a:p>
          <a:p>
            <a:pPr marL="12700">
              <a:spcBef>
                <a:spcPts val="430"/>
              </a:spcBef>
            </a:pPr>
            <a:r>
              <a:rPr lang="it-IT" sz="2400" spc="25" dirty="0" smtClean="0">
                <a:latin typeface="Tahoma"/>
                <a:cs typeface="Tahoma"/>
              </a:rPr>
              <a:t>Presiede</a:t>
            </a:r>
            <a:r>
              <a:rPr lang="it-IT" sz="2400" spc="-60" dirty="0" smtClean="0">
                <a:latin typeface="Tahoma"/>
                <a:cs typeface="Tahoma"/>
              </a:rPr>
              <a:t> </a:t>
            </a:r>
            <a:r>
              <a:rPr lang="it-IT" sz="2400" spc="75" dirty="0" smtClean="0">
                <a:latin typeface="Tahoma"/>
                <a:cs typeface="Tahoma"/>
              </a:rPr>
              <a:t>il</a:t>
            </a:r>
            <a:r>
              <a:rPr lang="it-IT" sz="2400" spc="-50" dirty="0" smtClean="0">
                <a:latin typeface="Tahoma"/>
                <a:cs typeface="Tahoma"/>
              </a:rPr>
              <a:t> </a:t>
            </a:r>
            <a:r>
              <a:rPr lang="it-IT" sz="2400" spc="15" dirty="0" smtClean="0">
                <a:latin typeface="Tahoma"/>
                <a:cs typeface="Tahoma"/>
              </a:rPr>
              <a:t>comitato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45" dirty="0" smtClean="0">
                <a:latin typeface="Tahoma"/>
                <a:cs typeface="Tahoma"/>
              </a:rPr>
              <a:t>di</a:t>
            </a:r>
            <a:r>
              <a:rPr lang="it-IT" sz="2400" spc="-35" dirty="0" smtClean="0">
                <a:latin typeface="Tahoma"/>
                <a:cs typeface="Tahoma"/>
              </a:rPr>
              <a:t> </a:t>
            </a:r>
            <a:r>
              <a:rPr lang="it-IT" sz="2400" spc="30" dirty="0" smtClean="0">
                <a:latin typeface="Tahoma"/>
                <a:cs typeface="Tahoma"/>
              </a:rPr>
              <a:t>valutazione</a:t>
            </a:r>
            <a:endParaRPr lang="it-IT" sz="2400" dirty="0" smtClean="0">
              <a:latin typeface="Tahoma"/>
              <a:cs typeface="Tahoma"/>
            </a:endParaRPr>
          </a:p>
          <a:p>
            <a:pPr marL="12700">
              <a:spcBef>
                <a:spcPts val="430"/>
              </a:spcBef>
            </a:pPr>
            <a:r>
              <a:rPr lang="it-IT" sz="2400" spc="35" dirty="0" smtClean="0">
                <a:latin typeface="Tahoma"/>
                <a:cs typeface="Tahoma"/>
              </a:rPr>
              <a:t>Emette</a:t>
            </a:r>
            <a:r>
              <a:rPr lang="it-IT" sz="2400" spc="-45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provvedimento</a:t>
            </a:r>
            <a:r>
              <a:rPr lang="it-IT" sz="2400" spc="-60" dirty="0" smtClean="0">
                <a:latin typeface="Tahoma"/>
                <a:cs typeface="Tahoma"/>
              </a:rPr>
              <a:t> </a:t>
            </a:r>
            <a:r>
              <a:rPr lang="it-IT" sz="2400" spc="20" dirty="0" smtClean="0">
                <a:latin typeface="Tahoma"/>
                <a:cs typeface="Tahoma"/>
              </a:rPr>
              <a:t>motivato</a:t>
            </a:r>
            <a:r>
              <a:rPr lang="it-IT" sz="2400" spc="-35" dirty="0" smtClean="0">
                <a:latin typeface="Tahoma"/>
                <a:cs typeface="Tahoma"/>
              </a:rPr>
              <a:t> </a:t>
            </a:r>
            <a:r>
              <a:rPr lang="it-IT" sz="2400" spc="45" dirty="0" smtClean="0">
                <a:latin typeface="Tahoma"/>
                <a:cs typeface="Tahoma"/>
              </a:rPr>
              <a:t>di</a:t>
            </a:r>
            <a:r>
              <a:rPr lang="it-IT" sz="2400" spc="-50" dirty="0" smtClean="0">
                <a:latin typeface="Tahoma"/>
                <a:cs typeface="Tahoma"/>
              </a:rPr>
              <a:t> </a:t>
            </a:r>
            <a:r>
              <a:rPr lang="it-IT" sz="2400" spc="15" dirty="0" smtClean="0">
                <a:latin typeface="Tahoma"/>
                <a:cs typeface="Tahoma"/>
              </a:rPr>
              <a:t>conferma  </a:t>
            </a:r>
            <a:r>
              <a:rPr lang="it-IT" sz="2400" spc="60" dirty="0" smtClean="0">
                <a:latin typeface="Tahoma"/>
                <a:cs typeface="Tahoma"/>
              </a:rPr>
              <a:t>in </a:t>
            </a:r>
            <a:r>
              <a:rPr lang="it-IT" sz="2400" spc="20" dirty="0" smtClean="0">
                <a:latin typeface="Tahoma"/>
                <a:cs typeface="Tahoma"/>
              </a:rPr>
              <a:t>ruolo </a:t>
            </a:r>
            <a:r>
              <a:rPr lang="it-IT" sz="2400" spc="-40" dirty="0" smtClean="0">
                <a:latin typeface="Tahoma"/>
                <a:cs typeface="Tahoma"/>
              </a:rPr>
              <a:t>o </a:t>
            </a:r>
            <a:r>
              <a:rPr lang="it-IT" sz="2400" spc="45" dirty="0" smtClean="0">
                <a:latin typeface="Tahoma"/>
                <a:cs typeface="Tahoma"/>
              </a:rPr>
              <a:t>di </a:t>
            </a:r>
            <a:r>
              <a:rPr lang="it-IT" sz="2400" spc="30" dirty="0" smtClean="0">
                <a:latin typeface="Tahoma"/>
                <a:cs typeface="Tahoma"/>
              </a:rPr>
              <a:t>ripetizione </a:t>
            </a:r>
            <a:r>
              <a:rPr lang="it-IT" sz="2400" spc="20" dirty="0" smtClean="0">
                <a:latin typeface="Tahoma"/>
                <a:cs typeface="Tahoma"/>
              </a:rPr>
              <a:t>del</a:t>
            </a:r>
            <a:r>
              <a:rPr lang="it-IT" sz="2400" spc="-95" dirty="0" smtClean="0">
                <a:latin typeface="Tahoma"/>
                <a:cs typeface="Tahoma"/>
              </a:rPr>
              <a:t> </a:t>
            </a:r>
            <a:r>
              <a:rPr lang="it-IT" sz="2400" spc="10" dirty="0" smtClean="0">
                <a:latin typeface="Tahoma"/>
                <a:cs typeface="Tahoma"/>
              </a:rPr>
              <a:t>periodo</a:t>
            </a:r>
            <a:endParaRPr lang="it-IT" sz="2400" dirty="0" smtClean="0">
              <a:latin typeface="Tahoma"/>
              <a:cs typeface="Tahoma"/>
            </a:endParaRPr>
          </a:p>
          <a:p>
            <a:pPr marL="0" indent="0">
              <a:lnSpc>
                <a:spcPct val="100000"/>
              </a:lnSpc>
              <a:spcBef>
                <a:spcPts val="430"/>
              </a:spcBef>
              <a:buNone/>
            </a:pPr>
            <a:endParaRPr lang="it-IT" sz="2000" dirty="0" smtClean="0">
              <a:latin typeface="Tahoma"/>
              <a:cs typeface="Tahoma"/>
            </a:endParaRPr>
          </a:p>
          <a:p>
            <a:endParaRPr lang="it-IT" sz="2000" dirty="0" smtClean="0">
              <a:cs typeface="Tahoma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858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Dirigente scolastico / 3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1259632" y="1772816"/>
            <a:ext cx="6408712" cy="4104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-635" algn="ctr">
              <a:lnSpc>
                <a:spcPct val="100000"/>
              </a:lnSpc>
            </a:pPr>
            <a:r>
              <a:rPr lang="it-IT" spc="100" dirty="0">
                <a:solidFill>
                  <a:schemeClr val="tx1"/>
                </a:solidFill>
                <a:latin typeface="Tahoma"/>
                <a:cs typeface="Tahoma"/>
              </a:rPr>
              <a:t>…oltre </a:t>
            </a:r>
            <a:r>
              <a:rPr lang="it-IT" spc="55" dirty="0">
                <a:solidFill>
                  <a:schemeClr val="tx1"/>
                </a:solidFill>
                <a:latin typeface="Tahoma"/>
                <a:cs typeface="Tahoma"/>
              </a:rPr>
              <a:t>a organizzare </a:t>
            </a:r>
            <a:r>
              <a:rPr lang="it-IT" spc="50" dirty="0">
                <a:solidFill>
                  <a:schemeClr val="tx1"/>
                </a:solidFill>
                <a:latin typeface="Tahoma"/>
                <a:cs typeface="Tahoma"/>
              </a:rPr>
              <a:t>le </a:t>
            </a:r>
            <a:r>
              <a:rPr lang="it-IT" spc="95" dirty="0">
                <a:solidFill>
                  <a:schemeClr val="tx1"/>
                </a:solidFill>
                <a:latin typeface="Tahoma"/>
                <a:cs typeface="Tahoma"/>
              </a:rPr>
              <a:t>attività </a:t>
            </a:r>
            <a:r>
              <a:rPr lang="it-IT" spc="90" dirty="0">
                <a:solidFill>
                  <a:schemeClr val="tx1"/>
                </a:solidFill>
                <a:latin typeface="Tahoma"/>
                <a:cs typeface="Tahoma"/>
              </a:rPr>
              <a:t>di  </a:t>
            </a:r>
            <a:r>
              <a:rPr lang="it-IT" spc="25" dirty="0">
                <a:solidFill>
                  <a:schemeClr val="tx1"/>
                </a:solidFill>
                <a:latin typeface="Tahoma"/>
                <a:cs typeface="Tahoma"/>
              </a:rPr>
              <a:t>accoglienza, </a:t>
            </a:r>
            <a:r>
              <a:rPr lang="it-IT" spc="30" dirty="0">
                <a:solidFill>
                  <a:schemeClr val="tx1"/>
                </a:solidFill>
                <a:latin typeface="Tahoma"/>
                <a:cs typeface="Tahoma"/>
              </a:rPr>
              <a:t>formazione, </a:t>
            </a:r>
            <a:r>
              <a:rPr lang="it-IT" spc="35" dirty="0">
                <a:solidFill>
                  <a:schemeClr val="tx1"/>
                </a:solidFill>
                <a:latin typeface="Tahoma"/>
                <a:cs typeface="Tahoma"/>
              </a:rPr>
              <a:t>tutoraggio,  </a:t>
            </a:r>
            <a:r>
              <a:rPr lang="it-IT" spc="50" dirty="0">
                <a:solidFill>
                  <a:schemeClr val="tx1"/>
                </a:solidFill>
                <a:latin typeface="Tahoma"/>
                <a:cs typeface="Tahoma"/>
              </a:rPr>
              <a:t>supervisione </a:t>
            </a:r>
            <a:r>
              <a:rPr lang="it-IT" spc="25" dirty="0">
                <a:solidFill>
                  <a:schemeClr val="tx1"/>
                </a:solidFill>
                <a:latin typeface="Tahoma"/>
                <a:cs typeface="Tahoma"/>
              </a:rPr>
              <a:t>professionale,</a:t>
            </a:r>
            <a:r>
              <a:rPr lang="it-IT" spc="-15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it-IT" spc="50" dirty="0">
                <a:solidFill>
                  <a:schemeClr val="tx1"/>
                </a:solidFill>
                <a:latin typeface="Tahoma"/>
                <a:cs typeface="Tahoma"/>
              </a:rPr>
              <a:t>avvalendosi  </a:t>
            </a:r>
            <a:r>
              <a:rPr lang="it-IT" spc="30" dirty="0">
                <a:solidFill>
                  <a:schemeClr val="tx1"/>
                </a:solidFill>
                <a:latin typeface="Tahoma"/>
                <a:cs typeface="Tahoma"/>
              </a:rPr>
              <a:t>anche </a:t>
            </a:r>
            <a:r>
              <a:rPr lang="it-IT" spc="65" dirty="0">
                <a:solidFill>
                  <a:schemeClr val="tx1"/>
                </a:solidFill>
                <a:latin typeface="Tahoma"/>
                <a:cs typeface="Tahoma"/>
              </a:rPr>
              <a:t>della </a:t>
            </a:r>
            <a:r>
              <a:rPr lang="it-IT" spc="35" dirty="0">
                <a:solidFill>
                  <a:schemeClr val="tx1"/>
                </a:solidFill>
                <a:latin typeface="Tahoma"/>
                <a:cs typeface="Tahoma"/>
              </a:rPr>
              <a:t>collaborazione </a:t>
            </a:r>
            <a:r>
              <a:rPr lang="it-IT" spc="45" dirty="0">
                <a:solidFill>
                  <a:schemeClr val="tx1"/>
                </a:solidFill>
                <a:latin typeface="Tahoma"/>
                <a:cs typeface="Tahoma"/>
              </a:rPr>
              <a:t>dei </a:t>
            </a:r>
            <a:r>
              <a:rPr lang="it-IT" spc="30" dirty="0">
                <a:solidFill>
                  <a:schemeClr val="tx1"/>
                </a:solidFill>
                <a:latin typeface="Tahoma"/>
                <a:cs typeface="Tahoma"/>
              </a:rPr>
              <a:t>docenti  </a:t>
            </a:r>
            <a:r>
              <a:rPr lang="it-IT" spc="50" dirty="0">
                <a:solidFill>
                  <a:schemeClr val="tx1"/>
                </a:solidFill>
                <a:latin typeface="Tahoma"/>
                <a:cs typeface="Tahoma"/>
              </a:rPr>
              <a:t>tutor, </a:t>
            </a:r>
            <a:r>
              <a:rPr lang="it-IT" spc="100" dirty="0">
                <a:solidFill>
                  <a:schemeClr val="tx1"/>
                </a:solidFill>
                <a:latin typeface="Tahoma"/>
                <a:cs typeface="Tahoma"/>
              </a:rPr>
              <a:t>ai </a:t>
            </a:r>
            <a:r>
              <a:rPr lang="it-IT" spc="85" dirty="0">
                <a:solidFill>
                  <a:schemeClr val="tx1"/>
                </a:solidFill>
                <a:latin typeface="Tahoma"/>
                <a:cs typeface="Tahoma"/>
              </a:rPr>
              <a:t>quali </a:t>
            </a:r>
            <a:r>
              <a:rPr lang="it-IT" spc="15" dirty="0">
                <a:solidFill>
                  <a:schemeClr val="tx1"/>
                </a:solidFill>
                <a:latin typeface="Tahoma"/>
                <a:cs typeface="Tahoma"/>
              </a:rPr>
              <a:t>riconosce </a:t>
            </a:r>
            <a:r>
              <a:rPr lang="it-IT" spc="95" dirty="0">
                <a:solidFill>
                  <a:schemeClr val="tx1"/>
                </a:solidFill>
                <a:latin typeface="Tahoma"/>
                <a:cs typeface="Tahoma"/>
              </a:rPr>
              <a:t>un </a:t>
            </a:r>
            <a:r>
              <a:rPr lang="it-IT" dirty="0">
                <a:solidFill>
                  <a:schemeClr val="tx1"/>
                </a:solidFill>
                <a:latin typeface="Tahoma"/>
                <a:cs typeface="Tahoma"/>
              </a:rPr>
              <a:t>compenso  </a:t>
            </a:r>
            <a:r>
              <a:rPr lang="it-IT" spc="-5" dirty="0">
                <a:solidFill>
                  <a:schemeClr val="tx1"/>
                </a:solidFill>
                <a:latin typeface="Tahoma"/>
                <a:cs typeface="Tahoma"/>
              </a:rPr>
              <a:t>economico </a:t>
            </a:r>
            <a:r>
              <a:rPr lang="it-IT" spc="55" dirty="0">
                <a:solidFill>
                  <a:schemeClr val="tx1"/>
                </a:solidFill>
                <a:latin typeface="Tahoma"/>
                <a:cs typeface="Tahoma"/>
              </a:rPr>
              <a:t>nell’ambito </a:t>
            </a:r>
            <a:r>
              <a:rPr lang="it-IT" spc="45" dirty="0">
                <a:solidFill>
                  <a:schemeClr val="tx1"/>
                </a:solidFill>
                <a:latin typeface="Tahoma"/>
                <a:cs typeface="Tahoma"/>
              </a:rPr>
              <a:t>del </a:t>
            </a:r>
            <a:r>
              <a:rPr lang="it-IT" spc="235" dirty="0">
                <a:solidFill>
                  <a:schemeClr val="tx1"/>
                </a:solidFill>
                <a:latin typeface="Tahoma"/>
                <a:cs typeface="Tahoma"/>
              </a:rPr>
              <a:t>MOF </a:t>
            </a:r>
            <a:r>
              <a:rPr lang="it-IT" spc="-5" dirty="0">
                <a:solidFill>
                  <a:schemeClr val="tx1"/>
                </a:solidFill>
                <a:latin typeface="Tahoma"/>
                <a:cs typeface="Tahoma"/>
              </a:rPr>
              <a:t>ed  </a:t>
            </a:r>
            <a:r>
              <a:rPr lang="it-IT" spc="45" dirty="0">
                <a:solidFill>
                  <a:schemeClr val="tx1"/>
                </a:solidFill>
                <a:latin typeface="Tahoma"/>
                <a:cs typeface="Tahoma"/>
              </a:rPr>
              <a:t>eventualmente</a:t>
            </a:r>
            <a:r>
              <a:rPr lang="it-IT" spc="-7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it-IT" spc="55" dirty="0">
                <a:solidFill>
                  <a:schemeClr val="tx1"/>
                </a:solidFill>
                <a:latin typeface="Tahoma"/>
                <a:cs typeface="Tahoma"/>
              </a:rPr>
              <a:t>nell’ambito</a:t>
            </a:r>
            <a:r>
              <a:rPr lang="it-IT" spc="-6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it-IT" spc="45" dirty="0">
                <a:solidFill>
                  <a:schemeClr val="tx1"/>
                </a:solidFill>
                <a:latin typeface="Tahoma"/>
                <a:cs typeface="Tahoma"/>
              </a:rPr>
              <a:t>dei</a:t>
            </a:r>
            <a:r>
              <a:rPr lang="it-IT" spc="-65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it-IT" spc="90" dirty="0">
                <a:solidFill>
                  <a:schemeClr val="tx1"/>
                </a:solidFill>
                <a:latin typeface="Tahoma"/>
                <a:cs typeface="Tahoma"/>
              </a:rPr>
              <a:t>criteri</a:t>
            </a:r>
            <a:r>
              <a:rPr lang="it-IT" spc="-90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it-IT" spc="90" dirty="0">
                <a:solidFill>
                  <a:schemeClr val="tx1"/>
                </a:solidFill>
                <a:latin typeface="Tahoma"/>
                <a:cs typeface="Tahoma"/>
              </a:rPr>
              <a:t>di  </a:t>
            </a:r>
            <a:r>
              <a:rPr lang="it-IT" spc="75" dirty="0">
                <a:solidFill>
                  <a:schemeClr val="tx1"/>
                </a:solidFill>
                <a:latin typeface="Tahoma"/>
                <a:cs typeface="Tahoma"/>
              </a:rPr>
              <a:t>cui </a:t>
            </a:r>
            <a:r>
              <a:rPr lang="it-IT" spc="70" dirty="0">
                <a:solidFill>
                  <a:schemeClr val="tx1"/>
                </a:solidFill>
                <a:latin typeface="Tahoma"/>
                <a:cs typeface="Tahoma"/>
              </a:rPr>
              <a:t>all’art. </a:t>
            </a:r>
            <a:r>
              <a:rPr lang="it-IT" spc="-20" dirty="0">
                <a:solidFill>
                  <a:schemeClr val="tx1"/>
                </a:solidFill>
                <a:latin typeface="Tahoma"/>
                <a:cs typeface="Tahoma"/>
              </a:rPr>
              <a:t>1, </a:t>
            </a:r>
            <a:r>
              <a:rPr lang="it-IT" spc="-40" dirty="0">
                <a:solidFill>
                  <a:schemeClr val="tx1"/>
                </a:solidFill>
                <a:latin typeface="Tahoma"/>
                <a:cs typeface="Tahoma"/>
              </a:rPr>
              <a:t>c. </a:t>
            </a:r>
            <a:r>
              <a:rPr lang="it-IT" spc="10" dirty="0">
                <a:solidFill>
                  <a:schemeClr val="tx1"/>
                </a:solidFill>
                <a:latin typeface="Tahoma"/>
                <a:cs typeface="Tahoma"/>
              </a:rPr>
              <a:t>127 </a:t>
            </a:r>
            <a:r>
              <a:rPr lang="it-IT" spc="65" dirty="0">
                <a:solidFill>
                  <a:schemeClr val="tx1"/>
                </a:solidFill>
                <a:latin typeface="Tahoma"/>
                <a:cs typeface="Tahoma"/>
              </a:rPr>
              <a:t>della </a:t>
            </a:r>
            <a:r>
              <a:rPr lang="it-IT" spc="30" dirty="0">
                <a:solidFill>
                  <a:schemeClr val="tx1"/>
                </a:solidFill>
                <a:latin typeface="Tahoma"/>
                <a:cs typeface="Tahoma"/>
              </a:rPr>
              <a:t>Legge  </a:t>
            </a:r>
            <a:r>
              <a:rPr lang="it-IT" spc="-15" dirty="0">
                <a:solidFill>
                  <a:schemeClr val="tx1"/>
                </a:solidFill>
                <a:latin typeface="Tahoma"/>
                <a:cs typeface="Tahoma"/>
              </a:rPr>
              <a:t>107/2015</a:t>
            </a:r>
            <a:endParaRPr lang="it-IT" dirty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872580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679</Words>
  <Application>Microsoft Office PowerPoint</Application>
  <PresentationFormat>Presentazione su schermo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Tema di Office</vt:lpstr>
      <vt:lpstr>IL PERIODO DI FORMAZIONE E PROVA  alla luce del DM 850/2015 e della CM 36167 del 5-11-2015</vt:lpstr>
      <vt:lpstr>IL NEOASSUNTO / 1</vt:lpstr>
      <vt:lpstr>IL NEOASSUNTO / 2</vt:lpstr>
      <vt:lpstr>Laboratori formativi Elenco aree trasversali</vt:lpstr>
      <vt:lpstr>Ambiti della formazione</vt:lpstr>
      <vt:lpstr>TEMATICHE USRV proposta 2015-16</vt:lpstr>
      <vt:lpstr>Il Dirigente scolastico / 1 ex L. 107 /2015 comma 93</vt:lpstr>
      <vt:lpstr> Il Dirigente scolastico / 2 </vt:lpstr>
      <vt:lpstr> Il Dirigente scolastico / 3 </vt:lpstr>
      <vt:lpstr>IL TUTOR</vt:lpstr>
      <vt:lpstr>Normativa di riferimento</vt:lpstr>
      <vt:lpstr>Criteri per la valutazione del personale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PERIODO DI FORMAZIONE E PROVA  alla luce del DM 850/2015 e della CM 36167 del 5-11-2015</dc:title>
  <dc:creator>Administrator</dc:creator>
  <cp:lastModifiedBy>acer7551g</cp:lastModifiedBy>
  <cp:revision>27</cp:revision>
  <cp:lastPrinted>2016-01-12T10:45:53Z</cp:lastPrinted>
  <dcterms:created xsi:type="dcterms:W3CDTF">2015-12-17T12:47:19Z</dcterms:created>
  <dcterms:modified xsi:type="dcterms:W3CDTF">2016-01-21T11:53:15Z</dcterms:modified>
</cp:coreProperties>
</file>