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89" r:id="rId4"/>
    <p:sldId id="285" r:id="rId5"/>
    <p:sldId id="286" r:id="rId6"/>
    <p:sldId id="287" r:id="rId7"/>
    <p:sldId id="288" r:id="rId8"/>
    <p:sldId id="290" r:id="rId9"/>
    <p:sldId id="293" r:id="rId10"/>
    <p:sldId id="29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2" r:id="rId20"/>
    <p:sldId id="273" r:id="rId21"/>
    <p:sldId id="274" r:id="rId22"/>
    <p:sldId id="275" r:id="rId23"/>
    <p:sldId id="276" r:id="rId24"/>
    <p:sldId id="277" r:id="rId25"/>
    <p:sldId id="260" r:id="rId26"/>
    <p:sldId id="281" r:id="rId27"/>
    <p:sldId id="282" r:id="rId28"/>
    <p:sldId id="283" r:id="rId29"/>
    <p:sldId id="294" r:id="rId30"/>
    <p:sldId id="292" r:id="rId31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5F35-02AA-4BDD-9948-54B330A31B76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9678B-CC2A-452F-94C5-6A6B6C0516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98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E4894-C80B-4BFA-803C-06219655E6BA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207A-B979-4F3A-BFC6-49CA1F475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58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196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89196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89196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89196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89196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89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89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89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89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C576352-3BB1-4AE4-8303-3AED9FC5FAAA}" type="slidenum">
              <a:rPr lang="it-IT" altLang="it-IT">
                <a:latin typeface="Arial" charset="0"/>
              </a:rPr>
              <a:pPr eaLnBrk="1" hangingPunct="1"/>
              <a:t>25</a:t>
            </a:fld>
            <a:endParaRPr lang="it-IT" altLang="it-IT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43" y="4714595"/>
            <a:ext cx="4983191" cy="44683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89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4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13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13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DBF9C-C03F-4276-B202-D399C092F908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6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05A3-5DF5-4CA2-86FD-BCB0B41FE7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2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C1FB-D044-4BFD-A1E5-93C55D23578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1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D8C1-B979-4A2A-9A58-EA3BADEB2D5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53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018E-FCCC-4BDF-A35C-30050A45593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4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FBA8-1412-4514-A662-2D14EB3EF9B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6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31B8-2C35-4694-8F5A-FCAE3964095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2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C961-2357-4EC5-B9E3-8052EFAB823A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7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77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5419-9F38-4722-BD74-FA769037FD0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BBC7-3E63-497D-ADDF-4D286346FFA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F176-8CDE-4F17-920D-7F1F5935BDF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9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79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33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39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91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84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02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D91A-106D-4EDD-B5DB-61B565C19AF5}" type="datetimeFigureOut">
              <a:rPr lang="it-IT" smtClean="0"/>
              <a:t>09/04/2015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F46D-182E-40D7-AAC6-8D19BBA532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8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9B319-CFB6-40A9-A84F-8B586B38E77E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39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a.betetto@istruzionevenezia.it" TargetMode="External"/><Relationship Id="rId2" Type="http://schemas.openxmlformats.org/officeDocument/2006/relationships/hyperlink" Target="mailto:luigi.deperini@istruzione.it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18356" y="1700808"/>
            <a:ext cx="7772400" cy="2016224"/>
          </a:xfrm>
        </p:spPr>
        <p:txBody>
          <a:bodyPr>
            <a:noAutofit/>
          </a:bodyPr>
          <a:lstStyle/>
          <a:p>
            <a:r>
              <a:rPr lang="it-IT" dirty="0" smtClean="0"/>
              <a:t>FORMAZIONE IN INGRESSO PER DOCENTI NEOASSUNTI IN ANNO DI PROVA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1188" y="4221088"/>
            <a:ext cx="7214356" cy="1752600"/>
          </a:xfrm>
        </p:spPr>
        <p:txBody>
          <a:bodyPr>
            <a:no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ANNO SCOLASTICO 2014-15</a:t>
            </a:r>
          </a:p>
          <a:p>
            <a:r>
              <a:rPr lang="it-IT" sz="4400" dirty="0" smtClean="0">
                <a:solidFill>
                  <a:srgbClr val="FF0000"/>
                </a:solidFill>
              </a:rPr>
              <a:t>AVVIO PERCORSO FORMATIVO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0"/>
            <a:ext cx="14672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37" y="83637"/>
            <a:ext cx="1510732" cy="147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8686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chemeClr val="bg2"/>
                </a:solidFill>
              </a:rPr>
              <a:t>   </a:t>
            </a:r>
            <a:r>
              <a:rPr lang="it-IT" smtClean="0">
                <a:solidFill>
                  <a:schemeClr val="tx1"/>
                </a:solidFill>
              </a:rPr>
              <a:t>In principio era la Relazione</a:t>
            </a:r>
            <a:br>
              <a:rPr lang="it-IT" smtClean="0">
                <a:solidFill>
                  <a:schemeClr val="tx1"/>
                </a:solidFill>
              </a:rPr>
            </a:br>
            <a:r>
              <a:rPr lang="it-IT" smtClean="0">
                <a:solidFill>
                  <a:schemeClr val="tx1"/>
                </a:solidFill>
              </a:rPr>
              <a:t>				(Martin Buber)</a:t>
            </a:r>
          </a:p>
        </p:txBody>
      </p:sp>
      <p:pic>
        <p:nvPicPr>
          <p:cNvPr id="6147" name="Picture 4" descr="sis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28825"/>
            <a:ext cx="6767512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296144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L’insegnamento è: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848872" cy="475252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5200" dirty="0" smtClean="0">
                <a:solidFill>
                  <a:srgbClr val="FF0000"/>
                </a:solidFill>
              </a:rPr>
              <a:t>RELAZIONE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5200" dirty="0" smtClean="0">
                <a:solidFill>
                  <a:srgbClr val="FF0000"/>
                </a:solidFill>
              </a:rPr>
              <a:t>APPRENDIMENTO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5200" dirty="0" smtClean="0">
                <a:solidFill>
                  <a:srgbClr val="FF0000"/>
                </a:solidFill>
              </a:rPr>
              <a:t>COMPETENZA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5200" dirty="0" smtClean="0">
                <a:solidFill>
                  <a:srgbClr val="FF0000"/>
                </a:solidFill>
              </a:rPr>
              <a:t>SOCIALITA’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5200" dirty="0" smtClean="0">
                <a:solidFill>
                  <a:srgbClr val="FF0000"/>
                </a:solidFill>
              </a:rPr>
              <a:t>ESPERIENZA DI VITA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5200" dirty="0" smtClean="0">
                <a:solidFill>
                  <a:srgbClr val="FF0000"/>
                </a:solidFill>
              </a:rPr>
              <a:t>……………..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51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MA è anche lavoro, quindi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5184576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</a:rPr>
              <a:t>STATO GIURIDICO DEL PERSONALE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</a:rPr>
              <a:t>RAPPORTO DI LAVORO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</a:rPr>
              <a:t>FUNZIONE DOCENTE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</a:rPr>
              <a:t>DIRITTI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400" b="1" dirty="0" smtClean="0">
                <a:solidFill>
                  <a:srgbClr val="C00000"/>
                </a:solidFill>
              </a:rPr>
              <a:t>DOVERI</a:t>
            </a:r>
            <a:endParaRPr lang="it-IT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STATO GIURIDICO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Tutte le norme che regolano il rapporto di lavoro:</a:t>
            </a:r>
          </a:p>
          <a:p>
            <a:endParaRPr lang="it-IT" sz="4000" b="1" dirty="0" smtClean="0">
              <a:solidFill>
                <a:srgbClr val="C00000"/>
              </a:solidFill>
            </a:endParaRPr>
          </a:p>
          <a:p>
            <a:r>
              <a:rPr lang="it-IT" sz="4400" b="1" dirty="0" smtClean="0">
                <a:solidFill>
                  <a:srgbClr val="002060"/>
                </a:solidFill>
              </a:rPr>
              <a:t>Assunzione</a:t>
            </a:r>
          </a:p>
          <a:p>
            <a:r>
              <a:rPr lang="it-IT" sz="4400" b="1" dirty="0" smtClean="0">
                <a:solidFill>
                  <a:srgbClr val="002060"/>
                </a:solidFill>
              </a:rPr>
              <a:t>Prestazione</a:t>
            </a:r>
          </a:p>
          <a:p>
            <a:r>
              <a:rPr lang="it-IT" sz="4400" b="1" dirty="0" smtClean="0">
                <a:solidFill>
                  <a:srgbClr val="002060"/>
                </a:solidFill>
              </a:rPr>
              <a:t>Cessazione dal servizio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RAPPORTO DI LAVORO</a:t>
            </a:r>
            <a:br>
              <a:rPr lang="it-IT" b="1" dirty="0">
                <a:solidFill>
                  <a:srgbClr val="C00000"/>
                </a:solidFill>
              </a:rPr>
            </a:b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920880" cy="4586064"/>
          </a:xfrm>
        </p:spPr>
        <p:txBody>
          <a:bodyPr>
            <a:normAutofit lnSpcReduction="10000"/>
          </a:bodyPr>
          <a:lstStyle/>
          <a:p>
            <a:r>
              <a:rPr lang="it-IT" sz="4400" dirty="0" smtClean="0">
                <a:solidFill>
                  <a:srgbClr val="002060"/>
                </a:solidFill>
              </a:rPr>
              <a:t>IL RAPPORTO DI LAVORO E’ REGOLATO DA CONTRATTAZIONE COLLETTIVA:</a:t>
            </a:r>
          </a:p>
          <a:p>
            <a:endParaRPr lang="it-IT" dirty="0"/>
          </a:p>
          <a:p>
            <a:pPr marL="514350" indent="-514350" algn="l">
              <a:buAutoNum type="arabicPeriod"/>
            </a:pPr>
            <a:r>
              <a:rPr lang="it-IT" sz="4400" b="1" dirty="0" smtClean="0">
                <a:solidFill>
                  <a:srgbClr val="C00000"/>
                </a:solidFill>
              </a:rPr>
              <a:t>NAZIONALE</a:t>
            </a:r>
            <a:r>
              <a:rPr lang="it-IT" sz="4400" dirty="0" smtClean="0">
                <a:solidFill>
                  <a:srgbClr val="C00000"/>
                </a:solidFill>
              </a:rPr>
              <a:t> </a:t>
            </a:r>
            <a:r>
              <a:rPr lang="it-IT" sz="4400" dirty="0" smtClean="0">
                <a:solidFill>
                  <a:srgbClr val="0070C0"/>
                </a:solidFill>
              </a:rPr>
              <a:t>(tramite ARAN)</a:t>
            </a:r>
          </a:p>
          <a:p>
            <a:pPr marL="514350" indent="-514350" algn="l">
              <a:buAutoNum type="arabicPeriod"/>
            </a:pPr>
            <a:endParaRPr lang="it-IT" dirty="0"/>
          </a:p>
          <a:p>
            <a:pPr marL="514350" indent="-514350" algn="l">
              <a:buAutoNum type="arabicPeriod"/>
            </a:pPr>
            <a:r>
              <a:rPr lang="it-IT" sz="4400" b="1" dirty="0" smtClean="0">
                <a:solidFill>
                  <a:srgbClr val="C00000"/>
                </a:solidFill>
              </a:rPr>
              <a:t>DECENTRATA</a:t>
            </a:r>
            <a:r>
              <a:rPr lang="it-IT" sz="4400" dirty="0" smtClean="0">
                <a:solidFill>
                  <a:srgbClr val="C00000"/>
                </a:solidFill>
              </a:rPr>
              <a:t> </a:t>
            </a:r>
            <a:r>
              <a:rPr lang="it-IT" sz="4400" dirty="0" smtClean="0">
                <a:solidFill>
                  <a:srgbClr val="0070C0"/>
                </a:solidFill>
              </a:rPr>
              <a:t>(tramite DS)</a:t>
            </a:r>
          </a:p>
          <a:p>
            <a:pPr marL="514350" indent="-514350" algn="l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6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32440" cy="936104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0070C0"/>
                </a:solidFill>
              </a:rPr>
              <a:t>FUNZIONE DOCENTE</a:t>
            </a:r>
            <a:endParaRPr lang="it-IT" sz="4800" b="1" dirty="0">
              <a:solidFill>
                <a:srgbClr val="0070C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20880" cy="5472608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E’ regolata/normata da: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800" b="1" dirty="0" smtClean="0">
                <a:solidFill>
                  <a:srgbClr val="C00000"/>
                </a:solidFill>
              </a:rPr>
              <a:t>Art.395 </a:t>
            </a:r>
            <a:r>
              <a:rPr lang="it-IT" sz="4800" b="1" dirty="0" err="1" smtClean="0">
                <a:solidFill>
                  <a:srgbClr val="C00000"/>
                </a:solidFill>
              </a:rPr>
              <a:t>D.Lgs</a:t>
            </a:r>
            <a:r>
              <a:rPr lang="it-IT" sz="4800" b="1" dirty="0" smtClean="0">
                <a:solidFill>
                  <a:srgbClr val="C00000"/>
                </a:solidFill>
              </a:rPr>
              <a:t> 297/1994 (</a:t>
            </a:r>
            <a:r>
              <a:rPr lang="it-IT" sz="4800" b="1" dirty="0" smtClean="0">
                <a:solidFill>
                  <a:srgbClr val="002060"/>
                </a:solidFill>
              </a:rPr>
              <a:t>Testo unico</a:t>
            </a:r>
            <a:r>
              <a:rPr lang="it-IT" sz="4800" b="1" dirty="0" smtClean="0">
                <a:solidFill>
                  <a:srgbClr val="C00000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4800" b="1" dirty="0">
              <a:solidFill>
                <a:srgbClr val="C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800" b="1" dirty="0" smtClean="0">
                <a:solidFill>
                  <a:srgbClr val="C00000"/>
                </a:solidFill>
              </a:rPr>
              <a:t>Art 26 e seguenti CCNL 29/11/2007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FUNZIONE DOCENTE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ATTIVITA’ INDIVIDUALI</a:t>
            </a:r>
          </a:p>
          <a:p>
            <a:pPr marL="0" indent="0">
              <a:buNone/>
            </a:pPr>
            <a:endParaRPr lang="it-IT" sz="4400" b="1" dirty="0" smtClean="0">
              <a:solidFill>
                <a:srgbClr val="C00000"/>
              </a:solidFill>
            </a:endParaRPr>
          </a:p>
          <a:p>
            <a:r>
              <a:rPr lang="it-IT" sz="4400" b="1" dirty="0" smtClean="0">
                <a:solidFill>
                  <a:srgbClr val="C00000"/>
                </a:solidFill>
              </a:rPr>
              <a:t>ATTIVITA’ COLLEGIALI</a:t>
            </a:r>
          </a:p>
          <a:p>
            <a:pPr marL="0" indent="0">
              <a:buNone/>
            </a:pPr>
            <a:endParaRPr lang="it-IT" sz="4400" b="1" dirty="0" smtClean="0">
              <a:solidFill>
                <a:srgbClr val="C00000"/>
              </a:solidFill>
            </a:endParaRPr>
          </a:p>
          <a:p>
            <a:r>
              <a:rPr lang="it-IT" sz="4400" b="1" dirty="0" smtClean="0">
                <a:solidFill>
                  <a:srgbClr val="C00000"/>
                </a:solidFill>
              </a:rPr>
              <a:t>AGGIORNAMENTO E FORMAZIONE IN SERVIZIO</a:t>
            </a:r>
            <a:endParaRPr lang="it-IT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65427"/>
            <a:ext cx="8784976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Art. 395 - Funzione docente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…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esplicazione essenziale dell'attività di trasmissione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della cultura, 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 contributo alla elaborazione di essa e di impulso alla partecipazione dei giovani a tale processo e alla formazione umana e critica della loro personalità.</a:t>
            </a:r>
            <a:b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2….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oltre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 svolgere il loro normale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orario di insegnamento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espletano le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altre attività connesse 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 la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funzione docente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In particolare essi:</a:t>
            </a:r>
            <a:b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a) curano il proprio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aggiornamento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culturale e professionale, </a:t>
            </a:r>
            <a:b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b) partecipano alle riunioni degli organi collegiali,</a:t>
            </a:r>
            <a:b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c) partecipano alla realizzazione delle iniziative educative della scuola, </a:t>
            </a:r>
            <a:b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d) curano i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rapporti con i genitori 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degli alunni;</a:t>
            </a:r>
            <a:b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e) partecipano ai lavori delle commissioni di esame</a:t>
            </a:r>
          </a:p>
        </p:txBody>
      </p:sp>
    </p:spTree>
    <p:extLst>
      <p:ext uri="{BB962C8B-B14F-4D97-AF65-F5344CB8AC3E}">
        <p14:creationId xmlns:p14="http://schemas.microsoft.com/office/powerpoint/2010/main" val="32172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59" cy="601270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</a:t>
            </a:r>
            <a:r>
              <a:rPr lang="it-IT" sz="4400" dirty="0" smtClean="0"/>
              <a:t>.  </a:t>
            </a:r>
            <a:r>
              <a:rPr lang="it-IT" sz="4400" dirty="0" smtClean="0">
                <a:solidFill>
                  <a:srgbClr val="002060"/>
                </a:solidFill>
              </a:rPr>
              <a:t>Alla classe</a:t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/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>2. Allo stipendio</a:t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>3. Alla carriera (</a:t>
            </a:r>
            <a:r>
              <a:rPr lang="it-IT" sz="4400" dirty="0" err="1" smtClean="0">
                <a:solidFill>
                  <a:srgbClr val="002060"/>
                </a:solidFill>
              </a:rPr>
              <a:t>prog</a:t>
            </a:r>
            <a:r>
              <a:rPr lang="it-IT" sz="4400" dirty="0" smtClean="0">
                <a:solidFill>
                  <a:srgbClr val="002060"/>
                </a:solidFill>
              </a:rPr>
              <a:t>. </a:t>
            </a:r>
            <a:r>
              <a:rPr lang="it-IT" sz="4400" dirty="0" err="1" smtClean="0">
                <a:solidFill>
                  <a:srgbClr val="002060"/>
                </a:solidFill>
              </a:rPr>
              <a:t>Econ</a:t>
            </a:r>
            <a:r>
              <a:rPr lang="it-IT" sz="4400" dirty="0" smtClean="0">
                <a:solidFill>
                  <a:srgbClr val="002060"/>
                </a:solidFill>
              </a:rPr>
              <a:t>.)</a:t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/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>4.ferie</a:t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>5. permessi brevi retribuiti </a:t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/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sz="4400" dirty="0" smtClean="0">
                <a:solidFill>
                  <a:srgbClr val="002060"/>
                </a:solidFill>
              </a:rPr>
              <a:t>6. aspettativa</a:t>
            </a:r>
            <a:br>
              <a:rPr lang="it-IT" sz="4400" dirty="0" smtClean="0">
                <a:solidFill>
                  <a:srgbClr val="00206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8492480" cy="648072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rgbClr val="C00000"/>
                </a:solidFill>
              </a:rPr>
              <a:t>DIRITTI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DOVERI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805264"/>
          </a:xfrm>
        </p:spPr>
        <p:txBody>
          <a:bodyPr>
            <a:noAutofit/>
          </a:bodyPr>
          <a:lstStyle/>
          <a:p>
            <a:pPr algn="l"/>
            <a:r>
              <a:rPr lang="it-IT" sz="4400" b="1" dirty="0" smtClean="0">
                <a:solidFill>
                  <a:srgbClr val="002060"/>
                </a:solidFill>
              </a:rPr>
              <a:t>1.RISPETTO DELL’ORARIO DI SERVIZIO</a:t>
            </a:r>
          </a:p>
          <a:p>
            <a:pPr algn="l"/>
            <a:r>
              <a:rPr lang="it-IT" sz="4400" b="1" dirty="0" smtClean="0">
                <a:solidFill>
                  <a:srgbClr val="002060"/>
                </a:solidFill>
              </a:rPr>
              <a:t>a)INSEGNAMENTO</a:t>
            </a:r>
          </a:p>
          <a:p>
            <a:pPr algn="l"/>
            <a:r>
              <a:rPr lang="it-IT" sz="4400" b="1" dirty="0">
                <a:solidFill>
                  <a:srgbClr val="002060"/>
                </a:solidFill>
              </a:rPr>
              <a:t>b</a:t>
            </a:r>
            <a:r>
              <a:rPr lang="it-IT" sz="4400" b="1" dirty="0" smtClean="0">
                <a:solidFill>
                  <a:srgbClr val="002060"/>
                </a:solidFill>
              </a:rPr>
              <a:t>)FUNZIONALE ALL’INS.</a:t>
            </a:r>
          </a:p>
          <a:p>
            <a:pPr algn="l"/>
            <a:r>
              <a:rPr lang="it-IT" sz="4400" b="1" dirty="0" smtClean="0">
                <a:solidFill>
                  <a:srgbClr val="002060"/>
                </a:solidFill>
              </a:rPr>
              <a:t>2. INFORMATIVA AL DS PER LEZIONI PRIVATE (LIBERA PROFESSIONE)</a:t>
            </a:r>
          </a:p>
          <a:p>
            <a:pPr algn="l"/>
            <a:r>
              <a:rPr lang="it-IT" sz="4400" b="1" dirty="0" smtClean="0">
                <a:solidFill>
                  <a:srgbClr val="002060"/>
                </a:solidFill>
              </a:rPr>
              <a:t>3. DIVIETO DI CUMULI DI IMPIEGHI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68"/>
            <a:ext cx="810235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1680997" y="2791208"/>
            <a:ext cx="43204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58277"/>
            <a:ext cx="493713" cy="175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57475"/>
            <a:ext cx="493713" cy="18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57474"/>
            <a:ext cx="493713" cy="18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9552" y="45091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</a:t>
            </a:r>
            <a:r>
              <a:rPr lang="it-IT" sz="3600" b="1" dirty="0" smtClean="0">
                <a:solidFill>
                  <a:srgbClr val="FF0000"/>
                </a:solidFill>
              </a:rPr>
              <a:t>5 ORE      15 ORE   10 ORE     20 ORE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80997" y="5589240"/>
            <a:ext cx="620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</a:rPr>
              <a:t>TOTALE  50 ORE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RESPONSABILITA’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208912" cy="5400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800" b="1" dirty="0" smtClean="0">
                <a:solidFill>
                  <a:srgbClr val="002060"/>
                </a:solidFill>
              </a:rPr>
              <a:t>Civile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4800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800" b="1" dirty="0" smtClean="0">
                <a:solidFill>
                  <a:srgbClr val="002060"/>
                </a:solidFill>
              </a:rPr>
              <a:t>Penale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4800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800" b="1" dirty="0" smtClean="0">
                <a:solidFill>
                  <a:srgbClr val="002060"/>
                </a:solidFill>
              </a:rPr>
              <a:t>Amministrativo-contabile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4800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800" b="1" dirty="0" smtClean="0">
                <a:solidFill>
                  <a:srgbClr val="002060"/>
                </a:solidFill>
              </a:rPr>
              <a:t>Disciplinare</a:t>
            </a:r>
          </a:p>
          <a:p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12777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Codice etico di comportamento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680520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002060"/>
                </a:solidFill>
              </a:rPr>
              <a:t>LA SCUOLA E’:</a:t>
            </a:r>
          </a:p>
          <a:p>
            <a:pPr marL="914400" indent="-914400" algn="l">
              <a:buFont typeface="+mj-lt"/>
              <a:buAutoNum type="arabicPeriod"/>
            </a:pPr>
            <a:r>
              <a:rPr lang="it-IT" sz="4800" dirty="0" smtClean="0">
                <a:solidFill>
                  <a:srgbClr val="002060"/>
                </a:solidFill>
              </a:rPr>
              <a:t>SERVIZIO</a:t>
            </a:r>
          </a:p>
          <a:p>
            <a:pPr marL="914400" indent="-914400" algn="l">
              <a:buFont typeface="+mj-lt"/>
              <a:buAutoNum type="arabicPeriod"/>
            </a:pPr>
            <a:endParaRPr lang="it-IT" sz="4800" dirty="0" smtClean="0">
              <a:solidFill>
                <a:srgbClr val="002060"/>
              </a:solidFill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it-IT" sz="4800" dirty="0" smtClean="0">
                <a:solidFill>
                  <a:srgbClr val="002060"/>
                </a:solidFill>
              </a:rPr>
              <a:t>DIALOGO</a:t>
            </a:r>
          </a:p>
          <a:p>
            <a:pPr marL="914400" indent="-914400" algn="l">
              <a:buFont typeface="+mj-lt"/>
              <a:buAutoNum type="arabicPeriod"/>
            </a:pPr>
            <a:endParaRPr lang="it-IT" sz="4800" dirty="0" smtClean="0">
              <a:solidFill>
                <a:srgbClr val="002060"/>
              </a:solidFill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it-IT" sz="4800" dirty="0" smtClean="0">
                <a:solidFill>
                  <a:srgbClr val="002060"/>
                </a:solidFill>
              </a:rPr>
              <a:t>EDUCAZIONE</a:t>
            </a:r>
            <a:endParaRPr lang="it-IT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5273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IL DOCENTE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24936" cy="5688632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300" b="1" i="1" dirty="0" smtClean="0">
                <a:solidFill>
                  <a:srgbClr val="C00000"/>
                </a:solidFill>
              </a:rPr>
              <a:t>Rappresenta lo Stato </a:t>
            </a:r>
            <a:r>
              <a:rPr lang="it-IT" sz="4300" dirty="0" smtClean="0">
                <a:solidFill>
                  <a:srgbClr val="002060"/>
                </a:solidFill>
              </a:rPr>
              <a:t>(art. 33-34 costituzione) nella funzione di erogare il servizio scolastico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300" b="1" i="1" dirty="0" smtClean="0">
                <a:solidFill>
                  <a:srgbClr val="C00000"/>
                </a:solidFill>
              </a:rPr>
              <a:t>Dialoga</a:t>
            </a:r>
            <a:r>
              <a:rPr lang="it-IT" sz="4300" dirty="0" smtClean="0"/>
              <a:t> </a:t>
            </a:r>
            <a:r>
              <a:rPr lang="it-IT" sz="4300" dirty="0" smtClean="0">
                <a:solidFill>
                  <a:srgbClr val="002060"/>
                </a:solidFill>
              </a:rPr>
              <a:t>con </a:t>
            </a:r>
            <a:r>
              <a:rPr lang="it-IT" sz="4300" b="1" dirty="0" smtClean="0">
                <a:solidFill>
                  <a:srgbClr val="002060"/>
                </a:solidFill>
              </a:rPr>
              <a:t>tutte</a:t>
            </a:r>
            <a:r>
              <a:rPr lang="it-IT" sz="4300" dirty="0" smtClean="0">
                <a:solidFill>
                  <a:srgbClr val="002060"/>
                </a:solidFill>
              </a:rPr>
              <a:t> le componenti coinvolte nel processo educativo: studenti, genitori, OO CC, DS, USR e sue articolazioni territoriali (UST), TERRITORIO.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300" b="1" i="1" dirty="0" smtClean="0">
                <a:solidFill>
                  <a:srgbClr val="C00000"/>
                </a:solidFill>
              </a:rPr>
              <a:t>Educa</a:t>
            </a:r>
            <a:r>
              <a:rPr lang="it-IT" sz="4300" dirty="0" smtClean="0"/>
              <a:t> </a:t>
            </a:r>
            <a:r>
              <a:rPr lang="it-IT" sz="4300" dirty="0" smtClean="0">
                <a:solidFill>
                  <a:srgbClr val="002060"/>
                </a:solidFill>
              </a:rPr>
              <a:t>assieme alla famiglia, cogliendo le istanze del mondo civile e del territorio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8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LA SCUOLA NON E’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6"/>
            <a:ext cx="8640960" cy="6048672"/>
          </a:xfrm>
        </p:spPr>
        <p:txBody>
          <a:bodyPr>
            <a:noAutofit/>
          </a:bodyPr>
          <a:lstStyle/>
          <a:p>
            <a:endParaRPr lang="it-IT" sz="4000" dirty="0" smtClean="0">
              <a:solidFill>
                <a:srgbClr val="C00000"/>
              </a:solidFill>
            </a:endParaRPr>
          </a:p>
          <a:p>
            <a:r>
              <a:rPr lang="it-IT" sz="4000" dirty="0" smtClean="0">
                <a:solidFill>
                  <a:srgbClr val="C00000"/>
                </a:solidFill>
              </a:rPr>
              <a:t>TERRITORIO DI CONQUISTA PERSONALE</a:t>
            </a:r>
          </a:p>
          <a:p>
            <a:r>
              <a:rPr lang="it-IT" sz="4000" dirty="0" smtClean="0">
                <a:solidFill>
                  <a:srgbClr val="C00000"/>
                </a:solidFill>
              </a:rPr>
              <a:t>ARENA DOVE FAR PREVALERE I PROPRI INTERESSI</a:t>
            </a:r>
          </a:p>
          <a:p>
            <a:r>
              <a:rPr lang="it-IT" sz="4000" dirty="0" smtClean="0">
                <a:solidFill>
                  <a:srgbClr val="C00000"/>
                </a:solidFill>
              </a:rPr>
              <a:t>LUOGO  «ANARCHICO-ASETTICO» PERCHE’ RISPONDE A LEGGI DELLO STATO</a:t>
            </a:r>
          </a:p>
          <a:p>
            <a:r>
              <a:rPr lang="it-IT" sz="4000" dirty="0" smtClean="0">
                <a:solidFill>
                  <a:srgbClr val="C00000"/>
                </a:solidFill>
              </a:rPr>
              <a:t>…..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86868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smtClean="0">
                <a:solidFill>
                  <a:schemeClr val="bg2"/>
                </a:solidFill>
              </a:rPr>
              <a:t>   </a:t>
            </a:r>
            <a:r>
              <a:rPr lang="it-IT" smtClean="0">
                <a:solidFill>
                  <a:schemeClr val="tx1"/>
                </a:solidFill>
              </a:rPr>
              <a:t>In principio era la Relazione</a:t>
            </a:r>
            <a:br>
              <a:rPr lang="it-IT" smtClean="0">
                <a:solidFill>
                  <a:schemeClr val="tx1"/>
                </a:solidFill>
              </a:rPr>
            </a:br>
            <a:r>
              <a:rPr lang="it-IT" smtClean="0">
                <a:solidFill>
                  <a:schemeClr val="tx1"/>
                </a:solidFill>
              </a:rPr>
              <a:t>				(Martin Buber)</a:t>
            </a:r>
          </a:p>
        </p:txBody>
      </p:sp>
      <p:pic>
        <p:nvPicPr>
          <p:cNvPr id="6147" name="Picture 4" descr="sis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28825"/>
            <a:ext cx="6767512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000" b="1" dirty="0" smtClean="0">
                <a:solidFill>
                  <a:schemeClr val="tx1"/>
                </a:solidFill>
              </a:rPr>
              <a:t>Poi abbiamo cercato  le competenze….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532440" cy="5288632"/>
          </a:xfrm>
        </p:spPr>
        <p:txBody>
          <a:bodyPr/>
          <a:lstStyle/>
          <a:p>
            <a:pPr eaLnBrk="1" hangingPunct="1">
              <a:defRPr/>
            </a:pPr>
            <a:endParaRPr lang="it-IT" b="1" dirty="0" smtClean="0"/>
          </a:p>
        </p:txBody>
      </p:sp>
      <p:pic>
        <p:nvPicPr>
          <p:cNvPr id="5" name="Immagine 2" descr="2909201222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689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5392411"/>
            <a:ext cx="9054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Tratto dalla scuola di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Barbiana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3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/>
      <p:bldP spid="5570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Ed ora governiamo il sistema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8" y="1124744"/>
            <a:ext cx="8923786" cy="54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555776" y="274638"/>
            <a:ext cx="6192688" cy="2362274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Con uno sguardo all’Europa e alle nuove frontiere digitali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44520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7"/>
            <a:ext cx="63912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3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3200" i="1" dirty="0" smtClean="0">
                <a:hlinkClick r:id="rId2"/>
              </a:rPr>
              <a:t>luigi.deperini@istruzione.it</a:t>
            </a:r>
            <a:endParaRPr lang="it-IT" sz="3200" i="1" dirty="0" smtClean="0"/>
          </a:p>
          <a:p>
            <a:pPr algn="ctr"/>
            <a:endParaRPr lang="it-IT" sz="3200" i="1" dirty="0"/>
          </a:p>
          <a:p>
            <a:pPr algn="ctr"/>
            <a:r>
              <a:rPr lang="it-IT" sz="3200" i="1" dirty="0">
                <a:hlinkClick r:id="rId3"/>
              </a:rPr>
              <a:t>f</a:t>
            </a:r>
            <a:r>
              <a:rPr lang="it-IT" sz="3200" i="1" dirty="0" smtClean="0">
                <a:hlinkClick r:id="rId3"/>
              </a:rPr>
              <a:t>rancesca.betetto@istruzionevenezia.it</a:t>
            </a:r>
            <a:endParaRPr lang="it-IT" sz="3200" i="1" dirty="0" smtClean="0"/>
          </a:p>
          <a:p>
            <a:pPr algn="ctr"/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14511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284983"/>
            <a:ext cx="8343587" cy="1685047"/>
          </a:xfrm>
        </p:spPr>
        <p:txBody>
          <a:bodyPr>
            <a:normAutofit/>
          </a:bodyPr>
          <a:lstStyle/>
          <a:p>
            <a:pPr algn="l"/>
            <a:r>
              <a:rPr lang="it-IT" sz="5400" dirty="0" smtClean="0">
                <a:solidFill>
                  <a:srgbClr val="002060"/>
                </a:solidFill>
              </a:rPr>
              <a:t>          BUON LAVORO!</a:t>
            </a:r>
            <a:endParaRPr lang="it-IT" sz="5400" dirty="0">
              <a:solidFill>
                <a:srgbClr val="002060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68" y="64374"/>
            <a:ext cx="1510732" cy="147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4700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54039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6021288"/>
            <a:ext cx="6121619" cy="5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1. INCONTRI INFORMATIVI E DI ACCOGLIENZA (5 ORE)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1. INCONTRO (3 ORE ) Per far conoscere le aspettative dell’amministrazione e della scuola nei confronti dei neoassunti, modalità del percorso di formazione</a:t>
            </a:r>
          </a:p>
          <a:p>
            <a:endParaRPr lang="it-IT" dirty="0"/>
          </a:p>
          <a:p>
            <a:r>
              <a:rPr lang="it-IT" dirty="0" smtClean="0"/>
              <a:t>2. INCONTRO (2 ore) Condivisione del lavoro svolto, punti di forza, criticità, aeree di miglioramento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4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0801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2. LABORATORI FORMATIVI DEDICATI</a:t>
            </a:r>
            <a:br>
              <a:rPr lang="it-IT" dirty="0" smtClean="0"/>
            </a:br>
            <a:r>
              <a:rPr lang="it-IT" dirty="0" smtClean="0"/>
              <a:t>(15 ORE)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112568"/>
          </a:xfrm>
        </p:spPr>
        <p:txBody>
          <a:bodyPr>
            <a:normAutofit lnSpcReduction="10000"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LABORATORI DI APPROFONDIMENTO: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Bisogni educativi speciali e disabilità;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Sistema nazionale di autovalutazione;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Nuove tecnologie e loro impatto nella didattica;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Gestione della classe e delle problematiche relazionali. Educazione all’affettività</a:t>
            </a:r>
            <a:endParaRPr lang="it-IT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it-IT" dirty="0" smtClean="0"/>
              <a:t>3. PEER TO PEER (10 ORE)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Il docente neo-assunto, seguito da un docente tutor all’interno della propria scuola si eserciterà ad analizzare per migliorare il proprio essere docente attraverso forme di collaborazione e scambio con i colleghi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3 ore di </a:t>
            </a:r>
            <a:r>
              <a:rPr lang="it-IT" b="1" dirty="0" smtClean="0">
                <a:solidFill>
                  <a:srgbClr val="FF0000"/>
                </a:solidFill>
              </a:rPr>
              <a:t>osservazione nella classe del tutor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3 ore </a:t>
            </a:r>
            <a:r>
              <a:rPr lang="it-IT" b="1" dirty="0" smtClean="0">
                <a:solidFill>
                  <a:srgbClr val="FF0000"/>
                </a:solidFill>
              </a:rPr>
              <a:t>programmazione</a:t>
            </a:r>
            <a:r>
              <a:rPr lang="it-IT" dirty="0" smtClean="0">
                <a:solidFill>
                  <a:srgbClr val="002060"/>
                </a:solidFill>
              </a:rPr>
              <a:t> (docente + tutor)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3 ore di </a:t>
            </a:r>
            <a:r>
              <a:rPr lang="it-IT" b="1" dirty="0" smtClean="0">
                <a:solidFill>
                  <a:srgbClr val="FF0000"/>
                </a:solidFill>
              </a:rPr>
              <a:t>presenza del tutor nella classe </a:t>
            </a:r>
            <a:r>
              <a:rPr lang="it-IT" dirty="0" smtClean="0">
                <a:solidFill>
                  <a:srgbClr val="002060"/>
                </a:solidFill>
              </a:rPr>
              <a:t>del n.a.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1 ora di </a:t>
            </a:r>
            <a:r>
              <a:rPr lang="it-IT" b="1" dirty="0" smtClean="0">
                <a:solidFill>
                  <a:srgbClr val="FF0000"/>
                </a:solidFill>
              </a:rPr>
              <a:t>valutazione dell’esperienza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4. Formazione on line (20 ore)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4000" dirty="0" smtClean="0">
                <a:solidFill>
                  <a:srgbClr val="FF0000"/>
                </a:solidFill>
              </a:rPr>
              <a:t>(Fase sperimentale </a:t>
            </a:r>
            <a:r>
              <a:rPr lang="it-IT" sz="4000" dirty="0" err="1" smtClean="0">
                <a:solidFill>
                  <a:srgbClr val="FF0000"/>
                </a:solidFill>
              </a:rPr>
              <a:t>dall’a.s.</a:t>
            </a:r>
            <a:r>
              <a:rPr lang="it-IT" sz="4000" dirty="0" smtClean="0">
                <a:solidFill>
                  <a:srgbClr val="FF0000"/>
                </a:solidFill>
              </a:rPr>
              <a:t> 2014-15)</a:t>
            </a:r>
          </a:p>
          <a:p>
            <a:pPr marL="514350" indent="-514350">
              <a:buAutoNum type="arabicPeriod"/>
            </a:pPr>
            <a:r>
              <a:rPr lang="it-IT" sz="4000" b="1" dirty="0" smtClean="0">
                <a:solidFill>
                  <a:srgbClr val="002060"/>
                </a:solidFill>
              </a:rPr>
              <a:t>Primi contatti con comunità di pratiche professionali on line</a:t>
            </a:r>
          </a:p>
          <a:p>
            <a:pPr marL="514350" indent="-514350">
              <a:buAutoNum type="arabicPeriod"/>
            </a:pPr>
            <a:r>
              <a:rPr lang="it-IT" sz="4000" b="1" dirty="0" smtClean="0">
                <a:solidFill>
                  <a:srgbClr val="002060"/>
                </a:solidFill>
              </a:rPr>
              <a:t>Forum di discussione tematica</a:t>
            </a:r>
          </a:p>
          <a:p>
            <a:pPr marL="514350" indent="-514350">
              <a:buAutoNum type="arabicPeriod"/>
            </a:pPr>
            <a:r>
              <a:rPr lang="it-IT" sz="4000" b="1" dirty="0" smtClean="0">
                <a:solidFill>
                  <a:srgbClr val="002060"/>
                </a:solidFill>
              </a:rPr>
              <a:t>Accesso a risorse metodologico-didattiche, disponibili in rete</a:t>
            </a:r>
            <a:endParaRPr lang="it-IT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PIATTAFORMA ON LINE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 smtClean="0">
                <a:solidFill>
                  <a:srgbClr val="002060"/>
                </a:solidFill>
              </a:rPr>
              <a:t>Consentirà ai docenti:</a:t>
            </a:r>
          </a:p>
          <a:p>
            <a:r>
              <a:rPr lang="it-IT" sz="4400" dirty="0" smtClean="0">
                <a:solidFill>
                  <a:srgbClr val="002060"/>
                </a:solidFill>
              </a:rPr>
              <a:t>Documentare il loro modo di pensare e realizzare l’insegnamento;</a:t>
            </a:r>
          </a:p>
          <a:p>
            <a:r>
              <a:rPr lang="it-IT" sz="4400" dirty="0" smtClean="0">
                <a:solidFill>
                  <a:srgbClr val="002060"/>
                </a:solidFill>
              </a:rPr>
              <a:t>Accompagnare il proprio sviluppo professionale</a:t>
            </a:r>
            <a:endParaRPr lang="it-IT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Portfolio personale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Durante la formazione in ingresso il docente neoassunto elabora un proprio portfolio professionale, anche attraverso apposita piattaforma on - line, che si conclude con un progetto formativo personale. Il portfolio professionale sarà presentato e discusso con il Comitato di valutazione della scuola e comprenderà al suo interno la relazione finale in forma di documentazione didattica.</a:t>
            </a:r>
          </a:p>
          <a:p>
            <a:r>
              <a:rPr lang="it-IT" dirty="0"/>
              <a:t>Al riguardo il MIUR si è riservato di fornire successive istruzioni sugli strumenti e sulle modalità per la costruzione del portfolio.</a:t>
            </a:r>
          </a:p>
        </p:txBody>
      </p:sp>
    </p:spTree>
    <p:extLst>
      <p:ext uri="{BB962C8B-B14F-4D97-AF65-F5344CB8AC3E}">
        <p14:creationId xmlns:p14="http://schemas.microsoft.com/office/powerpoint/2010/main" val="52921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0"/>
            <a:ext cx="8064896" cy="1340769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C00000"/>
                </a:solidFill>
              </a:rPr>
              <a:t>ULTIMO (MA NON ULTIMO)ATTO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112568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PRESENTAZIONE E DISCUSSIONE DI FRONTE AL COMITATO DI VALUTAZIONE:</a:t>
            </a:r>
            <a:endParaRPr lang="it-IT" b="1" dirty="0">
              <a:solidFill>
                <a:srgbClr val="00206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it-IT" sz="4000" dirty="0" smtClean="0">
                <a:solidFill>
                  <a:srgbClr val="002060"/>
                </a:solidFill>
              </a:rPr>
              <a:t>DEL PERCORSO SVOLTO IN CORSO D’ANNO ATTRAVERSO LA «CLASSICA» RELAZIONE FINALE</a:t>
            </a:r>
          </a:p>
          <a:p>
            <a:pPr algn="l"/>
            <a:endParaRPr lang="it-IT" dirty="0" smtClean="0">
              <a:solidFill>
                <a:srgbClr val="002060"/>
              </a:solidFill>
            </a:endParaRPr>
          </a:p>
          <a:p>
            <a:pPr marL="742950" indent="-742950" algn="l">
              <a:buFont typeface="+mj-lt"/>
              <a:buAutoNum type="arabicPeriod" startAt="2"/>
            </a:pPr>
            <a:r>
              <a:rPr lang="it-IT" sz="4000" dirty="0" smtClean="0">
                <a:solidFill>
                  <a:srgbClr val="002060"/>
                </a:solidFill>
              </a:rPr>
              <a:t>DEL LAVORO SVOLTO ATTRAVERSO LA FASE FORMATIVA ON LINE IN FORMA DI DOCUMENTAZIONE</a:t>
            </a:r>
          </a:p>
        </p:txBody>
      </p:sp>
    </p:spTree>
    <p:extLst>
      <p:ext uri="{BB962C8B-B14F-4D97-AF65-F5344CB8AC3E}">
        <p14:creationId xmlns:p14="http://schemas.microsoft.com/office/powerpoint/2010/main" val="27361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710</Words>
  <Application>Microsoft Office PowerPoint</Application>
  <PresentationFormat>Presentazione su schermo (4:3)</PresentationFormat>
  <Paragraphs>120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Tema di Office</vt:lpstr>
      <vt:lpstr>Oceano</vt:lpstr>
      <vt:lpstr>FORMAZIONE IN INGRESSO PER DOCENTI NEOASSUNTI IN ANNO DI PROVA</vt:lpstr>
      <vt:lpstr>Presentazione standard di PowerPoint</vt:lpstr>
      <vt:lpstr>1. INCONTRI INFORMATIVI E DI ACCOGLIENZA (5 ORE)</vt:lpstr>
      <vt:lpstr>2. LABORATORI FORMATIVI DEDICATI (15 ORE)</vt:lpstr>
      <vt:lpstr>3. PEER TO PEER (10 ORE)</vt:lpstr>
      <vt:lpstr>4. Formazione on line (20 ore)</vt:lpstr>
      <vt:lpstr>PIATTAFORMA ON LINE</vt:lpstr>
      <vt:lpstr>Portfolio personale</vt:lpstr>
      <vt:lpstr>ULTIMO (MA NON ULTIMO)ATTO</vt:lpstr>
      <vt:lpstr>   In principio era la Relazione     (Martin Buber)</vt:lpstr>
      <vt:lpstr>L’insegnamento è:</vt:lpstr>
      <vt:lpstr>MA è anche lavoro, quindi:</vt:lpstr>
      <vt:lpstr>STATO GIURIDICO</vt:lpstr>
      <vt:lpstr>RAPPORTO DI LAVORO </vt:lpstr>
      <vt:lpstr>FUNZIONE DOCENTE</vt:lpstr>
      <vt:lpstr>FUNZIONE DOCENTE</vt:lpstr>
      <vt:lpstr>Presentazione standard di PowerPoint</vt:lpstr>
      <vt:lpstr>1.  Alla classe  2. Allo stipendio 3. Alla carriera (prog. Econ.)  4.ferie 5. permessi brevi retribuiti   6. aspettativa    </vt:lpstr>
      <vt:lpstr>DOVERI</vt:lpstr>
      <vt:lpstr>RESPONSABILITA’</vt:lpstr>
      <vt:lpstr>Codice etico di comportamento</vt:lpstr>
      <vt:lpstr>IL DOCENTE</vt:lpstr>
      <vt:lpstr>LA SCUOLA NON E’</vt:lpstr>
      <vt:lpstr>   In principio era la Relazione     (Martin Buber)</vt:lpstr>
      <vt:lpstr>Poi abbiamo cercato  le competenze….</vt:lpstr>
      <vt:lpstr>Ed ora governiamo il sistema</vt:lpstr>
      <vt:lpstr>Con uno sguardo all’Europa e alle nuove frontiere digitali</vt:lpstr>
      <vt:lpstr>Presentazione standard di PowerPoint</vt:lpstr>
      <vt:lpstr>          BUON LAVORO!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DOCENTI IN ANNO DI PROVA</dc:title>
  <dc:creator>Administrator</dc:creator>
  <cp:lastModifiedBy>utente</cp:lastModifiedBy>
  <cp:revision>28</cp:revision>
  <cp:lastPrinted>2015-04-09T08:28:51Z</cp:lastPrinted>
  <dcterms:created xsi:type="dcterms:W3CDTF">2015-04-03T09:23:30Z</dcterms:created>
  <dcterms:modified xsi:type="dcterms:W3CDTF">2015-04-09T19:27:09Z</dcterms:modified>
</cp:coreProperties>
</file>