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charts/chart28.xml" ContentType="application/vnd.openxmlformats-officedocument.drawingml.char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24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harts/chart31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charts/chart29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charts/chart27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Override PartName="/ppt/charts/chart25.xml" ContentType="application/vnd.openxmlformats-officedocument.drawingml.chart+xml"/>
  <Override PartName="/ppt/charts/chart34.xml" ContentType="application/vnd.openxmlformats-officedocument.drawingml.char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ppt/charts/chart32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charts/chart30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charts/chart26.xml" ContentType="application/vnd.openxmlformats-officedocument.drawingml.char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charts/chart15.xml" ContentType="application/vnd.openxmlformats-officedocument.drawingml.chart+xml"/>
  <Override PartName="/ppt/charts/chart33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8"/>
  </p:notesMasterIdLst>
  <p:handoutMasterIdLst>
    <p:handoutMasterId r:id="rId69"/>
  </p:handoutMasterIdLst>
  <p:sldIdLst>
    <p:sldId id="367" r:id="rId2"/>
    <p:sldId id="256" r:id="rId3"/>
    <p:sldId id="257" r:id="rId4"/>
    <p:sldId id="259" r:id="rId5"/>
    <p:sldId id="279" r:id="rId6"/>
    <p:sldId id="261" r:id="rId7"/>
    <p:sldId id="277" r:id="rId8"/>
    <p:sldId id="278" r:id="rId9"/>
    <p:sldId id="286" r:id="rId10"/>
    <p:sldId id="355" r:id="rId11"/>
    <p:sldId id="315" r:id="rId12"/>
    <p:sldId id="316" r:id="rId13"/>
    <p:sldId id="353" r:id="rId14"/>
    <p:sldId id="317" r:id="rId15"/>
    <p:sldId id="289" r:id="rId16"/>
    <p:sldId id="290" r:id="rId17"/>
    <p:sldId id="273" r:id="rId18"/>
    <p:sldId id="274" r:id="rId19"/>
    <p:sldId id="288" r:id="rId20"/>
    <p:sldId id="298" r:id="rId21"/>
    <p:sldId id="303" r:id="rId22"/>
    <p:sldId id="354" r:id="rId23"/>
    <p:sldId id="319" r:id="rId24"/>
    <p:sldId id="320" r:id="rId25"/>
    <p:sldId id="326" r:id="rId26"/>
    <p:sldId id="304" r:id="rId27"/>
    <p:sldId id="322" r:id="rId28"/>
    <p:sldId id="327" r:id="rId29"/>
    <p:sldId id="328" r:id="rId30"/>
    <p:sldId id="329" r:id="rId31"/>
    <p:sldId id="305" r:id="rId32"/>
    <p:sldId id="318" r:id="rId33"/>
    <p:sldId id="323" r:id="rId34"/>
    <p:sldId id="330" r:id="rId35"/>
    <p:sldId id="308" r:id="rId36"/>
    <p:sldId id="346" r:id="rId37"/>
    <p:sldId id="347" r:id="rId38"/>
    <p:sldId id="331" r:id="rId39"/>
    <p:sldId id="332" r:id="rId40"/>
    <p:sldId id="343" r:id="rId41"/>
    <p:sldId id="339" r:id="rId42"/>
    <p:sldId id="340" r:id="rId43"/>
    <p:sldId id="341" r:id="rId44"/>
    <p:sldId id="344" r:id="rId45"/>
    <p:sldId id="342" r:id="rId46"/>
    <p:sldId id="333" r:id="rId47"/>
    <p:sldId id="345" r:id="rId48"/>
    <p:sldId id="348" r:id="rId49"/>
    <p:sldId id="335" r:id="rId50"/>
    <p:sldId id="336" r:id="rId51"/>
    <p:sldId id="337" r:id="rId52"/>
    <p:sldId id="350" r:id="rId53"/>
    <p:sldId id="351" r:id="rId54"/>
    <p:sldId id="357" r:id="rId55"/>
    <p:sldId id="356" r:id="rId56"/>
    <p:sldId id="352" r:id="rId57"/>
    <p:sldId id="349" r:id="rId58"/>
    <p:sldId id="338" r:id="rId59"/>
    <p:sldId id="358" r:id="rId60"/>
    <p:sldId id="359" r:id="rId61"/>
    <p:sldId id="360" r:id="rId62"/>
    <p:sldId id="361" r:id="rId63"/>
    <p:sldId id="362" r:id="rId64"/>
    <p:sldId id="363" r:id="rId65"/>
    <p:sldId id="364" r:id="rId66"/>
    <p:sldId id="365" r:id="rId67"/>
  </p:sldIdLst>
  <p:sldSz cx="9144000" cy="6858000" type="screen4x3"/>
  <p:notesSz cx="7099300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6628"/>
    <a:srgbClr val="F68B32"/>
    <a:srgbClr val="708D37"/>
    <a:srgbClr val="37451B"/>
    <a:srgbClr val="28321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399" autoAdjust="0"/>
    <p:restoredTop sz="94660"/>
  </p:normalViewPr>
  <p:slideViewPr>
    <p:cSldViewPr>
      <p:cViewPr varScale="1">
        <p:scale>
          <a:sx n="72" d="100"/>
          <a:sy n="72" d="100"/>
        </p:scale>
        <p:origin x="-1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S:\obbligo_formativo\2012_2013%20fuori%20progetto\AROF\AnalisiVL\estrazioni_luglio2014\POPOLAZIONE%20SCOLASTICA_estrazioni%20giugno_luglio2014\frequentanti_rielaborati\frequentanti_venezia_13_14_pivot_grafico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6_datiVL_Consigli_stranieri\stranieri_cons%20orientativi_elaboraz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6_datiVL_Consigli_stranieri\stranieri_cons%20orientativi_elaboraz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6_datiVL_Consigli_stranieri\stranieri_cons%20orientativi_elaboraz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6_datiVL_Consigli_stranieri\stranieri_cons%20orientativi_elaboraz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6_datiVL_Consigli_stranieri\stranieri_cons%20orientativi_elaboraz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6_datiVL_Consigli_stranieri\stranieri_cons%20orientativi_elaboraz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6_datiVL_Consigli_stranieri\stranieri_cons%20orientativi_elaboraz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6_datiVL_Consigli_stranieri\stranieri_cons%20orientativi_elaboraz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6_datiVL_Consigli_stranieri\stranieri_cons%20orientativi_elaboraz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6_datiVL_Consigli_stranieri\stranieri_cons%20orientativi_elaboraz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S:\obbligo_formativo\2012_2013%20fuori%20progetto\AROF\AnalisiVL\estrazioni_luglio2014\POPOLAZIONE%20SCOLASTICA_estrazioni%20giugno_luglio2014\frequentanti_rielaborati\frequentanti_venezia_13_14_pivot_grafico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6_datiVL_Consigli_stranieri\stranieri_cons%20orientativi_elaboraz.xls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6_datiVL_Consigli_stranieri\stranieri_cons%20orientativi_elaboraz.xls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6_datiVL_Consigli_stranieri\stranieri_cons%20orientativi_elaboraz.xls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6_datiVL_Consigli_stranieri\stranieri_cons%20orientativi_elaboraz.xls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6_datiVL_Consigli_stranieri\stranieri_cons%20orientativi_elaboraz.xls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3_passaggi\passaggi_cat_ente%20(2)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3_passaggi\passaggi_cat_ente%20(2)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2_abbandoni%20su%20frequentanti\20140721_abbandoni_effettivi_2013_2014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2_abbandoni%20su%20frequentanti\20140721_abbandoni_effettivi_2013_2014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2_abbandoni%20su%20frequentanti\20140721_abbandoni_effettivi_2013_201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1_respinti%20su%20frequentanti\frequentanti_venezia_13_14_x_tipo%20scuola_M_F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2_abbandoni%20su%20frequentanti\20140721_abbandoni_effettivi_2013_2014.xlsx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4_segnalazioni\totale_x_CPI.xlsx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4_segnalazioni\totale_x_CPI.xlsx" TargetMode="Externa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excelsior_dati\prev%20x%20titolo%20studio%20serie\dati_assunti%20x%20titolo%20studio_serie%20storica.xlsx" TargetMode="External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excelsior_dati\dati_prev%20assunti%20x%20professione%20e%20titolo%20studio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6_datiVL_Consigli_stranieri\stranieri_cons%20orientativi_elaboraz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6_datiVL_Consigli_stranieri\stranieri_cons%20orientativi_elaboraz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6_datiVL_Consigli_stranieri\stranieri_cons%20orientativi_elaboraz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6_datiVL_Consigli_stranieri\stranieri_cons%20orientativi_elaboraz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1_respinti%20su%20frequentanti\respinti_2013_2014x_tipo_scuola_M_F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tenti\Federica.Rigoni\Desktop\formaz%20docenti\dati%20x%20presentazione\1_respinti%20su%20frequentanti\respinti_2013_2014x_tipo_scuola_M_F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pivotSource>
    <c:name>[frequentanti_venezia_13_14_pivot_grafico.xlsx]Foglio2!Tabella_pivot1</c:name>
    <c:fmtId val="3"/>
  </c:pivotSource>
  <c:chart>
    <c:title>
      <c:tx>
        <c:rich>
          <a:bodyPr/>
          <a:lstStyle/>
          <a:p>
            <a:pPr>
              <a:defRPr/>
            </a:pPr>
            <a:r>
              <a:rPr lang="en-US" sz="1400" dirty="0" err="1"/>
              <a:t>Frequentanti</a:t>
            </a:r>
            <a:r>
              <a:rPr lang="en-US" sz="1400" dirty="0"/>
              <a:t> Venezia per </a:t>
            </a:r>
            <a:r>
              <a:rPr lang="en-US" sz="1400" dirty="0" err="1"/>
              <a:t>tipo</a:t>
            </a:r>
            <a:r>
              <a:rPr lang="en-US" sz="1400" dirty="0"/>
              <a:t> di </a:t>
            </a:r>
            <a:r>
              <a:rPr lang="en-US" sz="1400" dirty="0" err="1"/>
              <a:t>scuola</a:t>
            </a:r>
            <a:r>
              <a:rPr lang="en-US" sz="1400" dirty="0"/>
              <a:t> e </a:t>
            </a:r>
            <a:r>
              <a:rPr lang="en-US" sz="1400" dirty="0" err="1" smtClean="0"/>
              <a:t>sesso</a:t>
            </a:r>
            <a:r>
              <a:rPr lang="en-US" sz="1400" dirty="0" smtClean="0"/>
              <a:t>.</a:t>
            </a:r>
            <a:endParaRPr lang="en-US" sz="1400" dirty="0"/>
          </a:p>
          <a:p>
            <a:pPr>
              <a:defRPr/>
            </a:pPr>
            <a:r>
              <a:rPr lang="en-US" sz="1400" dirty="0" err="1"/>
              <a:t>a.s</a:t>
            </a:r>
            <a:r>
              <a:rPr lang="en-US" sz="1400" dirty="0"/>
              <a:t>. 2013/2014</a:t>
            </a:r>
          </a:p>
        </c:rich>
      </c:tx>
    </c:title>
    <c:pivotFmts>
      <c:pivotFmt>
        <c:idx val="0"/>
        <c:marker>
          <c:symbol val="none"/>
        </c:marker>
        <c:dLbl>
          <c:idx val="0"/>
          <c:spPr/>
          <c:txPr>
            <a:bodyPr/>
            <a:lstStyle/>
            <a:p>
              <a:pPr>
                <a:defRPr b="1">
                  <a:solidFill>
                    <a:schemeClr val="bg1"/>
                  </a:solidFill>
                </a:defRPr>
              </a:pPr>
              <a:endParaRPr lang="it-IT"/>
            </a:p>
          </c:txPr>
          <c:dLblPos val="inEnd"/>
          <c:showVal val="1"/>
        </c:dLbl>
      </c:pivotFmt>
      <c:pivotFmt>
        <c:idx val="1"/>
        <c:marker>
          <c:symbol val="none"/>
        </c:marker>
        <c:dLbl>
          <c:idx val="0"/>
          <c:spPr/>
          <c:txPr>
            <a:bodyPr/>
            <a:lstStyle/>
            <a:p>
              <a:pPr>
                <a:defRPr b="1">
                  <a:solidFill>
                    <a:schemeClr val="bg1"/>
                  </a:solidFill>
                </a:defRPr>
              </a:pPr>
              <a:endParaRPr lang="it-IT"/>
            </a:p>
          </c:txPr>
          <c:dLblPos val="inEnd"/>
          <c:showVal val="1"/>
        </c:dLbl>
      </c:pivotFmt>
      <c:pivotFmt>
        <c:idx val="2"/>
        <c:dLbl>
          <c:idx val="0"/>
          <c:layout>
            <c:manualLayout>
              <c:x val="0"/>
              <c:y val="-8.8796442111403417E-2"/>
            </c:manualLayout>
          </c:layout>
          <c:dLblPos val="ctr"/>
          <c:showVal val="1"/>
        </c:dLbl>
      </c:pivotFmt>
      <c:pivotFmt>
        <c:idx val="3"/>
        <c:dLbl>
          <c:idx val="0"/>
          <c:layout>
            <c:manualLayout>
              <c:x val="0"/>
              <c:y val="3.494313210848646E-3"/>
            </c:manualLayout>
          </c:layout>
          <c:dLblPos val="ctr"/>
          <c:showVal val="1"/>
        </c:dLbl>
      </c:pivotFmt>
      <c:pivotFmt>
        <c:idx val="4"/>
        <c:marker>
          <c:symbol val="none"/>
        </c:marker>
        <c:dLbl>
          <c:idx val="0"/>
          <c:spPr/>
          <c:txPr>
            <a:bodyPr/>
            <a:lstStyle/>
            <a:p>
              <a:pPr>
                <a:defRPr b="1">
                  <a:solidFill>
                    <a:schemeClr val="bg1"/>
                  </a:solidFill>
                </a:defRPr>
              </a:pPr>
              <a:endParaRPr lang="it-IT"/>
            </a:p>
          </c:txPr>
          <c:dLblPos val="inEnd"/>
          <c:showVal val="1"/>
        </c:dLbl>
      </c:pivotFmt>
      <c:pivotFmt>
        <c:idx val="5"/>
        <c:marker>
          <c:symbol val="none"/>
        </c:marker>
        <c:dLbl>
          <c:idx val="0"/>
          <c:spPr/>
          <c:txPr>
            <a:bodyPr/>
            <a:lstStyle/>
            <a:p>
              <a:pPr>
                <a:defRPr b="1">
                  <a:solidFill>
                    <a:schemeClr val="bg1"/>
                  </a:solidFill>
                </a:defRPr>
              </a:pPr>
              <a:endParaRPr lang="it-IT"/>
            </a:p>
          </c:txPr>
          <c:dLblPos val="inEnd"/>
          <c:showVal val="1"/>
        </c:dLbl>
      </c:pivotFmt>
      <c:pivotFmt>
        <c:idx val="6"/>
        <c:dLbl>
          <c:idx val="0"/>
          <c:layout>
            <c:manualLayout>
              <c:x val="0"/>
              <c:y val="3.494313210848646E-3"/>
            </c:manualLayout>
          </c:layout>
          <c:dLblPos val="ctr"/>
          <c:showVal val="1"/>
        </c:dLbl>
      </c:pivotFmt>
      <c:pivotFmt>
        <c:idx val="7"/>
        <c:dLbl>
          <c:idx val="0"/>
          <c:layout>
            <c:manualLayout>
              <c:x val="0"/>
              <c:y val="-8.8796442111403417E-2"/>
            </c:manualLayout>
          </c:layout>
          <c:dLblPos val="ctr"/>
          <c:showVal val="1"/>
        </c:dLbl>
      </c:pivotFmt>
    </c:pivotFmts>
    <c:plotArea>
      <c:layout/>
      <c:barChart>
        <c:barDir val="col"/>
        <c:grouping val="stacked"/>
        <c:ser>
          <c:idx val="0"/>
          <c:order val="0"/>
          <c:tx>
            <c:strRef>
              <c:f>Foglio2!$C$3:$C$4</c:f>
              <c:strCache>
                <c:ptCount val="1"/>
                <c:pt idx="0">
                  <c:v>M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it-IT"/>
              </a:p>
            </c:txPr>
            <c:dLblPos val="inEnd"/>
            <c:showVal val="1"/>
          </c:dLbls>
          <c:cat>
            <c:multiLvlStrRef>
              <c:f>Foglio2!$A$5:$B$10</c:f>
              <c:multiLvlStrCache>
                <c:ptCount val="4"/>
                <c:lvl>
                  <c:pt idx="0">
                    <c:v>CFP</c:v>
                  </c:pt>
                  <c:pt idx="1">
                    <c:v>LIC</c:v>
                  </c:pt>
                  <c:pt idx="2">
                    <c:v>PRO</c:v>
                  </c:pt>
                  <c:pt idx="3">
                    <c:v>TEC</c:v>
                  </c:pt>
                </c:lvl>
                <c:lvl>
                  <c:pt idx="0">
                    <c:v>VE</c:v>
                  </c:pt>
                </c:lvl>
              </c:multiLvlStrCache>
            </c:multiLvlStrRef>
          </c:cat>
          <c:val>
            <c:numRef>
              <c:f>Foglio2!$C$5:$C$10</c:f>
              <c:numCache>
                <c:formatCode>General</c:formatCode>
                <c:ptCount val="4"/>
                <c:pt idx="0">
                  <c:v>1921</c:v>
                </c:pt>
                <c:pt idx="1">
                  <c:v>5417</c:v>
                </c:pt>
                <c:pt idx="2">
                  <c:v>3576</c:v>
                </c:pt>
                <c:pt idx="3">
                  <c:v>7480</c:v>
                </c:pt>
              </c:numCache>
            </c:numRef>
          </c:val>
        </c:ser>
        <c:ser>
          <c:idx val="1"/>
          <c:order val="1"/>
          <c:tx>
            <c:strRef>
              <c:f>Foglio2!$D$3:$D$4</c:f>
              <c:strCache>
                <c:ptCount val="1"/>
                <c:pt idx="0">
                  <c:v>F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3.494313210848646E-3"/>
                </c:manualLayout>
              </c:layout>
              <c:dLblPos val="ctr"/>
              <c:showVal val="1"/>
            </c:dLbl>
            <c:dLbl>
              <c:idx val="1"/>
              <c:layout>
                <c:manualLayout>
                  <c:x val="0"/>
                  <c:y val="-8.8796442111403417E-2"/>
                </c:manualLayout>
              </c:layout>
              <c:dLblPos val="ctr"/>
              <c:showVal val="1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it-IT"/>
              </a:p>
            </c:txPr>
            <c:dLblPos val="inEnd"/>
            <c:showVal val="1"/>
          </c:dLbls>
          <c:cat>
            <c:multiLvlStrRef>
              <c:f>Foglio2!$A$5:$B$10</c:f>
              <c:multiLvlStrCache>
                <c:ptCount val="4"/>
                <c:lvl>
                  <c:pt idx="0">
                    <c:v>CFP</c:v>
                  </c:pt>
                  <c:pt idx="1">
                    <c:v>LIC</c:v>
                  </c:pt>
                  <c:pt idx="2">
                    <c:v>PRO</c:v>
                  </c:pt>
                  <c:pt idx="3">
                    <c:v>TEC</c:v>
                  </c:pt>
                </c:lvl>
                <c:lvl>
                  <c:pt idx="0">
                    <c:v>VE</c:v>
                  </c:pt>
                </c:lvl>
              </c:multiLvlStrCache>
            </c:multiLvlStrRef>
          </c:cat>
          <c:val>
            <c:numRef>
              <c:f>Foglio2!$D$5:$D$10</c:f>
              <c:numCache>
                <c:formatCode>General</c:formatCode>
                <c:ptCount val="4"/>
                <c:pt idx="0">
                  <c:v>1424</c:v>
                </c:pt>
                <c:pt idx="1">
                  <c:v>8288</c:v>
                </c:pt>
                <c:pt idx="2">
                  <c:v>2344</c:v>
                </c:pt>
                <c:pt idx="3">
                  <c:v>4956</c:v>
                </c:pt>
              </c:numCache>
            </c:numRef>
          </c:val>
        </c:ser>
        <c:dLbls>
          <c:showVal val="1"/>
        </c:dLbls>
        <c:overlap val="100"/>
        <c:axId val="35322112"/>
        <c:axId val="35864576"/>
      </c:barChart>
      <c:catAx>
        <c:axId val="35322112"/>
        <c:scaling>
          <c:orientation val="minMax"/>
        </c:scaling>
        <c:axPos val="b"/>
        <c:tickLblPos val="nextTo"/>
        <c:crossAx val="35864576"/>
        <c:crosses val="autoZero"/>
        <c:auto val="1"/>
        <c:lblAlgn val="ctr"/>
        <c:lblOffset val="100"/>
      </c:catAx>
      <c:valAx>
        <c:axId val="35864576"/>
        <c:scaling>
          <c:orientation val="minMax"/>
        </c:scaling>
        <c:axPos val="l"/>
        <c:majorGridlines/>
        <c:numFmt formatCode="General" sourceLinked="1"/>
        <c:tickLblPos val="nextTo"/>
        <c:crossAx val="35322112"/>
        <c:crosses val="autoZero"/>
        <c:crossBetween val="between"/>
      </c:valAx>
    </c:plotArea>
    <c:legend>
      <c:legendPos val="r"/>
    </c:legend>
    <c:plotVisOnly val="1"/>
  </c:chart>
  <c:spPr>
    <a:solidFill>
      <a:schemeClr val="bg1"/>
    </a:solidFill>
  </c:sp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pivotSource>
    <c:name>[stranieri_cons orientativi_elaboraz.xls]ESNEG-13_14-PIVOT!Tabella_pivot3</c:name>
    <c:fmtId val="2"/>
  </c:pivotSource>
  <c:chart>
    <c:title>
      <c:tx>
        <c:rich>
          <a:bodyPr/>
          <a:lstStyle/>
          <a:p>
            <a:pPr>
              <a:defRPr/>
            </a:pPr>
            <a:r>
              <a:rPr lang="en-US" sz="1800" b="1" i="0" kern="1200" baseline="0" dirty="0" err="1">
                <a:solidFill>
                  <a:srgbClr val="000000"/>
                </a:solidFill>
              </a:rPr>
              <a:t>Esiti</a:t>
            </a:r>
            <a:r>
              <a:rPr lang="en-US" sz="1800" b="1" i="0" kern="1200" baseline="0" dirty="0">
                <a:solidFill>
                  <a:srgbClr val="000000"/>
                </a:solidFill>
              </a:rPr>
              <a:t> </a:t>
            </a:r>
            <a:r>
              <a:rPr lang="en-US" sz="1800" b="1" i="0" kern="1200" baseline="0" dirty="0" err="1">
                <a:solidFill>
                  <a:srgbClr val="000000"/>
                </a:solidFill>
              </a:rPr>
              <a:t>negativi</a:t>
            </a:r>
            <a:r>
              <a:rPr lang="en-US" sz="1800" b="1" i="0" kern="1200" baseline="0" dirty="0">
                <a:solidFill>
                  <a:srgbClr val="000000"/>
                </a:solidFill>
              </a:rPr>
              <a:t> per </a:t>
            </a:r>
            <a:r>
              <a:rPr lang="en-US" sz="1800" b="1" i="0" kern="1200" baseline="0" dirty="0" err="1" smtClean="0">
                <a:solidFill>
                  <a:srgbClr val="000000"/>
                </a:solidFill>
              </a:rPr>
              <a:t>tipo</a:t>
            </a:r>
            <a:r>
              <a:rPr lang="en-US" sz="1800" b="1" i="0" kern="1200" baseline="0" dirty="0" smtClean="0">
                <a:solidFill>
                  <a:srgbClr val="000000"/>
                </a:solidFill>
              </a:rPr>
              <a:t> di </a:t>
            </a:r>
            <a:r>
              <a:rPr lang="en-US" sz="1800" b="1" i="0" kern="1200" baseline="0" dirty="0" err="1" smtClean="0">
                <a:solidFill>
                  <a:srgbClr val="000000"/>
                </a:solidFill>
              </a:rPr>
              <a:t>scuola</a:t>
            </a:r>
            <a:r>
              <a:rPr lang="en-US" sz="1800" b="1" i="0" kern="1200" baseline="0" dirty="0" smtClean="0">
                <a:solidFill>
                  <a:srgbClr val="000000"/>
                </a:solidFill>
              </a:rPr>
              <a:t> e </a:t>
            </a:r>
            <a:r>
              <a:rPr lang="en-US" sz="1800" b="1" i="0" kern="1200" baseline="0" dirty="0" err="1" smtClean="0">
                <a:solidFill>
                  <a:srgbClr val="000000"/>
                </a:solidFill>
              </a:rPr>
              <a:t>cittadinanza</a:t>
            </a:r>
            <a:r>
              <a:rPr lang="en-US" sz="1800" b="1" i="0" kern="1200" baseline="0" dirty="0">
                <a:solidFill>
                  <a:srgbClr val="000000"/>
                </a:solidFill>
              </a:rPr>
              <a:t>. </a:t>
            </a:r>
          </a:p>
          <a:p>
            <a:pPr>
              <a:defRPr/>
            </a:pPr>
            <a:r>
              <a:rPr lang="en-US" sz="1800" b="1" i="0" kern="1200" baseline="0" dirty="0" err="1">
                <a:solidFill>
                  <a:srgbClr val="000000"/>
                </a:solidFill>
              </a:rPr>
              <a:t>a.s</a:t>
            </a:r>
            <a:r>
              <a:rPr lang="en-US" sz="1800" b="1" i="0" kern="1200" baseline="0" dirty="0">
                <a:solidFill>
                  <a:srgbClr val="000000"/>
                </a:solidFill>
              </a:rPr>
              <a:t>. </a:t>
            </a:r>
            <a:r>
              <a:rPr lang="en-US" sz="1800" b="1" i="0" kern="1200" baseline="0" dirty="0" smtClean="0">
                <a:solidFill>
                  <a:srgbClr val="000000"/>
                </a:solidFill>
              </a:rPr>
              <a:t>2013/2014</a:t>
            </a:r>
            <a:endParaRPr lang="en-US" sz="1800" b="1" i="0" kern="1200" baseline="0" dirty="0">
              <a:solidFill>
                <a:srgbClr val="000000"/>
              </a:solidFill>
            </a:endParaRPr>
          </a:p>
          <a:p>
            <a:pPr>
              <a:defRPr/>
            </a:pPr>
            <a:endParaRPr lang="it-IT" dirty="0"/>
          </a:p>
        </c:rich>
      </c:tx>
    </c:title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</c:pivotFmts>
    <c:plotArea>
      <c:layout/>
      <c:barChart>
        <c:barDir val="col"/>
        <c:grouping val="stacked"/>
        <c:ser>
          <c:idx val="0"/>
          <c:order val="0"/>
          <c:tx>
            <c:strRef>
              <c:f>'ESNEG-13_14-PIVOT'!$B$3:$B$4</c:f>
              <c:strCache>
                <c:ptCount val="1"/>
                <c:pt idx="0">
                  <c:v>Italia</c:v>
                </c:pt>
              </c:strCache>
            </c:strRef>
          </c:tx>
          <c:spPr>
            <a:solidFill>
              <a:schemeClr val="accent5"/>
            </a:solidFill>
          </c:spPr>
          <c:cat>
            <c:strRef>
              <c:f>'ESNEG-13_14-PIVOT'!$A$5:$A$9</c:f>
              <c:strCache>
                <c:ptCount val="4"/>
                <c:pt idx="0">
                  <c:v>CFP</c:v>
                </c:pt>
                <c:pt idx="1">
                  <c:v>LIC</c:v>
                </c:pt>
                <c:pt idx="2">
                  <c:v>PRO</c:v>
                </c:pt>
                <c:pt idx="3">
                  <c:v>TEC</c:v>
                </c:pt>
              </c:strCache>
            </c:strRef>
          </c:cat>
          <c:val>
            <c:numRef>
              <c:f>'ESNEG-13_14-PIVOT'!$B$5:$B$9</c:f>
              <c:numCache>
                <c:formatCode>General</c:formatCode>
                <c:ptCount val="4"/>
                <c:pt idx="0">
                  <c:v>261</c:v>
                </c:pt>
                <c:pt idx="1">
                  <c:v>573</c:v>
                </c:pt>
                <c:pt idx="2">
                  <c:v>532</c:v>
                </c:pt>
                <c:pt idx="3">
                  <c:v>1130</c:v>
                </c:pt>
              </c:numCache>
            </c:numRef>
          </c:val>
        </c:ser>
        <c:ser>
          <c:idx val="1"/>
          <c:order val="1"/>
          <c:tx>
            <c:strRef>
              <c:f>'ESNEG-13_14-PIVOT'!$C$3:$C$4</c:f>
              <c:strCache>
                <c:ptCount val="1"/>
                <c:pt idx="0">
                  <c:v>Estero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'ESNEG-13_14-PIVOT'!$A$5:$A$9</c:f>
              <c:strCache>
                <c:ptCount val="4"/>
                <c:pt idx="0">
                  <c:v>CFP</c:v>
                </c:pt>
                <c:pt idx="1">
                  <c:v>LIC</c:v>
                </c:pt>
                <c:pt idx="2">
                  <c:v>PRO</c:v>
                </c:pt>
                <c:pt idx="3">
                  <c:v>TEC</c:v>
                </c:pt>
              </c:strCache>
            </c:strRef>
          </c:cat>
          <c:val>
            <c:numRef>
              <c:f>'ESNEG-13_14-PIVOT'!$C$5:$C$9</c:f>
              <c:numCache>
                <c:formatCode>General</c:formatCode>
                <c:ptCount val="4"/>
                <c:pt idx="0">
                  <c:v>127</c:v>
                </c:pt>
                <c:pt idx="1">
                  <c:v>90</c:v>
                </c:pt>
                <c:pt idx="2">
                  <c:v>292</c:v>
                </c:pt>
                <c:pt idx="3">
                  <c:v>295</c:v>
                </c:pt>
              </c:numCache>
            </c:numRef>
          </c:val>
        </c:ser>
        <c:overlap val="100"/>
        <c:axId val="43029632"/>
        <c:axId val="43031168"/>
      </c:barChart>
      <c:catAx>
        <c:axId val="43029632"/>
        <c:scaling>
          <c:orientation val="minMax"/>
        </c:scaling>
        <c:axPos val="b"/>
        <c:numFmt formatCode="General" sourceLinked="1"/>
        <c:tickLblPos val="nextTo"/>
        <c:crossAx val="43031168"/>
        <c:crosses val="autoZero"/>
        <c:lblAlgn val="ctr"/>
        <c:lblOffset val="100"/>
      </c:catAx>
      <c:valAx>
        <c:axId val="43031168"/>
        <c:scaling>
          <c:orientation val="minMax"/>
        </c:scaling>
        <c:axPos val="l"/>
        <c:majorGridlines/>
        <c:numFmt formatCode="General" sourceLinked="1"/>
        <c:tickLblPos val="nextTo"/>
        <c:crossAx val="43029632"/>
        <c:crosses val="autoZero"/>
        <c:crossBetween val="between"/>
      </c:valAx>
    </c:plotArea>
    <c:legend>
      <c:legendPos val="r"/>
    </c:legend>
    <c:plotVisOnly val="1"/>
    <c:dispBlanksAs val="gap"/>
  </c:chart>
  <c:spPr>
    <a:solidFill>
      <a:prstClr val="white"/>
    </a:solidFill>
  </c:sp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pivotSource>
    <c:name>[stranieri_cons orientativi_elaboraz.xls]ESNEG_13_14_classi-PIVOT!Tabella_pivot4</c:name>
    <c:fmtId val="4"/>
  </c:pivotSource>
  <c:chart>
    <c:title>
      <c:tx>
        <c:rich>
          <a:bodyPr/>
          <a:lstStyle/>
          <a:p>
            <a:pPr>
              <a:defRPr/>
            </a:pPr>
            <a:r>
              <a:rPr lang="en-US" dirty="0" err="1"/>
              <a:t>Esiti</a:t>
            </a:r>
            <a:r>
              <a:rPr lang="en-US" dirty="0"/>
              <a:t> </a:t>
            </a:r>
            <a:r>
              <a:rPr lang="en-US" dirty="0" err="1"/>
              <a:t>negativi</a:t>
            </a:r>
            <a:r>
              <a:rPr lang="en-US" baseline="0" dirty="0"/>
              <a:t> per </a:t>
            </a:r>
            <a:r>
              <a:rPr lang="en-US" baseline="0" dirty="0" err="1" smtClean="0"/>
              <a:t>tipo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scuola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cittadinanza</a:t>
            </a:r>
            <a:r>
              <a:rPr lang="en-US" baseline="0" dirty="0"/>
              <a:t>. </a:t>
            </a:r>
            <a:endParaRPr lang="en-US" baseline="0" dirty="0" smtClean="0"/>
          </a:p>
          <a:p>
            <a:pPr>
              <a:defRPr/>
            </a:pPr>
            <a:r>
              <a:rPr lang="en-US" baseline="0" dirty="0" err="1" smtClean="0"/>
              <a:t>a.s</a:t>
            </a:r>
            <a:r>
              <a:rPr lang="en-US" baseline="0" dirty="0"/>
              <a:t>. 2013/2014 - </a:t>
            </a:r>
            <a:r>
              <a:rPr lang="en-US" baseline="0" dirty="0" err="1"/>
              <a:t>dettaglio</a:t>
            </a:r>
            <a:r>
              <a:rPr lang="en-US" baseline="0" dirty="0"/>
              <a:t> </a:t>
            </a:r>
            <a:r>
              <a:rPr lang="en-US" baseline="0" dirty="0" err="1"/>
              <a:t>classi</a:t>
            </a:r>
            <a:endParaRPr lang="en-US" dirty="0"/>
          </a:p>
        </c:rich>
      </c:tx>
    </c:title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</c:pivotFmts>
    <c:plotArea>
      <c:layout/>
      <c:barChart>
        <c:barDir val="col"/>
        <c:grouping val="stacked"/>
        <c:ser>
          <c:idx val="0"/>
          <c:order val="0"/>
          <c:tx>
            <c:strRef>
              <c:f>'ESNEG_13_14_classi-PIVOT'!$C$3:$C$4</c:f>
              <c:strCache>
                <c:ptCount val="1"/>
                <c:pt idx="0">
                  <c:v>Italia</c:v>
                </c:pt>
              </c:strCache>
            </c:strRef>
          </c:tx>
          <c:spPr>
            <a:solidFill>
              <a:schemeClr val="accent5"/>
            </a:solidFill>
          </c:spPr>
          <c:cat>
            <c:multiLvlStrRef>
              <c:f>'ESNEG_13_14_classi-PIVOT'!$A$5:$B$23</c:f>
              <c:multiLvlStrCache>
                <c:ptCount val="18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1</c:v>
                  </c:pt>
                  <c:pt idx="4">
                    <c:v>2</c:v>
                  </c:pt>
                  <c:pt idx="5">
                    <c:v>3</c:v>
                  </c:pt>
                  <c:pt idx="6">
                    <c:v>4</c:v>
                  </c:pt>
                  <c:pt idx="7">
                    <c:v>5</c:v>
                  </c:pt>
                  <c:pt idx="8">
                    <c:v>1</c:v>
                  </c:pt>
                  <c:pt idx="9">
                    <c:v>2</c:v>
                  </c:pt>
                  <c:pt idx="10">
                    <c:v>3</c:v>
                  </c:pt>
                  <c:pt idx="11">
                    <c:v>4</c:v>
                  </c:pt>
                  <c:pt idx="12">
                    <c:v>5</c:v>
                  </c:pt>
                  <c:pt idx="13">
                    <c:v>1</c:v>
                  </c:pt>
                  <c:pt idx="14">
                    <c:v>2</c:v>
                  </c:pt>
                  <c:pt idx="15">
                    <c:v>3</c:v>
                  </c:pt>
                  <c:pt idx="16">
                    <c:v>4</c:v>
                  </c:pt>
                  <c:pt idx="17">
                    <c:v>5</c:v>
                  </c:pt>
                </c:lvl>
                <c:lvl>
                  <c:pt idx="0">
                    <c:v>CFP</c:v>
                  </c:pt>
                  <c:pt idx="3">
                    <c:v>LIC</c:v>
                  </c:pt>
                  <c:pt idx="8">
                    <c:v>PRO</c:v>
                  </c:pt>
                  <c:pt idx="13">
                    <c:v>TEC</c:v>
                  </c:pt>
                </c:lvl>
              </c:multiLvlStrCache>
            </c:multiLvlStrRef>
          </c:cat>
          <c:val>
            <c:numRef>
              <c:f>'ESNEG_13_14_classi-PIVOT'!$C$5:$C$23</c:f>
              <c:numCache>
                <c:formatCode>General</c:formatCode>
                <c:ptCount val="18"/>
                <c:pt idx="0">
                  <c:v>113</c:v>
                </c:pt>
                <c:pt idx="1">
                  <c:v>75</c:v>
                </c:pt>
                <c:pt idx="2">
                  <c:v>73</c:v>
                </c:pt>
                <c:pt idx="3">
                  <c:v>223</c:v>
                </c:pt>
                <c:pt idx="4">
                  <c:v>127</c:v>
                </c:pt>
                <c:pt idx="5">
                  <c:v>136</c:v>
                </c:pt>
                <c:pt idx="6">
                  <c:v>65</c:v>
                </c:pt>
                <c:pt idx="7">
                  <c:v>22</c:v>
                </c:pt>
                <c:pt idx="8">
                  <c:v>195</c:v>
                </c:pt>
                <c:pt idx="9">
                  <c:v>105</c:v>
                </c:pt>
                <c:pt idx="10">
                  <c:v>88</c:v>
                </c:pt>
                <c:pt idx="11">
                  <c:v>92</c:v>
                </c:pt>
                <c:pt idx="12">
                  <c:v>52</c:v>
                </c:pt>
                <c:pt idx="13">
                  <c:v>441</c:v>
                </c:pt>
                <c:pt idx="14">
                  <c:v>264</c:v>
                </c:pt>
                <c:pt idx="15">
                  <c:v>197</c:v>
                </c:pt>
                <c:pt idx="16">
                  <c:v>137</c:v>
                </c:pt>
                <c:pt idx="17">
                  <c:v>91</c:v>
                </c:pt>
              </c:numCache>
            </c:numRef>
          </c:val>
        </c:ser>
        <c:ser>
          <c:idx val="1"/>
          <c:order val="1"/>
          <c:tx>
            <c:strRef>
              <c:f>'ESNEG_13_14_classi-PIVOT'!$D$3:$D$4</c:f>
              <c:strCache>
                <c:ptCount val="1"/>
                <c:pt idx="0">
                  <c:v>Estero</c:v>
                </c:pt>
              </c:strCache>
            </c:strRef>
          </c:tx>
          <c:spPr>
            <a:solidFill>
              <a:srgbClr val="FFC000"/>
            </a:solidFill>
          </c:spPr>
          <c:cat>
            <c:multiLvlStrRef>
              <c:f>'ESNEG_13_14_classi-PIVOT'!$A$5:$B$23</c:f>
              <c:multiLvlStrCache>
                <c:ptCount val="18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1</c:v>
                  </c:pt>
                  <c:pt idx="4">
                    <c:v>2</c:v>
                  </c:pt>
                  <c:pt idx="5">
                    <c:v>3</c:v>
                  </c:pt>
                  <c:pt idx="6">
                    <c:v>4</c:v>
                  </c:pt>
                  <c:pt idx="7">
                    <c:v>5</c:v>
                  </c:pt>
                  <c:pt idx="8">
                    <c:v>1</c:v>
                  </c:pt>
                  <c:pt idx="9">
                    <c:v>2</c:v>
                  </c:pt>
                  <c:pt idx="10">
                    <c:v>3</c:v>
                  </c:pt>
                  <c:pt idx="11">
                    <c:v>4</c:v>
                  </c:pt>
                  <c:pt idx="12">
                    <c:v>5</c:v>
                  </c:pt>
                  <c:pt idx="13">
                    <c:v>1</c:v>
                  </c:pt>
                  <c:pt idx="14">
                    <c:v>2</c:v>
                  </c:pt>
                  <c:pt idx="15">
                    <c:v>3</c:v>
                  </c:pt>
                  <c:pt idx="16">
                    <c:v>4</c:v>
                  </c:pt>
                  <c:pt idx="17">
                    <c:v>5</c:v>
                  </c:pt>
                </c:lvl>
                <c:lvl>
                  <c:pt idx="0">
                    <c:v>CFP</c:v>
                  </c:pt>
                  <c:pt idx="3">
                    <c:v>LIC</c:v>
                  </c:pt>
                  <c:pt idx="8">
                    <c:v>PRO</c:v>
                  </c:pt>
                  <c:pt idx="13">
                    <c:v>TEC</c:v>
                  </c:pt>
                </c:lvl>
              </c:multiLvlStrCache>
            </c:multiLvlStrRef>
          </c:cat>
          <c:val>
            <c:numRef>
              <c:f>'ESNEG_13_14_classi-PIVOT'!$D$5:$D$23</c:f>
              <c:numCache>
                <c:formatCode>General</c:formatCode>
                <c:ptCount val="18"/>
                <c:pt idx="0">
                  <c:v>65</c:v>
                </c:pt>
                <c:pt idx="1">
                  <c:v>41</c:v>
                </c:pt>
                <c:pt idx="2">
                  <c:v>21</c:v>
                </c:pt>
                <c:pt idx="3">
                  <c:v>43</c:v>
                </c:pt>
                <c:pt idx="4">
                  <c:v>22</c:v>
                </c:pt>
                <c:pt idx="5">
                  <c:v>20</c:v>
                </c:pt>
                <c:pt idx="6">
                  <c:v>4</c:v>
                </c:pt>
                <c:pt idx="7">
                  <c:v>1</c:v>
                </c:pt>
                <c:pt idx="8">
                  <c:v>122</c:v>
                </c:pt>
                <c:pt idx="9">
                  <c:v>74</c:v>
                </c:pt>
                <c:pt idx="10">
                  <c:v>49</c:v>
                </c:pt>
                <c:pt idx="11">
                  <c:v>26</c:v>
                </c:pt>
                <c:pt idx="12">
                  <c:v>21</c:v>
                </c:pt>
                <c:pt idx="13">
                  <c:v>152</c:v>
                </c:pt>
                <c:pt idx="14">
                  <c:v>66</c:v>
                </c:pt>
                <c:pt idx="15">
                  <c:v>48</c:v>
                </c:pt>
                <c:pt idx="16">
                  <c:v>22</c:v>
                </c:pt>
                <c:pt idx="17">
                  <c:v>7</c:v>
                </c:pt>
              </c:numCache>
            </c:numRef>
          </c:val>
        </c:ser>
        <c:overlap val="100"/>
        <c:axId val="43191680"/>
        <c:axId val="43209856"/>
      </c:barChart>
      <c:catAx>
        <c:axId val="43191680"/>
        <c:scaling>
          <c:orientation val="minMax"/>
        </c:scaling>
        <c:axPos val="b"/>
        <c:numFmt formatCode="General" sourceLinked="1"/>
        <c:tickLblPos val="nextTo"/>
        <c:crossAx val="43209856"/>
        <c:crosses val="autoZero"/>
        <c:lblAlgn val="ctr"/>
        <c:lblOffset val="100"/>
      </c:catAx>
      <c:valAx>
        <c:axId val="43209856"/>
        <c:scaling>
          <c:orientation val="minMax"/>
        </c:scaling>
        <c:axPos val="l"/>
        <c:majorGridlines/>
        <c:numFmt formatCode="General" sourceLinked="1"/>
        <c:tickLblPos val="nextTo"/>
        <c:crossAx val="43191680"/>
        <c:crosses val="autoZero"/>
        <c:crossBetween val="between"/>
      </c:valAx>
    </c:plotArea>
    <c:legend>
      <c:legendPos val="r"/>
    </c:legend>
    <c:plotVisOnly val="1"/>
    <c:dispBlanksAs val="gap"/>
  </c:chart>
  <c:spPr>
    <a:solidFill>
      <a:schemeClr val="bg1"/>
    </a:solidFill>
  </c:sp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pivotSource>
    <c:name>[stranieri_cons orientativi_elaboraz.xls]co_12-13 PIVOT_graf!Tabella_pivot2</c:name>
    <c:fmtId val="2"/>
  </c:pivotSource>
  <c:chart>
    <c:title>
      <c:tx>
        <c:rich>
          <a:bodyPr/>
          <a:lstStyle/>
          <a:p>
            <a:pPr>
              <a:defRPr/>
            </a:pPr>
            <a:r>
              <a:rPr lang="it-IT"/>
              <a:t>Totale CONSIGLI ORIENTATIVI</a:t>
            </a:r>
          </a:p>
        </c:rich>
      </c:tx>
    </c:title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</c:pivotFmts>
    <c:plotArea>
      <c:layout/>
      <c:barChart>
        <c:barDir val="bar"/>
        <c:grouping val="clustered"/>
        <c:ser>
          <c:idx val="0"/>
          <c:order val="0"/>
          <c:tx>
            <c:strRef>
              <c:f>'co_12-13 PIVOT_graf'!$B$3:$B$4</c:f>
              <c:strCache>
                <c:ptCount val="1"/>
                <c:pt idx="0">
                  <c:v>Totale</c:v>
                </c:pt>
              </c:strCache>
            </c:strRef>
          </c:tx>
          <c:spPr>
            <a:solidFill>
              <a:srgbClr val="708D37"/>
            </a:solidFill>
          </c:spPr>
          <c:cat>
            <c:strRef>
              <c:f>'co_12-13 PIVOT_graf'!$A$5:$A$10</c:f>
              <c:strCache>
                <c:ptCount val="5"/>
                <c:pt idx="0">
                  <c:v>LIC</c:v>
                </c:pt>
                <c:pt idx="1">
                  <c:v>PRO</c:v>
                </c:pt>
                <c:pt idx="2">
                  <c:v>TEC</c:v>
                </c:pt>
                <c:pt idx="3">
                  <c:v>CFP</c:v>
                </c:pt>
                <c:pt idx="4">
                  <c:v>Senza Orientamento</c:v>
                </c:pt>
              </c:strCache>
            </c:strRef>
          </c:cat>
          <c:val>
            <c:numRef>
              <c:f>'co_12-13 PIVOT_graf'!$B$5:$B$10</c:f>
              <c:numCache>
                <c:formatCode>General</c:formatCode>
                <c:ptCount val="5"/>
                <c:pt idx="0">
                  <c:v>460</c:v>
                </c:pt>
                <c:pt idx="1">
                  <c:v>273</c:v>
                </c:pt>
                <c:pt idx="2">
                  <c:v>369</c:v>
                </c:pt>
                <c:pt idx="3">
                  <c:v>129</c:v>
                </c:pt>
                <c:pt idx="4">
                  <c:v>1431</c:v>
                </c:pt>
              </c:numCache>
            </c:numRef>
          </c:val>
        </c:ser>
        <c:axId val="43242624"/>
        <c:axId val="43244160"/>
      </c:barChart>
      <c:catAx>
        <c:axId val="43242624"/>
        <c:scaling>
          <c:orientation val="minMax"/>
        </c:scaling>
        <c:axPos val="l"/>
        <c:numFmt formatCode="General" sourceLinked="1"/>
        <c:tickLblPos val="nextTo"/>
        <c:crossAx val="43244160"/>
        <c:crosses val="autoZero"/>
        <c:lblAlgn val="ctr"/>
        <c:lblOffset val="100"/>
      </c:catAx>
      <c:valAx>
        <c:axId val="43244160"/>
        <c:scaling>
          <c:orientation val="minMax"/>
        </c:scaling>
        <c:axPos val="b"/>
        <c:majorGridlines/>
        <c:numFmt formatCode="General" sourceLinked="1"/>
        <c:tickLblPos val="nextTo"/>
        <c:crossAx val="43242624"/>
        <c:crosses val="autoZero"/>
        <c:crossBetween val="between"/>
      </c:valAx>
    </c:plotArea>
    <c:legend>
      <c:legendPos val="r"/>
    </c:legend>
    <c:plotVisOnly val="1"/>
    <c:dispBlanksAs val="gap"/>
  </c:chart>
  <c:spPr>
    <a:solidFill>
      <a:prstClr val="white"/>
    </a:solidFill>
  </c:sp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5"/>
  <c:pivotSource>
    <c:name>[stranieri_cons orientativi_elaboraz.xls]co_12-13 PIVOT_graf_2!Tabella_pivot2</c:name>
    <c:fmtId val="4"/>
  </c:pivotSource>
  <c:chart>
    <c:title>
      <c:tx>
        <c:rich>
          <a:bodyPr/>
          <a:lstStyle/>
          <a:p>
            <a:pPr>
              <a:defRPr/>
            </a:pPr>
            <a:r>
              <a:rPr lang="en-US" sz="1600"/>
              <a:t>Totale ISCRIZIONI</a:t>
            </a:r>
            <a:r>
              <a:rPr lang="en-US" sz="1600" baseline="0"/>
              <a:t> per a.s. 2013/2014 </a:t>
            </a:r>
          </a:p>
          <a:p>
            <a:pPr>
              <a:defRPr/>
            </a:pPr>
            <a:r>
              <a:rPr lang="en-US" sz="1600" baseline="0"/>
              <a:t>rispetto a consigli orientativi a.s. 2012/2013. </a:t>
            </a:r>
          </a:p>
          <a:p>
            <a:pPr>
              <a:defRPr/>
            </a:pPr>
            <a:r>
              <a:rPr lang="en-US" sz="1600" baseline="0"/>
              <a:t>Comune di Venezia</a:t>
            </a:r>
            <a:endParaRPr lang="en-US" sz="1600"/>
          </a:p>
        </c:rich>
      </c:tx>
    </c:title>
    <c:pivotFmts>
      <c:pivotFmt>
        <c:idx val="0"/>
      </c:pivotFmt>
      <c:pivotFmt>
        <c:idx val="1"/>
        <c:spPr>
          <a:solidFill>
            <a:srgbClr val="FF0000"/>
          </a:solidFill>
        </c:spPr>
      </c:pivotFmt>
      <c:pivotFmt>
        <c:idx val="2"/>
        <c:spPr>
          <a:solidFill>
            <a:srgbClr val="FF0000"/>
          </a:solidFill>
        </c:spPr>
      </c:pivotFmt>
      <c:pivotFmt>
        <c:idx val="3"/>
        <c:spPr>
          <a:solidFill>
            <a:srgbClr val="FF0000"/>
          </a:solidFill>
        </c:spPr>
      </c:pivotFmt>
      <c:pivotFmt>
        <c:idx val="4"/>
        <c:spPr>
          <a:solidFill>
            <a:srgbClr val="FF0000"/>
          </a:solidFill>
        </c:spPr>
      </c:pivotFmt>
      <c:pivotFmt>
        <c:idx val="5"/>
        <c:marker>
          <c:symbol val="none"/>
        </c:marker>
      </c:pivotFmt>
      <c:pivotFmt>
        <c:idx val="6"/>
        <c:spPr>
          <a:solidFill>
            <a:srgbClr val="FF0000"/>
          </a:solidFill>
        </c:spPr>
      </c:pivotFmt>
      <c:pivotFmt>
        <c:idx val="7"/>
        <c:spPr>
          <a:solidFill>
            <a:srgbClr val="FF0000"/>
          </a:solidFill>
        </c:spPr>
      </c:pivotFmt>
      <c:pivotFmt>
        <c:idx val="8"/>
        <c:spPr>
          <a:solidFill>
            <a:srgbClr val="FF0000"/>
          </a:solidFill>
        </c:spPr>
      </c:pivotFmt>
      <c:pivotFmt>
        <c:idx val="9"/>
        <c:spPr>
          <a:solidFill>
            <a:srgbClr val="FF0000"/>
          </a:solidFill>
        </c:spPr>
      </c:pivotFmt>
    </c:pivotFmts>
    <c:plotArea>
      <c:layout/>
      <c:barChart>
        <c:barDir val="bar"/>
        <c:grouping val="clustered"/>
        <c:ser>
          <c:idx val="0"/>
          <c:order val="0"/>
          <c:tx>
            <c:strRef>
              <c:f>'co_12-13 PIVOT_graf_2'!$C$3:$C$4</c:f>
              <c:strCache>
                <c:ptCount val="1"/>
                <c:pt idx="0">
                  <c:v>Totale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dPt>
            <c:idx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6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2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4"/>
            <c:spPr>
              <a:solidFill>
                <a:schemeClr val="accent6">
                  <a:lumMod val="75000"/>
                </a:schemeClr>
              </a:solidFill>
            </c:spPr>
          </c:dPt>
          <c:cat>
            <c:multiLvlStrRef>
              <c:f>'co_12-13 PIVOT_graf_2'!$A$5:$B$28</c:f>
              <c:multiLvlStrCache>
                <c:ptCount val="19"/>
                <c:lvl>
                  <c:pt idx="0">
                    <c:v>LIC</c:v>
                  </c:pt>
                  <c:pt idx="1">
                    <c:v>PRO</c:v>
                  </c:pt>
                  <c:pt idx="2">
                    <c:v>TEC</c:v>
                  </c:pt>
                  <c:pt idx="3">
                    <c:v>Senza Scelta</c:v>
                  </c:pt>
                  <c:pt idx="4">
                    <c:v>CFP</c:v>
                  </c:pt>
                  <c:pt idx="5">
                    <c:v>LIC</c:v>
                  </c:pt>
                  <c:pt idx="6">
                    <c:v>PRO</c:v>
                  </c:pt>
                  <c:pt idx="7">
                    <c:v>TEC</c:v>
                  </c:pt>
                  <c:pt idx="8">
                    <c:v>Senza Scelta</c:v>
                  </c:pt>
                  <c:pt idx="9">
                    <c:v>CFP</c:v>
                  </c:pt>
                  <c:pt idx="10">
                    <c:v>LIC</c:v>
                  </c:pt>
                  <c:pt idx="11">
                    <c:v>PRO</c:v>
                  </c:pt>
                  <c:pt idx="12">
                    <c:v>TEC</c:v>
                  </c:pt>
                  <c:pt idx="13">
                    <c:v>Senza Scelta</c:v>
                  </c:pt>
                  <c:pt idx="14">
                    <c:v>CFP</c:v>
                  </c:pt>
                  <c:pt idx="15">
                    <c:v>LIC</c:v>
                  </c:pt>
                  <c:pt idx="16">
                    <c:v>PRO</c:v>
                  </c:pt>
                  <c:pt idx="17">
                    <c:v>TEC</c:v>
                  </c:pt>
                  <c:pt idx="18">
                    <c:v>Senza Scelta</c:v>
                  </c:pt>
                </c:lvl>
                <c:lvl>
                  <c:pt idx="0">
                    <c:v>LIC</c:v>
                  </c:pt>
                  <c:pt idx="4">
                    <c:v>PRO</c:v>
                  </c:pt>
                  <c:pt idx="9">
                    <c:v>TEC</c:v>
                  </c:pt>
                  <c:pt idx="14">
                    <c:v>CFP</c:v>
                  </c:pt>
                </c:lvl>
              </c:multiLvlStrCache>
            </c:multiLvlStrRef>
          </c:cat>
          <c:val>
            <c:numRef>
              <c:f>'co_12-13 PIVOT_graf_2'!$C$5:$C$28</c:f>
              <c:numCache>
                <c:formatCode>General</c:formatCode>
                <c:ptCount val="19"/>
                <c:pt idx="0">
                  <c:v>365</c:v>
                </c:pt>
                <c:pt idx="1">
                  <c:v>7</c:v>
                </c:pt>
                <c:pt idx="2">
                  <c:v>82</c:v>
                </c:pt>
                <c:pt idx="3">
                  <c:v>6</c:v>
                </c:pt>
                <c:pt idx="4">
                  <c:v>17</c:v>
                </c:pt>
                <c:pt idx="5">
                  <c:v>48</c:v>
                </c:pt>
                <c:pt idx="6">
                  <c:v>79</c:v>
                </c:pt>
                <c:pt idx="7">
                  <c:v>124</c:v>
                </c:pt>
                <c:pt idx="8">
                  <c:v>5</c:v>
                </c:pt>
                <c:pt idx="9">
                  <c:v>1</c:v>
                </c:pt>
                <c:pt idx="10">
                  <c:v>68</c:v>
                </c:pt>
                <c:pt idx="11">
                  <c:v>19</c:v>
                </c:pt>
                <c:pt idx="12">
                  <c:v>278</c:v>
                </c:pt>
                <c:pt idx="13">
                  <c:v>3</c:v>
                </c:pt>
                <c:pt idx="14">
                  <c:v>40</c:v>
                </c:pt>
                <c:pt idx="15">
                  <c:v>13</c:v>
                </c:pt>
                <c:pt idx="16">
                  <c:v>26</c:v>
                </c:pt>
                <c:pt idx="17">
                  <c:v>45</c:v>
                </c:pt>
                <c:pt idx="18">
                  <c:v>5</c:v>
                </c:pt>
              </c:numCache>
            </c:numRef>
          </c:val>
        </c:ser>
        <c:axId val="43281792"/>
        <c:axId val="43295872"/>
      </c:barChart>
      <c:catAx>
        <c:axId val="43281792"/>
        <c:scaling>
          <c:orientation val="minMax"/>
        </c:scaling>
        <c:axPos val="l"/>
        <c:numFmt formatCode="General" sourceLinked="1"/>
        <c:tickLblPos val="nextTo"/>
        <c:crossAx val="43295872"/>
        <c:crosses val="autoZero"/>
        <c:lblAlgn val="ctr"/>
        <c:lblOffset val="100"/>
      </c:catAx>
      <c:valAx>
        <c:axId val="43295872"/>
        <c:scaling>
          <c:orientation val="minMax"/>
        </c:scaling>
        <c:axPos val="b"/>
        <c:majorGridlines/>
        <c:numFmt formatCode="General" sourceLinked="1"/>
        <c:tickLblPos val="nextTo"/>
        <c:crossAx val="43281792"/>
        <c:crosses val="autoZero"/>
        <c:crossBetween val="between"/>
      </c:valAx>
    </c:plotArea>
    <c:plotVisOnly val="1"/>
    <c:dispBlanksAs val="gap"/>
  </c:chart>
  <c:spPr>
    <a:solidFill>
      <a:prstClr val="white"/>
    </a:solidFill>
  </c:sp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5"/>
  <c:chart>
    <c:title/>
    <c:plotArea>
      <c:layout/>
      <c:barChart>
        <c:barDir val="bar"/>
        <c:grouping val="stacked"/>
        <c:ser>
          <c:idx val="0"/>
          <c:order val="0"/>
          <c:tx>
            <c:strRef>
              <c:f>'co_12-13 PIVOT'!$A$64</c:f>
              <c:strCache>
                <c:ptCount val="1"/>
                <c:pt idx="0">
                  <c:v>Liceo</c:v>
                </c:pt>
              </c:strCache>
            </c:strRef>
          </c:tx>
          <c:cat>
            <c:strRef>
              <c:f>'co_12-13 PIVOT'!$B$63:$E$63</c:f>
              <c:strCache>
                <c:ptCount val="4"/>
                <c:pt idx="0">
                  <c:v>coerenti promossi</c:v>
                </c:pt>
                <c:pt idx="1">
                  <c:v>coerenti esiti negativi </c:v>
                </c:pt>
                <c:pt idx="2">
                  <c:v>non coerenti - esiti negativi </c:v>
                </c:pt>
                <c:pt idx="3">
                  <c:v>non coerenti - promossi</c:v>
                </c:pt>
              </c:strCache>
            </c:strRef>
          </c:cat>
          <c:val>
            <c:numRef>
              <c:f>'co_12-13 PIVOT'!$B$64:$E$64</c:f>
              <c:numCache>
                <c:formatCode>General</c:formatCode>
                <c:ptCount val="4"/>
                <c:pt idx="0">
                  <c:v>346</c:v>
                </c:pt>
                <c:pt idx="1">
                  <c:v>19</c:v>
                </c:pt>
                <c:pt idx="2">
                  <c:v>5</c:v>
                </c:pt>
                <c:pt idx="3">
                  <c:v>90</c:v>
                </c:pt>
              </c:numCache>
            </c:numRef>
          </c:val>
        </c:ser>
        <c:overlap val="100"/>
        <c:axId val="43324160"/>
        <c:axId val="43325696"/>
      </c:barChart>
      <c:catAx>
        <c:axId val="43324160"/>
        <c:scaling>
          <c:orientation val="minMax"/>
        </c:scaling>
        <c:axPos val="l"/>
        <c:tickLblPos val="nextTo"/>
        <c:crossAx val="43325696"/>
        <c:crosses val="autoZero"/>
        <c:auto val="1"/>
        <c:lblAlgn val="ctr"/>
        <c:lblOffset val="100"/>
      </c:catAx>
      <c:valAx>
        <c:axId val="43325696"/>
        <c:scaling>
          <c:orientation val="minMax"/>
          <c:max val="350"/>
        </c:scaling>
        <c:axPos val="b"/>
        <c:majorGridlines/>
        <c:numFmt formatCode="General" sourceLinked="1"/>
        <c:tickLblPos val="nextTo"/>
        <c:crossAx val="43324160"/>
        <c:crosses val="autoZero"/>
        <c:crossBetween val="between"/>
      </c:valAx>
    </c:plotArea>
    <c:plotVisOnly val="1"/>
  </c:chart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5"/>
  <c:chart>
    <c:title/>
    <c:plotArea>
      <c:layout/>
      <c:barChart>
        <c:barDir val="bar"/>
        <c:grouping val="clustered"/>
        <c:ser>
          <c:idx val="0"/>
          <c:order val="0"/>
          <c:tx>
            <c:strRef>
              <c:f>'co_12-13 PIVOT'!$A$71</c:f>
              <c:strCache>
                <c:ptCount val="1"/>
                <c:pt idx="0">
                  <c:v>Ist Professionali</c:v>
                </c:pt>
              </c:strCache>
            </c:strRef>
          </c:tx>
          <c:cat>
            <c:strRef>
              <c:f>'co_12-13 PIVOT'!$B$70:$E$70</c:f>
              <c:strCache>
                <c:ptCount val="4"/>
                <c:pt idx="0">
                  <c:v>coerenti promossi</c:v>
                </c:pt>
                <c:pt idx="1">
                  <c:v>coerenti esiti negativi </c:v>
                </c:pt>
                <c:pt idx="2">
                  <c:v>non coerenti - esiti negativi </c:v>
                </c:pt>
                <c:pt idx="3">
                  <c:v>non coerenti - promossi</c:v>
                </c:pt>
              </c:strCache>
            </c:strRef>
          </c:cat>
          <c:val>
            <c:numRef>
              <c:f>'co_12-13 PIVOT'!$B$71:$E$71</c:f>
              <c:numCache>
                <c:formatCode>General</c:formatCode>
                <c:ptCount val="4"/>
                <c:pt idx="0">
                  <c:v>72</c:v>
                </c:pt>
                <c:pt idx="1">
                  <c:v>7</c:v>
                </c:pt>
                <c:pt idx="2">
                  <c:v>46</c:v>
                </c:pt>
                <c:pt idx="3">
                  <c:v>148</c:v>
                </c:pt>
              </c:numCache>
            </c:numRef>
          </c:val>
        </c:ser>
        <c:axId val="43353984"/>
        <c:axId val="43355520"/>
      </c:barChart>
      <c:catAx>
        <c:axId val="43353984"/>
        <c:scaling>
          <c:orientation val="minMax"/>
        </c:scaling>
        <c:axPos val="l"/>
        <c:tickLblPos val="nextTo"/>
        <c:crossAx val="43355520"/>
        <c:crosses val="autoZero"/>
        <c:auto val="1"/>
        <c:lblAlgn val="ctr"/>
        <c:lblOffset val="100"/>
      </c:catAx>
      <c:valAx>
        <c:axId val="43355520"/>
        <c:scaling>
          <c:orientation val="minMax"/>
          <c:max val="350"/>
        </c:scaling>
        <c:axPos val="b"/>
        <c:majorGridlines/>
        <c:numFmt formatCode="General" sourceLinked="1"/>
        <c:tickLblPos val="nextTo"/>
        <c:crossAx val="43353984"/>
        <c:crosses val="autoZero"/>
        <c:crossBetween val="between"/>
      </c:valAx>
    </c:plotArea>
    <c:plotVisOnly val="1"/>
  </c:chart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5"/>
  <c:chart>
    <c:title/>
    <c:plotArea>
      <c:layout/>
      <c:barChart>
        <c:barDir val="bar"/>
        <c:grouping val="clustered"/>
        <c:ser>
          <c:idx val="0"/>
          <c:order val="0"/>
          <c:tx>
            <c:strRef>
              <c:f>'co_12-13 PIVOT'!$A$75</c:f>
              <c:strCache>
                <c:ptCount val="1"/>
                <c:pt idx="0">
                  <c:v>Ist Tecnici</c:v>
                </c:pt>
              </c:strCache>
            </c:strRef>
          </c:tx>
          <c:cat>
            <c:strRef>
              <c:f>'co_12-13 PIVOT'!$B$74:$E$74</c:f>
              <c:strCache>
                <c:ptCount val="4"/>
                <c:pt idx="0">
                  <c:v>coerenti promossi</c:v>
                </c:pt>
                <c:pt idx="1">
                  <c:v>coerenti esiti negativi </c:v>
                </c:pt>
                <c:pt idx="2">
                  <c:v>non coerenti - esiti negativi </c:v>
                </c:pt>
                <c:pt idx="3">
                  <c:v>non coerenti - promossi</c:v>
                </c:pt>
              </c:strCache>
            </c:strRef>
          </c:cat>
          <c:val>
            <c:numRef>
              <c:f>'co_12-13 PIVOT'!$B$75:$E$75</c:f>
              <c:numCache>
                <c:formatCode>General</c:formatCode>
                <c:ptCount val="4"/>
                <c:pt idx="0">
                  <c:v>250</c:v>
                </c:pt>
                <c:pt idx="1">
                  <c:v>28</c:v>
                </c:pt>
                <c:pt idx="2">
                  <c:v>7</c:v>
                </c:pt>
                <c:pt idx="3">
                  <c:v>84</c:v>
                </c:pt>
              </c:numCache>
            </c:numRef>
          </c:val>
        </c:ser>
        <c:axId val="43371520"/>
        <c:axId val="44565248"/>
      </c:barChart>
      <c:catAx>
        <c:axId val="43371520"/>
        <c:scaling>
          <c:orientation val="minMax"/>
        </c:scaling>
        <c:axPos val="l"/>
        <c:tickLblPos val="nextTo"/>
        <c:crossAx val="44565248"/>
        <c:crosses val="autoZero"/>
        <c:auto val="1"/>
        <c:lblAlgn val="ctr"/>
        <c:lblOffset val="100"/>
      </c:catAx>
      <c:valAx>
        <c:axId val="44565248"/>
        <c:scaling>
          <c:orientation val="minMax"/>
          <c:max val="350"/>
        </c:scaling>
        <c:axPos val="b"/>
        <c:majorGridlines/>
        <c:numFmt formatCode="General" sourceLinked="1"/>
        <c:tickLblPos val="nextTo"/>
        <c:crossAx val="43371520"/>
        <c:crosses val="autoZero"/>
        <c:crossBetween val="between"/>
      </c:valAx>
    </c:plotArea>
    <c:plotVisOnly val="1"/>
  </c:chart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5"/>
  <c:chart>
    <c:title/>
    <c:plotArea>
      <c:layout/>
      <c:barChart>
        <c:barDir val="bar"/>
        <c:grouping val="clustered"/>
        <c:ser>
          <c:idx val="0"/>
          <c:order val="0"/>
          <c:tx>
            <c:strRef>
              <c:f>'co_12-13 PIVOT'!$A$79</c:f>
              <c:strCache>
                <c:ptCount val="1"/>
                <c:pt idx="0">
                  <c:v>CFP</c:v>
                </c:pt>
              </c:strCache>
            </c:strRef>
          </c:tx>
          <c:cat>
            <c:strRef>
              <c:f>'co_12-13 PIVOT'!$B$78:$E$78</c:f>
              <c:strCache>
                <c:ptCount val="4"/>
                <c:pt idx="0">
                  <c:v>coerenti promossi</c:v>
                </c:pt>
                <c:pt idx="1">
                  <c:v>coerenti esiti negativi </c:v>
                </c:pt>
                <c:pt idx="2">
                  <c:v>non coerenti - esiti negativi </c:v>
                </c:pt>
                <c:pt idx="3">
                  <c:v>non coerenti - promossi</c:v>
                </c:pt>
              </c:strCache>
            </c:strRef>
          </c:cat>
          <c:val>
            <c:numRef>
              <c:f>'co_12-13 PIVOT'!$B$79:$E$79</c:f>
              <c:numCache>
                <c:formatCode>General</c:formatCode>
                <c:ptCount val="4"/>
                <c:pt idx="0">
                  <c:v>37</c:v>
                </c:pt>
                <c:pt idx="1">
                  <c:v>3</c:v>
                </c:pt>
                <c:pt idx="2">
                  <c:v>26</c:v>
                </c:pt>
                <c:pt idx="3">
                  <c:v>63</c:v>
                </c:pt>
              </c:numCache>
            </c:numRef>
          </c:val>
        </c:ser>
        <c:axId val="44597632"/>
        <c:axId val="44599168"/>
      </c:barChart>
      <c:catAx>
        <c:axId val="44597632"/>
        <c:scaling>
          <c:orientation val="minMax"/>
        </c:scaling>
        <c:axPos val="l"/>
        <c:tickLblPos val="nextTo"/>
        <c:crossAx val="44599168"/>
        <c:crosses val="autoZero"/>
        <c:auto val="1"/>
        <c:lblAlgn val="ctr"/>
        <c:lblOffset val="100"/>
      </c:catAx>
      <c:valAx>
        <c:axId val="44599168"/>
        <c:scaling>
          <c:orientation val="minMax"/>
          <c:max val="350"/>
        </c:scaling>
        <c:axPos val="b"/>
        <c:majorGridlines/>
        <c:numFmt formatCode="General" sourceLinked="1"/>
        <c:tickLblPos val="nextTo"/>
        <c:crossAx val="44597632"/>
        <c:crosses val="autoZero"/>
        <c:crossBetween val="between"/>
      </c:valAx>
    </c:plotArea>
    <c:plotVisOnly val="1"/>
  </c:chart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5"/>
  <c:chart>
    <c:title/>
    <c:plotArea>
      <c:layout/>
      <c:barChart>
        <c:barDir val="bar"/>
        <c:grouping val="clustered"/>
        <c:ser>
          <c:idx val="0"/>
          <c:order val="0"/>
          <c:tx>
            <c:strRef>
              <c:f>'co_12-13 PIVOT'!$A$79</c:f>
              <c:strCache>
                <c:ptCount val="1"/>
                <c:pt idx="0">
                  <c:v>CFP</c:v>
                </c:pt>
              </c:strCache>
            </c:strRef>
          </c:tx>
          <c:dPt>
            <c:idx val="3"/>
            <c:spPr>
              <a:solidFill>
                <a:srgbClr val="FFC000"/>
              </a:solidFill>
            </c:spPr>
          </c:dPt>
          <c:cat>
            <c:strRef>
              <c:f>'co_12-13 PIVOT'!$B$78:$E$78</c:f>
              <c:strCache>
                <c:ptCount val="4"/>
                <c:pt idx="0">
                  <c:v>coerenti promossi</c:v>
                </c:pt>
                <c:pt idx="1">
                  <c:v>coerenti esiti negativi </c:v>
                </c:pt>
                <c:pt idx="2">
                  <c:v>non coerenti - esiti negativi </c:v>
                </c:pt>
                <c:pt idx="3">
                  <c:v>non coerenti - promossi</c:v>
                </c:pt>
              </c:strCache>
            </c:strRef>
          </c:cat>
          <c:val>
            <c:numRef>
              <c:f>'co_12-13 PIVOT'!$B$79:$E$79</c:f>
              <c:numCache>
                <c:formatCode>General</c:formatCode>
                <c:ptCount val="4"/>
                <c:pt idx="0">
                  <c:v>37</c:v>
                </c:pt>
                <c:pt idx="1">
                  <c:v>3</c:v>
                </c:pt>
                <c:pt idx="2">
                  <c:v>26</c:v>
                </c:pt>
                <c:pt idx="3">
                  <c:v>63</c:v>
                </c:pt>
              </c:numCache>
            </c:numRef>
          </c:val>
        </c:ser>
        <c:axId val="48972544"/>
        <c:axId val="48974080"/>
      </c:barChart>
      <c:catAx>
        <c:axId val="48972544"/>
        <c:scaling>
          <c:orientation val="minMax"/>
        </c:scaling>
        <c:axPos val="l"/>
        <c:tickLblPos val="nextTo"/>
        <c:crossAx val="48974080"/>
        <c:crosses val="autoZero"/>
        <c:auto val="1"/>
        <c:lblAlgn val="ctr"/>
        <c:lblOffset val="100"/>
      </c:catAx>
      <c:valAx>
        <c:axId val="48974080"/>
        <c:scaling>
          <c:orientation val="minMax"/>
          <c:max val="350"/>
        </c:scaling>
        <c:axPos val="b"/>
        <c:majorGridlines/>
        <c:numFmt formatCode="General" sourceLinked="1"/>
        <c:tickLblPos val="nextTo"/>
        <c:crossAx val="48972544"/>
        <c:crosses val="autoZero"/>
        <c:crossBetween val="between"/>
      </c:valAx>
    </c:plotArea>
    <c:plotVisOnly val="1"/>
  </c:chart>
  <c:spPr>
    <a:solidFill>
      <a:prstClr val="white"/>
    </a:solidFill>
  </c:sp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5"/>
  <c:chart>
    <c:title/>
    <c:plotArea>
      <c:layout/>
      <c:barChart>
        <c:barDir val="bar"/>
        <c:grouping val="clustered"/>
        <c:ser>
          <c:idx val="0"/>
          <c:order val="0"/>
          <c:tx>
            <c:strRef>
              <c:f>'co_12-13 PIVOT'!$A$75</c:f>
              <c:strCache>
                <c:ptCount val="1"/>
                <c:pt idx="0">
                  <c:v>Ist Tecnici</c:v>
                </c:pt>
              </c:strCache>
            </c:strRef>
          </c:tx>
          <c:cat>
            <c:strRef>
              <c:f>'co_12-13 PIVOT'!$B$74:$E$74</c:f>
              <c:strCache>
                <c:ptCount val="4"/>
                <c:pt idx="0">
                  <c:v>coerenti promossi</c:v>
                </c:pt>
                <c:pt idx="1">
                  <c:v>coerenti esiti negativi </c:v>
                </c:pt>
                <c:pt idx="2">
                  <c:v>non coerenti - esiti negativi </c:v>
                </c:pt>
                <c:pt idx="3">
                  <c:v>non coerenti - promossi</c:v>
                </c:pt>
              </c:strCache>
            </c:strRef>
          </c:cat>
          <c:val>
            <c:numRef>
              <c:f>'co_12-13 PIVOT'!$B$75:$E$75</c:f>
              <c:numCache>
                <c:formatCode>General</c:formatCode>
                <c:ptCount val="4"/>
                <c:pt idx="0">
                  <c:v>250</c:v>
                </c:pt>
                <c:pt idx="1">
                  <c:v>28</c:v>
                </c:pt>
                <c:pt idx="2">
                  <c:v>7</c:v>
                </c:pt>
                <c:pt idx="3">
                  <c:v>84</c:v>
                </c:pt>
              </c:numCache>
            </c:numRef>
          </c:val>
        </c:ser>
        <c:axId val="48993792"/>
        <c:axId val="48995328"/>
      </c:barChart>
      <c:catAx>
        <c:axId val="48993792"/>
        <c:scaling>
          <c:orientation val="minMax"/>
        </c:scaling>
        <c:axPos val="l"/>
        <c:tickLblPos val="nextTo"/>
        <c:crossAx val="48995328"/>
        <c:crosses val="autoZero"/>
        <c:auto val="1"/>
        <c:lblAlgn val="ctr"/>
        <c:lblOffset val="100"/>
      </c:catAx>
      <c:valAx>
        <c:axId val="48995328"/>
        <c:scaling>
          <c:orientation val="minMax"/>
          <c:max val="350"/>
        </c:scaling>
        <c:axPos val="b"/>
        <c:majorGridlines/>
        <c:numFmt formatCode="General" sourceLinked="1"/>
        <c:tickLblPos val="nextTo"/>
        <c:crossAx val="48993792"/>
        <c:crosses val="autoZero"/>
        <c:crossBetween val="between"/>
      </c:valAx>
    </c:plotArea>
    <c:plotVisOnly val="1"/>
  </c:chart>
  <c:spPr>
    <a:solidFill>
      <a:prstClr val="white"/>
    </a:soli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pivotSource>
    <c:name>[frequentanti_venezia_13_14_pivot_grafico.xlsx]Foglio2!Tabella_pivot1</c:name>
    <c:fmtId val="3"/>
  </c:pivotSource>
  <c:chart>
    <c:title>
      <c:tx>
        <c:rich>
          <a:bodyPr/>
          <a:lstStyle/>
          <a:p>
            <a:pPr>
              <a:defRPr/>
            </a:pPr>
            <a:r>
              <a:rPr lang="en-US" sz="1400" dirty="0" err="1"/>
              <a:t>Frequentanti</a:t>
            </a:r>
            <a:r>
              <a:rPr lang="en-US" sz="1400" dirty="0"/>
              <a:t> Venezia </a:t>
            </a:r>
            <a:r>
              <a:rPr lang="en-US" sz="1400" dirty="0" smtClean="0"/>
              <a:t>(</a:t>
            </a:r>
            <a:r>
              <a:rPr lang="en-US" sz="1400" dirty="0" err="1" smtClean="0"/>
              <a:t>v.p</a:t>
            </a:r>
            <a:r>
              <a:rPr lang="en-US" sz="1400" dirty="0" smtClean="0"/>
              <a:t>.) per </a:t>
            </a:r>
            <a:r>
              <a:rPr lang="en-US" sz="1400" dirty="0" err="1"/>
              <a:t>tipo</a:t>
            </a:r>
            <a:r>
              <a:rPr lang="en-US" sz="1400" dirty="0"/>
              <a:t> di </a:t>
            </a:r>
            <a:r>
              <a:rPr lang="en-US" sz="1400" dirty="0" err="1"/>
              <a:t>scuola</a:t>
            </a:r>
            <a:r>
              <a:rPr lang="en-US" sz="1400" dirty="0"/>
              <a:t> e </a:t>
            </a:r>
            <a:r>
              <a:rPr lang="en-US" sz="1400" dirty="0" smtClean="0"/>
              <a:t> </a:t>
            </a:r>
            <a:r>
              <a:rPr lang="en-US" sz="1400" dirty="0" err="1" smtClean="0"/>
              <a:t>sesso</a:t>
            </a:r>
            <a:r>
              <a:rPr lang="en-US" sz="1400" dirty="0" smtClean="0"/>
              <a:t>. </a:t>
            </a:r>
            <a:endParaRPr lang="en-US" sz="1400" dirty="0"/>
          </a:p>
          <a:p>
            <a:pPr>
              <a:defRPr/>
            </a:pPr>
            <a:r>
              <a:rPr lang="en-US" sz="1400" dirty="0" err="1"/>
              <a:t>a.s</a:t>
            </a:r>
            <a:r>
              <a:rPr lang="en-US" sz="1400" dirty="0"/>
              <a:t>. 2013/2014</a:t>
            </a:r>
          </a:p>
        </c:rich>
      </c:tx>
    </c:title>
    <c:pivotFmts>
      <c:pivotFmt>
        <c:idx val="0"/>
        <c:marker>
          <c:symbol val="none"/>
        </c:marker>
        <c:dLbl>
          <c:idx val="0"/>
          <c:spPr/>
          <c:txPr>
            <a:bodyPr/>
            <a:lstStyle/>
            <a:p>
              <a:pPr>
                <a:defRPr b="1">
                  <a:solidFill>
                    <a:schemeClr val="bg1"/>
                  </a:solidFill>
                </a:defRPr>
              </a:pPr>
              <a:endParaRPr lang="it-IT"/>
            </a:p>
          </c:txPr>
          <c:dLblPos val="inEnd"/>
          <c:showVal val="1"/>
        </c:dLbl>
      </c:pivotFmt>
      <c:pivotFmt>
        <c:idx val="1"/>
        <c:marker>
          <c:symbol val="none"/>
        </c:marker>
        <c:dLbl>
          <c:idx val="0"/>
          <c:spPr/>
          <c:txPr>
            <a:bodyPr/>
            <a:lstStyle/>
            <a:p>
              <a:pPr>
                <a:defRPr b="1">
                  <a:solidFill>
                    <a:schemeClr val="bg1"/>
                  </a:solidFill>
                </a:defRPr>
              </a:pPr>
              <a:endParaRPr lang="it-IT"/>
            </a:p>
          </c:txPr>
          <c:dLblPos val="inEnd"/>
          <c:showVal val="1"/>
        </c:dLbl>
      </c:pivotFmt>
      <c:pivotFmt>
        <c:idx val="2"/>
        <c:dLbl>
          <c:idx val="0"/>
          <c:layout>
            <c:manualLayout>
              <c:x val="0"/>
              <c:y val="-8.8796442111403445E-2"/>
            </c:manualLayout>
          </c:layout>
          <c:dLblPos val="ctr"/>
          <c:showVal val="1"/>
        </c:dLbl>
      </c:pivotFmt>
      <c:pivotFmt>
        <c:idx val="3"/>
        <c:dLbl>
          <c:idx val="0"/>
          <c:layout>
            <c:manualLayout>
              <c:x val="0"/>
              <c:y val="3.4943132108486452E-3"/>
            </c:manualLayout>
          </c:layout>
          <c:dLblPos val="ctr"/>
          <c:showVal val="1"/>
        </c:dLbl>
      </c:pivotFmt>
      <c:pivotFmt>
        <c:idx val="4"/>
        <c:marker>
          <c:symbol val="none"/>
        </c:marker>
        <c:dLbl>
          <c:idx val="0"/>
          <c:spPr/>
          <c:txPr>
            <a:bodyPr/>
            <a:lstStyle/>
            <a:p>
              <a:pPr>
                <a:defRPr b="1">
                  <a:solidFill>
                    <a:schemeClr val="bg1"/>
                  </a:solidFill>
                </a:defRPr>
              </a:pPr>
              <a:endParaRPr lang="it-IT"/>
            </a:p>
          </c:txPr>
          <c:dLblPos val="inEnd"/>
          <c:showVal val="1"/>
        </c:dLbl>
      </c:pivotFmt>
      <c:pivotFmt>
        <c:idx val="5"/>
        <c:marker>
          <c:symbol val="none"/>
        </c:marker>
        <c:dLbl>
          <c:idx val="0"/>
          <c:spPr/>
          <c:txPr>
            <a:bodyPr/>
            <a:lstStyle/>
            <a:p>
              <a:pPr>
                <a:defRPr b="1">
                  <a:solidFill>
                    <a:schemeClr val="bg1"/>
                  </a:solidFill>
                </a:defRPr>
              </a:pPr>
              <a:endParaRPr lang="it-IT"/>
            </a:p>
          </c:txPr>
          <c:dLblPos val="inEnd"/>
          <c:showVal val="1"/>
        </c:dLbl>
      </c:pivotFmt>
      <c:pivotFmt>
        <c:idx val="6"/>
        <c:dLbl>
          <c:idx val="0"/>
          <c:layout>
            <c:manualLayout>
              <c:x val="0"/>
              <c:y val="3.4943132108486452E-3"/>
            </c:manualLayout>
          </c:layout>
          <c:dLblPos val="ctr"/>
          <c:showVal val="1"/>
        </c:dLbl>
      </c:pivotFmt>
      <c:pivotFmt>
        <c:idx val="7"/>
        <c:dLbl>
          <c:idx val="0"/>
          <c:layout>
            <c:manualLayout>
              <c:x val="0"/>
              <c:y val="-8.8796442111403445E-2"/>
            </c:manualLayout>
          </c:layout>
          <c:dLblPos val="ctr"/>
          <c:showVal val="1"/>
        </c:dLbl>
      </c:pivotFmt>
    </c:pivotFmts>
    <c:plotArea>
      <c:layout/>
      <c:barChart>
        <c:barDir val="col"/>
        <c:grouping val="percentStacked"/>
        <c:ser>
          <c:idx val="0"/>
          <c:order val="0"/>
          <c:tx>
            <c:strRef>
              <c:f>Foglio2!$C$3:$C$4</c:f>
              <c:strCache>
                <c:ptCount val="1"/>
                <c:pt idx="0">
                  <c:v>M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it-IT"/>
              </a:p>
            </c:txPr>
            <c:showVal val="1"/>
          </c:dLbls>
          <c:cat>
            <c:multiLvlStrRef>
              <c:f>Foglio2!$A$5:$B$10</c:f>
              <c:multiLvlStrCache>
                <c:ptCount val="4"/>
                <c:lvl>
                  <c:pt idx="0">
                    <c:v>CFP</c:v>
                  </c:pt>
                  <c:pt idx="1">
                    <c:v>LIC</c:v>
                  </c:pt>
                  <c:pt idx="2">
                    <c:v>PRO</c:v>
                  </c:pt>
                  <c:pt idx="3">
                    <c:v>TEC</c:v>
                  </c:pt>
                </c:lvl>
                <c:lvl>
                  <c:pt idx="0">
                    <c:v>VE</c:v>
                  </c:pt>
                </c:lvl>
              </c:multiLvlStrCache>
            </c:multiLvlStrRef>
          </c:cat>
          <c:val>
            <c:numRef>
              <c:f>Foglio2!$C$5:$C$10</c:f>
              <c:numCache>
                <c:formatCode>General</c:formatCode>
                <c:ptCount val="4"/>
                <c:pt idx="0">
                  <c:v>1921</c:v>
                </c:pt>
                <c:pt idx="1">
                  <c:v>5417</c:v>
                </c:pt>
                <c:pt idx="2">
                  <c:v>3576</c:v>
                </c:pt>
                <c:pt idx="3">
                  <c:v>7480</c:v>
                </c:pt>
              </c:numCache>
            </c:numRef>
          </c:val>
        </c:ser>
        <c:ser>
          <c:idx val="1"/>
          <c:order val="1"/>
          <c:tx>
            <c:strRef>
              <c:f>Foglio2!$D$3:$D$4</c:f>
              <c:strCache>
                <c:ptCount val="1"/>
                <c:pt idx="0">
                  <c:v>F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it-IT"/>
              </a:p>
            </c:txPr>
            <c:showVal val="1"/>
          </c:dLbls>
          <c:cat>
            <c:multiLvlStrRef>
              <c:f>Foglio2!$A$5:$B$10</c:f>
              <c:multiLvlStrCache>
                <c:ptCount val="4"/>
                <c:lvl>
                  <c:pt idx="0">
                    <c:v>CFP</c:v>
                  </c:pt>
                  <c:pt idx="1">
                    <c:v>LIC</c:v>
                  </c:pt>
                  <c:pt idx="2">
                    <c:v>PRO</c:v>
                  </c:pt>
                  <c:pt idx="3">
                    <c:v>TEC</c:v>
                  </c:pt>
                </c:lvl>
                <c:lvl>
                  <c:pt idx="0">
                    <c:v>VE</c:v>
                  </c:pt>
                </c:lvl>
              </c:multiLvlStrCache>
            </c:multiLvlStrRef>
          </c:cat>
          <c:val>
            <c:numRef>
              <c:f>Foglio2!$D$5:$D$10</c:f>
              <c:numCache>
                <c:formatCode>General</c:formatCode>
                <c:ptCount val="4"/>
                <c:pt idx="0">
                  <c:v>1424</c:v>
                </c:pt>
                <c:pt idx="1">
                  <c:v>8288</c:v>
                </c:pt>
                <c:pt idx="2">
                  <c:v>2344</c:v>
                </c:pt>
                <c:pt idx="3">
                  <c:v>4956</c:v>
                </c:pt>
              </c:numCache>
            </c:numRef>
          </c:val>
        </c:ser>
        <c:dLbls>
          <c:showVal val="1"/>
        </c:dLbls>
        <c:overlap val="100"/>
        <c:axId val="35908608"/>
        <c:axId val="36983552"/>
      </c:barChart>
      <c:catAx>
        <c:axId val="35908608"/>
        <c:scaling>
          <c:orientation val="minMax"/>
        </c:scaling>
        <c:axPos val="b"/>
        <c:tickLblPos val="nextTo"/>
        <c:crossAx val="36983552"/>
        <c:crosses val="autoZero"/>
        <c:auto val="1"/>
        <c:lblAlgn val="ctr"/>
        <c:lblOffset val="100"/>
      </c:catAx>
      <c:valAx>
        <c:axId val="36983552"/>
        <c:scaling>
          <c:orientation val="minMax"/>
        </c:scaling>
        <c:axPos val="l"/>
        <c:majorGridlines/>
        <c:numFmt formatCode="0%" sourceLinked="1"/>
        <c:tickLblPos val="nextTo"/>
        <c:crossAx val="35908608"/>
        <c:crosses val="autoZero"/>
        <c:crossBetween val="between"/>
      </c:valAx>
    </c:plotArea>
    <c:legend>
      <c:legendPos val="r"/>
    </c:legend>
    <c:plotVisOnly val="1"/>
  </c:chart>
  <c:spPr>
    <a:solidFill>
      <a:schemeClr val="bg1"/>
    </a:solidFill>
  </c:sp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5"/>
  <c:chart>
    <c:title/>
    <c:plotArea>
      <c:layout/>
      <c:barChart>
        <c:barDir val="bar"/>
        <c:grouping val="clustered"/>
        <c:ser>
          <c:idx val="0"/>
          <c:order val="0"/>
          <c:tx>
            <c:strRef>
              <c:f>'co_12-13 PIVOT'!$A$71</c:f>
              <c:strCache>
                <c:ptCount val="1"/>
                <c:pt idx="0">
                  <c:v>Ist Professionali</c:v>
                </c:pt>
              </c:strCache>
            </c:strRef>
          </c:tx>
          <c:dPt>
            <c:idx val="3"/>
            <c:spPr>
              <a:solidFill>
                <a:srgbClr val="FFC000"/>
              </a:solidFill>
            </c:spPr>
          </c:dPt>
          <c:cat>
            <c:strRef>
              <c:f>'co_12-13 PIVOT'!$B$70:$E$70</c:f>
              <c:strCache>
                <c:ptCount val="4"/>
                <c:pt idx="0">
                  <c:v>coerenti promossi</c:v>
                </c:pt>
                <c:pt idx="1">
                  <c:v>coerenti esiti negativi </c:v>
                </c:pt>
                <c:pt idx="2">
                  <c:v>non coerenti - esiti negativi </c:v>
                </c:pt>
                <c:pt idx="3">
                  <c:v>non coerenti - promossi</c:v>
                </c:pt>
              </c:strCache>
            </c:strRef>
          </c:cat>
          <c:val>
            <c:numRef>
              <c:f>'co_12-13 PIVOT'!$B$71:$E$71</c:f>
              <c:numCache>
                <c:formatCode>General</c:formatCode>
                <c:ptCount val="4"/>
                <c:pt idx="0">
                  <c:v>72</c:v>
                </c:pt>
                <c:pt idx="1">
                  <c:v>7</c:v>
                </c:pt>
                <c:pt idx="2">
                  <c:v>46</c:v>
                </c:pt>
                <c:pt idx="3">
                  <c:v>148</c:v>
                </c:pt>
              </c:numCache>
            </c:numRef>
          </c:val>
        </c:ser>
        <c:axId val="49015424"/>
        <c:axId val="49021312"/>
      </c:barChart>
      <c:catAx>
        <c:axId val="49015424"/>
        <c:scaling>
          <c:orientation val="minMax"/>
        </c:scaling>
        <c:axPos val="l"/>
        <c:tickLblPos val="nextTo"/>
        <c:crossAx val="49021312"/>
        <c:crosses val="autoZero"/>
        <c:auto val="1"/>
        <c:lblAlgn val="ctr"/>
        <c:lblOffset val="100"/>
      </c:catAx>
      <c:valAx>
        <c:axId val="49021312"/>
        <c:scaling>
          <c:orientation val="minMax"/>
          <c:max val="350"/>
        </c:scaling>
        <c:axPos val="b"/>
        <c:majorGridlines/>
        <c:numFmt formatCode="General" sourceLinked="1"/>
        <c:tickLblPos val="nextTo"/>
        <c:crossAx val="49015424"/>
        <c:crosses val="autoZero"/>
        <c:crossBetween val="between"/>
      </c:valAx>
    </c:plotArea>
    <c:plotVisOnly val="1"/>
  </c:chart>
  <c:spPr>
    <a:solidFill>
      <a:prstClr val="white"/>
    </a:solidFill>
  </c:sp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5"/>
  <c:chart>
    <c:title/>
    <c:plotArea>
      <c:layout/>
      <c:barChart>
        <c:barDir val="bar"/>
        <c:grouping val="stacked"/>
        <c:ser>
          <c:idx val="0"/>
          <c:order val="0"/>
          <c:tx>
            <c:strRef>
              <c:f>'co_12-13 PIVOT'!$A$64</c:f>
              <c:strCache>
                <c:ptCount val="1"/>
                <c:pt idx="0">
                  <c:v>Liceo</c:v>
                </c:pt>
              </c:strCache>
            </c:strRef>
          </c:tx>
          <c:cat>
            <c:strRef>
              <c:f>'co_12-13 PIVOT'!$B$63:$E$63</c:f>
              <c:strCache>
                <c:ptCount val="4"/>
                <c:pt idx="0">
                  <c:v>coerenti promossi</c:v>
                </c:pt>
                <c:pt idx="1">
                  <c:v>coerenti esiti negativi </c:v>
                </c:pt>
                <c:pt idx="2">
                  <c:v>non coerenti - esiti negativi </c:v>
                </c:pt>
                <c:pt idx="3">
                  <c:v>non coerenti - promossi</c:v>
                </c:pt>
              </c:strCache>
            </c:strRef>
          </c:cat>
          <c:val>
            <c:numRef>
              <c:f>'co_12-13 PIVOT'!$B$64:$E$64</c:f>
              <c:numCache>
                <c:formatCode>General</c:formatCode>
                <c:ptCount val="4"/>
                <c:pt idx="0">
                  <c:v>346</c:v>
                </c:pt>
                <c:pt idx="1">
                  <c:v>19</c:v>
                </c:pt>
                <c:pt idx="2">
                  <c:v>5</c:v>
                </c:pt>
                <c:pt idx="3">
                  <c:v>90</c:v>
                </c:pt>
              </c:numCache>
            </c:numRef>
          </c:val>
        </c:ser>
        <c:overlap val="100"/>
        <c:axId val="49028480"/>
        <c:axId val="49046656"/>
      </c:barChart>
      <c:catAx>
        <c:axId val="49028480"/>
        <c:scaling>
          <c:orientation val="minMax"/>
        </c:scaling>
        <c:axPos val="l"/>
        <c:tickLblPos val="nextTo"/>
        <c:crossAx val="49046656"/>
        <c:crosses val="autoZero"/>
        <c:auto val="1"/>
        <c:lblAlgn val="ctr"/>
        <c:lblOffset val="100"/>
      </c:catAx>
      <c:valAx>
        <c:axId val="49046656"/>
        <c:scaling>
          <c:orientation val="minMax"/>
          <c:max val="350"/>
        </c:scaling>
        <c:axPos val="b"/>
        <c:majorGridlines/>
        <c:numFmt formatCode="General" sourceLinked="1"/>
        <c:tickLblPos val="nextTo"/>
        <c:crossAx val="49028480"/>
        <c:crosses val="autoZero"/>
        <c:crossBetween val="between"/>
      </c:valAx>
    </c:plotArea>
    <c:plotVisOnly val="1"/>
  </c:chart>
  <c:spPr>
    <a:solidFill>
      <a:prstClr val="white"/>
    </a:solidFill>
  </c:sp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>
      <c:tx>
        <c:rich>
          <a:bodyPr/>
          <a:lstStyle/>
          <a:p>
            <a:pPr algn="ctr">
              <a:defRPr/>
            </a:pPr>
            <a:r>
              <a:rPr lang="it-IT" sz="1600" b="1" i="0" baseline="0" dirty="0" smtClean="0"/>
              <a:t>Esiti </a:t>
            </a:r>
            <a:r>
              <a:rPr lang="it-IT" sz="1600" b="1" i="0" baseline="0" dirty="0" err="1" smtClean="0"/>
              <a:t>a.s.</a:t>
            </a:r>
            <a:r>
              <a:rPr lang="it-IT" sz="1600" b="1" i="0" baseline="0" dirty="0" smtClean="0"/>
              <a:t> 2013/2014 </a:t>
            </a:r>
          </a:p>
          <a:p>
            <a:pPr algn="ctr">
              <a:defRPr/>
            </a:pPr>
            <a:r>
              <a:rPr lang="it-IT" sz="1600" b="1" i="0" baseline="0" dirty="0" smtClean="0"/>
              <a:t>rispetto a consigli orientativi 2012/2013 </a:t>
            </a:r>
          </a:p>
          <a:p>
            <a:pPr algn="ctr">
              <a:defRPr/>
            </a:pPr>
            <a:r>
              <a:rPr lang="it-IT" sz="1600" b="1" i="0" baseline="0" dirty="0" smtClean="0"/>
              <a:t>- Comune di Venezia -</a:t>
            </a:r>
            <a:endParaRPr lang="it-IT" sz="1600" b="1" i="0" baseline="0" dirty="0"/>
          </a:p>
        </c:rich>
      </c:tx>
    </c:title>
    <c:plotArea>
      <c:layout/>
      <c:barChart>
        <c:barDir val="bar"/>
        <c:grouping val="clustered"/>
        <c:ser>
          <c:idx val="0"/>
          <c:order val="0"/>
          <c:tx>
            <c:strRef>
              <c:f>'co_12-13 PIVOT'!$I$8</c:f>
              <c:strCache>
                <c:ptCount val="1"/>
                <c:pt idx="0">
                  <c:v>Liceo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cat>
            <c:strRef>
              <c:f>'co_12-13 PIVOT'!$J$7:$M$7</c:f>
              <c:strCache>
                <c:ptCount val="4"/>
                <c:pt idx="0">
                  <c:v>coerenti promossi</c:v>
                </c:pt>
                <c:pt idx="1">
                  <c:v>coerenti esiti negativi </c:v>
                </c:pt>
                <c:pt idx="2">
                  <c:v>non coerenti - esiti negativi </c:v>
                </c:pt>
                <c:pt idx="3">
                  <c:v>non coerenti - promossi</c:v>
                </c:pt>
              </c:strCache>
            </c:strRef>
          </c:cat>
          <c:val>
            <c:numRef>
              <c:f>'co_12-13 PIVOT'!$J$8:$M$8</c:f>
              <c:numCache>
                <c:formatCode>General</c:formatCode>
                <c:ptCount val="4"/>
                <c:pt idx="0">
                  <c:v>346</c:v>
                </c:pt>
                <c:pt idx="1">
                  <c:v>19</c:v>
                </c:pt>
                <c:pt idx="2">
                  <c:v>5</c:v>
                </c:pt>
                <c:pt idx="3">
                  <c:v>90</c:v>
                </c:pt>
              </c:numCache>
            </c:numRef>
          </c:val>
        </c:ser>
        <c:ser>
          <c:idx val="1"/>
          <c:order val="1"/>
          <c:tx>
            <c:strRef>
              <c:f>'co_12-13 PIVOT'!$I$9</c:f>
              <c:strCache>
                <c:ptCount val="1"/>
                <c:pt idx="0">
                  <c:v>Ist Professionali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'co_12-13 PIVOT'!$J$7:$M$7</c:f>
              <c:strCache>
                <c:ptCount val="4"/>
                <c:pt idx="0">
                  <c:v>coerenti promossi</c:v>
                </c:pt>
                <c:pt idx="1">
                  <c:v>coerenti esiti negativi </c:v>
                </c:pt>
                <c:pt idx="2">
                  <c:v>non coerenti - esiti negativi </c:v>
                </c:pt>
                <c:pt idx="3">
                  <c:v>non coerenti - promossi</c:v>
                </c:pt>
              </c:strCache>
            </c:strRef>
          </c:cat>
          <c:val>
            <c:numRef>
              <c:f>'co_12-13 PIVOT'!$J$9:$M$9</c:f>
              <c:numCache>
                <c:formatCode>General</c:formatCode>
                <c:ptCount val="4"/>
                <c:pt idx="0">
                  <c:v>72</c:v>
                </c:pt>
                <c:pt idx="1">
                  <c:v>7</c:v>
                </c:pt>
                <c:pt idx="2">
                  <c:v>46</c:v>
                </c:pt>
                <c:pt idx="3">
                  <c:v>148</c:v>
                </c:pt>
              </c:numCache>
            </c:numRef>
          </c:val>
        </c:ser>
        <c:ser>
          <c:idx val="2"/>
          <c:order val="2"/>
          <c:tx>
            <c:strRef>
              <c:f>'co_12-13 PIVOT'!$I$10</c:f>
              <c:strCache>
                <c:ptCount val="1"/>
                <c:pt idx="0">
                  <c:v>Ist Tecnici</c:v>
                </c:pt>
              </c:strCache>
            </c:strRef>
          </c:tx>
          <c:spPr>
            <a:solidFill>
              <a:schemeClr val="accent2"/>
            </a:solidFill>
          </c:spPr>
          <c:cat>
            <c:strRef>
              <c:f>'co_12-13 PIVOT'!$J$7:$M$7</c:f>
              <c:strCache>
                <c:ptCount val="4"/>
                <c:pt idx="0">
                  <c:v>coerenti promossi</c:v>
                </c:pt>
                <c:pt idx="1">
                  <c:v>coerenti esiti negativi </c:v>
                </c:pt>
                <c:pt idx="2">
                  <c:v>non coerenti - esiti negativi </c:v>
                </c:pt>
                <c:pt idx="3">
                  <c:v>non coerenti - promossi</c:v>
                </c:pt>
              </c:strCache>
            </c:strRef>
          </c:cat>
          <c:val>
            <c:numRef>
              <c:f>'co_12-13 PIVOT'!$J$10:$M$10</c:f>
              <c:numCache>
                <c:formatCode>General</c:formatCode>
                <c:ptCount val="4"/>
                <c:pt idx="0">
                  <c:v>250</c:v>
                </c:pt>
                <c:pt idx="1">
                  <c:v>28</c:v>
                </c:pt>
                <c:pt idx="2">
                  <c:v>7</c:v>
                </c:pt>
                <c:pt idx="3">
                  <c:v>84</c:v>
                </c:pt>
              </c:numCache>
            </c:numRef>
          </c:val>
        </c:ser>
        <c:ser>
          <c:idx val="3"/>
          <c:order val="3"/>
          <c:tx>
            <c:strRef>
              <c:f>'co_12-13 PIVOT'!$I$11</c:f>
              <c:strCache>
                <c:ptCount val="1"/>
                <c:pt idx="0">
                  <c:v>CFP</c:v>
                </c:pt>
              </c:strCache>
            </c:strRef>
          </c:tx>
          <c:spPr>
            <a:solidFill>
              <a:schemeClr val="accent1"/>
            </a:solidFill>
          </c:spPr>
          <c:cat>
            <c:strRef>
              <c:f>'co_12-13 PIVOT'!$J$7:$M$7</c:f>
              <c:strCache>
                <c:ptCount val="4"/>
                <c:pt idx="0">
                  <c:v>coerenti promossi</c:v>
                </c:pt>
                <c:pt idx="1">
                  <c:v>coerenti esiti negativi </c:v>
                </c:pt>
                <c:pt idx="2">
                  <c:v>non coerenti - esiti negativi </c:v>
                </c:pt>
                <c:pt idx="3">
                  <c:v>non coerenti - promossi</c:v>
                </c:pt>
              </c:strCache>
            </c:strRef>
          </c:cat>
          <c:val>
            <c:numRef>
              <c:f>'co_12-13 PIVOT'!$J$11:$M$11</c:f>
              <c:numCache>
                <c:formatCode>General</c:formatCode>
                <c:ptCount val="4"/>
                <c:pt idx="0">
                  <c:v>37</c:v>
                </c:pt>
                <c:pt idx="1">
                  <c:v>3</c:v>
                </c:pt>
                <c:pt idx="2">
                  <c:v>26</c:v>
                </c:pt>
                <c:pt idx="3">
                  <c:v>63</c:v>
                </c:pt>
              </c:numCache>
            </c:numRef>
          </c:val>
        </c:ser>
        <c:axId val="49119616"/>
        <c:axId val="49121152"/>
      </c:barChart>
      <c:catAx>
        <c:axId val="49119616"/>
        <c:scaling>
          <c:orientation val="minMax"/>
        </c:scaling>
        <c:axPos val="l"/>
        <c:tickLblPos val="nextTo"/>
        <c:crossAx val="49121152"/>
        <c:crosses val="autoZero"/>
        <c:auto val="1"/>
        <c:lblAlgn val="ctr"/>
        <c:lblOffset val="100"/>
      </c:catAx>
      <c:valAx>
        <c:axId val="49121152"/>
        <c:scaling>
          <c:orientation val="minMax"/>
        </c:scaling>
        <c:axPos val="b"/>
        <c:majorGridlines/>
        <c:numFmt formatCode="General" sourceLinked="1"/>
        <c:tickLblPos val="nextTo"/>
        <c:crossAx val="49119616"/>
        <c:crosses val="autoZero"/>
        <c:crossBetween val="between"/>
      </c:valAx>
      <c:spPr>
        <a:noFill/>
      </c:spPr>
    </c:plotArea>
    <c:legend>
      <c:legendPos val="r"/>
    </c:legend>
    <c:plotVisOnly val="1"/>
  </c:chart>
  <c:spPr>
    <a:solidFill>
      <a:schemeClr val="bg1"/>
    </a:solidFill>
  </c:sp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13"/>
  <c:chart>
    <c:title>
      <c:tx>
        <c:rich>
          <a:bodyPr/>
          <a:lstStyle/>
          <a:p>
            <a:pPr>
              <a:defRPr/>
            </a:pPr>
            <a:r>
              <a:rPr lang="it-IT" sz="1600" dirty="0"/>
              <a:t>Esiti </a:t>
            </a:r>
            <a:r>
              <a:rPr lang="it-IT" sz="1600" dirty="0" err="1"/>
              <a:t>a.s.</a:t>
            </a:r>
            <a:r>
              <a:rPr lang="it-IT" sz="1600" baseline="0" dirty="0"/>
              <a:t> 2013/2014 rispetto a consigli orientativi 2012/2013 - Comune di Venezia</a:t>
            </a:r>
            <a:endParaRPr lang="it-IT" sz="1600" dirty="0"/>
          </a:p>
        </c:rich>
      </c:tx>
      <c:overlay val="1"/>
    </c:title>
    <c:plotArea>
      <c:layout>
        <c:manualLayout>
          <c:layoutTarget val="inner"/>
          <c:xMode val="edge"/>
          <c:yMode val="edge"/>
          <c:x val="0.14164936769267494"/>
          <c:y val="0.15495330744964292"/>
          <c:w val="0.742532659269864"/>
          <c:h val="0.64610918258873684"/>
        </c:manualLayout>
      </c:layout>
      <c:barChart>
        <c:barDir val="bar"/>
        <c:grouping val="percentStacked"/>
        <c:ser>
          <c:idx val="0"/>
          <c:order val="0"/>
          <c:tx>
            <c:strRef>
              <c:f>'co_12-13 PIVOT'!$J$7</c:f>
              <c:strCache>
                <c:ptCount val="1"/>
                <c:pt idx="0">
                  <c:v>coerenti promossi</c:v>
                </c:pt>
              </c:strCache>
            </c:strRef>
          </c:tx>
          <c:spPr>
            <a:solidFill>
              <a:srgbClr val="37451B"/>
            </a:solidFill>
            <a:ln w="12700"/>
          </c:spPr>
          <c:cat>
            <c:strRef>
              <c:f>'co_12-13 PIVOT'!$I$8:$I$11</c:f>
              <c:strCache>
                <c:ptCount val="4"/>
                <c:pt idx="0">
                  <c:v>Liceo</c:v>
                </c:pt>
                <c:pt idx="1">
                  <c:v>Ist Professionali</c:v>
                </c:pt>
                <c:pt idx="2">
                  <c:v>Ist Tecnici</c:v>
                </c:pt>
                <c:pt idx="3">
                  <c:v>CFP</c:v>
                </c:pt>
              </c:strCache>
            </c:strRef>
          </c:cat>
          <c:val>
            <c:numRef>
              <c:f>'co_12-13 PIVOT'!$J$8:$J$11</c:f>
              <c:numCache>
                <c:formatCode>General</c:formatCode>
                <c:ptCount val="4"/>
                <c:pt idx="0">
                  <c:v>346</c:v>
                </c:pt>
                <c:pt idx="1">
                  <c:v>72</c:v>
                </c:pt>
                <c:pt idx="2">
                  <c:v>250</c:v>
                </c:pt>
                <c:pt idx="3">
                  <c:v>37</c:v>
                </c:pt>
              </c:numCache>
            </c:numRef>
          </c:val>
        </c:ser>
        <c:ser>
          <c:idx val="1"/>
          <c:order val="1"/>
          <c:tx>
            <c:strRef>
              <c:f>'co_12-13 PIVOT'!$K$7</c:f>
              <c:strCache>
                <c:ptCount val="1"/>
                <c:pt idx="0">
                  <c:v>coerenti esiti negativi </c:v>
                </c:pt>
              </c:strCache>
            </c:strRef>
          </c:tx>
          <c:spPr>
            <a:solidFill>
              <a:srgbClr val="516628"/>
            </a:solidFill>
            <a:ln w="12700"/>
          </c:spPr>
          <c:cat>
            <c:strRef>
              <c:f>'co_12-13 PIVOT'!$I$8:$I$11</c:f>
              <c:strCache>
                <c:ptCount val="4"/>
                <c:pt idx="0">
                  <c:v>Liceo</c:v>
                </c:pt>
                <c:pt idx="1">
                  <c:v>Ist Professionali</c:v>
                </c:pt>
                <c:pt idx="2">
                  <c:v>Ist Tecnici</c:v>
                </c:pt>
                <c:pt idx="3">
                  <c:v>CFP</c:v>
                </c:pt>
              </c:strCache>
            </c:strRef>
          </c:cat>
          <c:val>
            <c:numRef>
              <c:f>'co_12-13 PIVOT'!$K$8:$K$11</c:f>
              <c:numCache>
                <c:formatCode>General</c:formatCode>
                <c:ptCount val="4"/>
                <c:pt idx="0">
                  <c:v>19</c:v>
                </c:pt>
                <c:pt idx="1">
                  <c:v>7</c:v>
                </c:pt>
                <c:pt idx="2">
                  <c:v>28</c:v>
                </c:pt>
                <c:pt idx="3">
                  <c:v>3</c:v>
                </c:pt>
              </c:numCache>
            </c:numRef>
          </c:val>
        </c:ser>
        <c:ser>
          <c:idx val="2"/>
          <c:order val="2"/>
          <c:tx>
            <c:strRef>
              <c:f>'co_12-13 PIVOT'!$L$7</c:f>
              <c:strCache>
                <c:ptCount val="1"/>
                <c:pt idx="0">
                  <c:v>non coerenti - esiti negativi 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 w="12700"/>
          </c:spPr>
          <c:cat>
            <c:strRef>
              <c:f>'co_12-13 PIVOT'!$I$8:$I$11</c:f>
              <c:strCache>
                <c:ptCount val="4"/>
                <c:pt idx="0">
                  <c:v>Liceo</c:v>
                </c:pt>
                <c:pt idx="1">
                  <c:v>Ist Professionali</c:v>
                </c:pt>
                <c:pt idx="2">
                  <c:v>Ist Tecnici</c:v>
                </c:pt>
                <c:pt idx="3">
                  <c:v>CFP</c:v>
                </c:pt>
              </c:strCache>
            </c:strRef>
          </c:cat>
          <c:val>
            <c:numRef>
              <c:f>'co_12-13 PIVOT'!$L$8:$L$11</c:f>
              <c:numCache>
                <c:formatCode>General</c:formatCode>
                <c:ptCount val="4"/>
                <c:pt idx="0">
                  <c:v>5</c:v>
                </c:pt>
                <c:pt idx="1">
                  <c:v>46</c:v>
                </c:pt>
                <c:pt idx="2">
                  <c:v>7</c:v>
                </c:pt>
                <c:pt idx="3">
                  <c:v>26</c:v>
                </c:pt>
              </c:numCache>
            </c:numRef>
          </c:val>
        </c:ser>
        <c:ser>
          <c:idx val="3"/>
          <c:order val="3"/>
          <c:tx>
            <c:strRef>
              <c:f>'co_12-13 PIVOT'!$M$7</c:f>
              <c:strCache>
                <c:ptCount val="1"/>
                <c:pt idx="0">
                  <c:v>non coerenti - promossi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 w="12700"/>
          </c:spPr>
          <c:cat>
            <c:strRef>
              <c:f>'co_12-13 PIVOT'!$I$8:$I$11</c:f>
              <c:strCache>
                <c:ptCount val="4"/>
                <c:pt idx="0">
                  <c:v>Liceo</c:v>
                </c:pt>
                <c:pt idx="1">
                  <c:v>Ist Professionali</c:v>
                </c:pt>
                <c:pt idx="2">
                  <c:v>Ist Tecnici</c:v>
                </c:pt>
                <c:pt idx="3">
                  <c:v>CFP</c:v>
                </c:pt>
              </c:strCache>
            </c:strRef>
          </c:cat>
          <c:val>
            <c:numRef>
              <c:f>'co_12-13 PIVOT'!$M$8:$M$11</c:f>
              <c:numCache>
                <c:formatCode>General</c:formatCode>
                <c:ptCount val="4"/>
                <c:pt idx="0">
                  <c:v>90</c:v>
                </c:pt>
                <c:pt idx="1">
                  <c:v>148</c:v>
                </c:pt>
                <c:pt idx="2">
                  <c:v>84</c:v>
                </c:pt>
                <c:pt idx="3">
                  <c:v>63</c:v>
                </c:pt>
              </c:numCache>
            </c:numRef>
          </c:val>
        </c:ser>
        <c:overlap val="100"/>
        <c:axId val="49185152"/>
        <c:axId val="49186688"/>
      </c:barChart>
      <c:catAx>
        <c:axId val="49185152"/>
        <c:scaling>
          <c:orientation val="minMax"/>
        </c:scaling>
        <c:axPos val="l"/>
        <c:numFmt formatCode="General" sourceLinked="1"/>
        <c:tickLblPos val="nextTo"/>
        <c:crossAx val="49186688"/>
        <c:crosses val="autoZero"/>
        <c:auto val="1"/>
        <c:lblAlgn val="ctr"/>
        <c:lblOffset val="100"/>
      </c:catAx>
      <c:valAx>
        <c:axId val="49186688"/>
        <c:scaling>
          <c:orientation val="minMax"/>
        </c:scaling>
        <c:axPos val="b"/>
        <c:majorGridlines/>
        <c:numFmt formatCode="0%" sourceLinked="1"/>
        <c:tickLblPos val="nextTo"/>
        <c:crossAx val="49185152"/>
        <c:crosses val="autoZero"/>
        <c:crossBetween val="between"/>
        <c:minorUnit val="1.0000000000000005E-2"/>
      </c:valAx>
    </c:plotArea>
    <c:legend>
      <c:legendPos val="b"/>
    </c:legend>
    <c:plotVisOnly val="1"/>
    <c:dispBlanksAs val="gap"/>
  </c:chart>
  <c:spPr>
    <a:solidFill>
      <a:schemeClr val="bg1"/>
    </a:solidFill>
  </c:sp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>
      <c:tx>
        <c:rich>
          <a:bodyPr/>
          <a:lstStyle/>
          <a:p>
            <a:pPr>
              <a:defRPr/>
            </a:pPr>
            <a:r>
              <a:rPr lang="it-IT"/>
              <a:t>Scuola sec I gr Don Milani</a:t>
            </a:r>
            <a:r>
              <a:rPr lang="it-IT" baseline="0"/>
              <a:t> - Venezia</a:t>
            </a:r>
          </a:p>
          <a:p>
            <a:pPr>
              <a:defRPr/>
            </a:pPr>
            <a:r>
              <a:rPr lang="it-IT" baseline="0"/>
              <a:t> </a:t>
            </a:r>
            <a:r>
              <a:rPr lang="it-IT" sz="1200" baseline="0"/>
              <a:t>(28 - senza orientamento)</a:t>
            </a:r>
            <a:endParaRPr lang="it-IT" sz="1200"/>
          </a:p>
        </c:rich>
      </c:tx>
    </c:title>
    <c:plotArea>
      <c:layout/>
      <c:barChart>
        <c:barDir val="bar"/>
        <c:grouping val="clustered"/>
        <c:ser>
          <c:idx val="0"/>
          <c:order val="0"/>
          <c:tx>
            <c:strRef>
              <c:f>Foglio2!$H$4</c:f>
              <c:strCache>
                <c:ptCount val="1"/>
                <c:pt idx="0">
                  <c:v>Liceo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cat>
            <c:strRef>
              <c:f>Foglio2!$I$3:$L$3</c:f>
              <c:strCache>
                <c:ptCount val="4"/>
                <c:pt idx="0">
                  <c:v>coerenti promossi</c:v>
                </c:pt>
                <c:pt idx="1">
                  <c:v>coerenti esiti negativi </c:v>
                </c:pt>
                <c:pt idx="2">
                  <c:v>non coerenti - esiti negativi </c:v>
                </c:pt>
                <c:pt idx="3">
                  <c:v>non coerenti - promossi</c:v>
                </c:pt>
              </c:strCache>
            </c:strRef>
          </c:cat>
          <c:val>
            <c:numRef>
              <c:f>Foglio2!$I$4:$L$4</c:f>
              <c:numCache>
                <c:formatCode>General</c:formatCode>
                <c:ptCount val="4"/>
                <c:pt idx="0">
                  <c:v>42</c:v>
                </c:pt>
                <c:pt idx="1">
                  <c:v>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Foglio2!$H$5</c:f>
              <c:strCache>
                <c:ptCount val="1"/>
                <c:pt idx="0">
                  <c:v>Ist Professionali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Foglio2!$I$3:$L$3</c:f>
              <c:strCache>
                <c:ptCount val="4"/>
                <c:pt idx="0">
                  <c:v>coerenti promossi</c:v>
                </c:pt>
                <c:pt idx="1">
                  <c:v>coerenti esiti negativi </c:v>
                </c:pt>
                <c:pt idx="2">
                  <c:v>non coerenti - esiti negativi </c:v>
                </c:pt>
                <c:pt idx="3">
                  <c:v>non coerenti - promossi</c:v>
                </c:pt>
              </c:strCache>
            </c:strRef>
          </c:cat>
          <c:val>
            <c:numRef>
              <c:f>Foglio2!$I$5:$L$5</c:f>
              <c:numCache>
                <c:formatCode>General</c:formatCode>
                <c:ptCount val="4"/>
                <c:pt idx="0">
                  <c:v>15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</c:ser>
        <c:ser>
          <c:idx val="2"/>
          <c:order val="2"/>
          <c:tx>
            <c:strRef>
              <c:f>Foglio2!$H$6</c:f>
              <c:strCache>
                <c:ptCount val="1"/>
                <c:pt idx="0">
                  <c:v>Ist Tecnici</c:v>
                </c:pt>
              </c:strCache>
            </c:strRef>
          </c:tx>
          <c:spPr>
            <a:solidFill>
              <a:srgbClr val="C00000"/>
            </a:solidFill>
          </c:spPr>
          <c:cat>
            <c:strRef>
              <c:f>Foglio2!$I$3:$L$3</c:f>
              <c:strCache>
                <c:ptCount val="4"/>
                <c:pt idx="0">
                  <c:v>coerenti promossi</c:v>
                </c:pt>
                <c:pt idx="1">
                  <c:v>coerenti esiti negativi </c:v>
                </c:pt>
                <c:pt idx="2">
                  <c:v>non coerenti - esiti negativi </c:v>
                </c:pt>
                <c:pt idx="3">
                  <c:v>non coerenti - promossi</c:v>
                </c:pt>
              </c:strCache>
            </c:strRef>
          </c:cat>
          <c:val>
            <c:numRef>
              <c:f>Foglio2!$I$6:$L$6</c:f>
              <c:numCache>
                <c:formatCode>General</c:formatCode>
                <c:ptCount val="4"/>
                <c:pt idx="0">
                  <c:v>30</c:v>
                </c:pt>
                <c:pt idx="1">
                  <c:v>6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Foglio2!$H$7</c:f>
              <c:strCache>
                <c:ptCount val="1"/>
                <c:pt idx="0">
                  <c:v>CFP</c:v>
                </c:pt>
              </c:strCache>
            </c:strRef>
          </c:tx>
          <c:spPr>
            <a:solidFill>
              <a:schemeClr val="accent1"/>
            </a:solidFill>
          </c:spPr>
          <c:cat>
            <c:strRef>
              <c:f>Foglio2!$I$3:$L$3</c:f>
              <c:strCache>
                <c:ptCount val="4"/>
                <c:pt idx="0">
                  <c:v>coerenti promossi</c:v>
                </c:pt>
                <c:pt idx="1">
                  <c:v>coerenti esiti negativi </c:v>
                </c:pt>
                <c:pt idx="2">
                  <c:v>non coerenti - esiti negativi </c:v>
                </c:pt>
                <c:pt idx="3">
                  <c:v>non coerenti - promossi</c:v>
                </c:pt>
              </c:strCache>
            </c:strRef>
          </c:cat>
          <c:val>
            <c:numRef>
              <c:f>Foglio2!$I$7:$L$7</c:f>
              <c:numCache>
                <c:formatCode>General</c:formatCode>
                <c:ptCount val="4"/>
                <c:pt idx="0">
                  <c:v>5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Val val="1"/>
        </c:dLbls>
        <c:axId val="49248128"/>
        <c:axId val="49249664"/>
      </c:barChart>
      <c:catAx>
        <c:axId val="49248128"/>
        <c:scaling>
          <c:orientation val="minMax"/>
        </c:scaling>
        <c:axPos val="l"/>
        <c:tickLblPos val="nextTo"/>
        <c:crossAx val="49249664"/>
        <c:crosses val="autoZero"/>
        <c:auto val="1"/>
        <c:lblAlgn val="ctr"/>
        <c:lblOffset val="100"/>
      </c:catAx>
      <c:valAx>
        <c:axId val="49249664"/>
        <c:scaling>
          <c:orientation val="minMax"/>
        </c:scaling>
        <c:axPos val="b"/>
        <c:majorGridlines/>
        <c:numFmt formatCode="General" sourceLinked="1"/>
        <c:tickLblPos val="nextTo"/>
        <c:crossAx val="49248128"/>
        <c:crosses val="autoZero"/>
        <c:crossBetween val="between"/>
      </c:valAx>
    </c:plotArea>
    <c:legend>
      <c:legendPos val="r"/>
    </c:legend>
    <c:plotVisOnly val="1"/>
  </c:chart>
  <c:spPr>
    <a:solidFill>
      <a:schemeClr val="bg1"/>
    </a:solidFill>
  </c:sp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title>
      <c:tx>
        <c:rich>
          <a:bodyPr/>
          <a:lstStyle/>
          <a:p>
            <a:pPr>
              <a:defRPr/>
            </a:pPr>
            <a:r>
              <a:rPr lang="it-IT" sz="1400" b="1" i="0" u="none" strike="noStrike" baseline="0"/>
              <a:t>Totale Passaggi per tipo di scuola - 2013/2014  </a:t>
            </a:r>
            <a:endParaRPr lang="it-IT" sz="1400"/>
          </a:p>
        </c:rich>
      </c:tx>
      <c:overlay val="1"/>
    </c:title>
    <c:plotArea>
      <c:layout>
        <c:manualLayout>
          <c:layoutTarget val="inner"/>
          <c:xMode val="edge"/>
          <c:yMode val="edge"/>
          <c:x val="0.15880800019664618"/>
          <c:y val="0.18803412476138268"/>
          <c:w val="0.66476892781742569"/>
          <c:h val="0.71345456845865518"/>
        </c:manualLayout>
      </c:layout>
      <c:barChart>
        <c:barDir val="bar"/>
        <c:grouping val="percentStacked"/>
        <c:ser>
          <c:idx val="0"/>
          <c:order val="0"/>
          <c:tx>
            <c:strRef>
              <c:f>Foglio4!$B$148</c:f>
              <c:strCache>
                <c:ptCount val="1"/>
                <c:pt idx="0">
                  <c:v>verso CFP</c:v>
                </c:pt>
              </c:strCache>
            </c:strRef>
          </c:tx>
          <c:cat>
            <c:strRef>
              <c:f>Foglio4!$A$149:$A$152</c:f>
              <c:strCache>
                <c:ptCount val="4"/>
                <c:pt idx="0">
                  <c:v>da CFP</c:v>
                </c:pt>
                <c:pt idx="1">
                  <c:v>da LICEO</c:v>
                </c:pt>
                <c:pt idx="2">
                  <c:v>da IST PROF</c:v>
                </c:pt>
                <c:pt idx="3">
                  <c:v>da IST TECNICO</c:v>
                </c:pt>
              </c:strCache>
            </c:strRef>
          </c:cat>
          <c:val>
            <c:numRef>
              <c:f>Foglio4!$B$149:$B$152</c:f>
              <c:numCache>
                <c:formatCode>General</c:formatCode>
                <c:ptCount val="4"/>
                <c:pt idx="0">
                  <c:v>21</c:v>
                </c:pt>
                <c:pt idx="1">
                  <c:v>6</c:v>
                </c:pt>
                <c:pt idx="2">
                  <c:v>31</c:v>
                </c:pt>
                <c:pt idx="3">
                  <c:v>52</c:v>
                </c:pt>
              </c:numCache>
            </c:numRef>
          </c:val>
        </c:ser>
        <c:ser>
          <c:idx val="1"/>
          <c:order val="1"/>
          <c:tx>
            <c:strRef>
              <c:f>Foglio4!$C$148</c:f>
              <c:strCache>
                <c:ptCount val="1"/>
                <c:pt idx="0">
                  <c:v>verso LICEO</c:v>
                </c:pt>
              </c:strCache>
            </c:strRef>
          </c:tx>
          <c:cat>
            <c:strRef>
              <c:f>Foglio4!$A$149:$A$152</c:f>
              <c:strCache>
                <c:ptCount val="4"/>
                <c:pt idx="0">
                  <c:v>da CFP</c:v>
                </c:pt>
                <c:pt idx="1">
                  <c:v>da LICEO</c:v>
                </c:pt>
                <c:pt idx="2">
                  <c:v>da IST PROF</c:v>
                </c:pt>
                <c:pt idx="3">
                  <c:v>da IST TECNICO</c:v>
                </c:pt>
              </c:strCache>
            </c:strRef>
          </c:cat>
          <c:val>
            <c:numRef>
              <c:f>Foglio4!$C$149:$C$152</c:f>
              <c:numCache>
                <c:formatCode>General</c:formatCode>
                <c:ptCount val="4"/>
                <c:pt idx="0">
                  <c:v>2</c:v>
                </c:pt>
                <c:pt idx="1">
                  <c:v>221</c:v>
                </c:pt>
                <c:pt idx="2">
                  <c:v>4</c:v>
                </c:pt>
                <c:pt idx="3">
                  <c:v>22</c:v>
                </c:pt>
              </c:numCache>
            </c:numRef>
          </c:val>
        </c:ser>
        <c:ser>
          <c:idx val="2"/>
          <c:order val="2"/>
          <c:tx>
            <c:strRef>
              <c:f>Foglio4!$D$148</c:f>
              <c:strCache>
                <c:ptCount val="1"/>
                <c:pt idx="0">
                  <c:v>verso IST PROF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Foglio4!$A$149:$A$152</c:f>
              <c:strCache>
                <c:ptCount val="4"/>
                <c:pt idx="0">
                  <c:v>da CFP</c:v>
                </c:pt>
                <c:pt idx="1">
                  <c:v>da LICEO</c:v>
                </c:pt>
                <c:pt idx="2">
                  <c:v>da IST PROF</c:v>
                </c:pt>
                <c:pt idx="3">
                  <c:v>da IST TECNICO</c:v>
                </c:pt>
              </c:strCache>
            </c:strRef>
          </c:cat>
          <c:val>
            <c:numRef>
              <c:f>Foglio4!$D$149:$D$152</c:f>
              <c:numCache>
                <c:formatCode>General</c:formatCode>
                <c:ptCount val="4"/>
                <c:pt idx="0">
                  <c:v>16</c:v>
                </c:pt>
                <c:pt idx="1">
                  <c:v>24</c:v>
                </c:pt>
                <c:pt idx="2">
                  <c:v>79</c:v>
                </c:pt>
                <c:pt idx="3">
                  <c:v>100</c:v>
                </c:pt>
              </c:numCache>
            </c:numRef>
          </c:val>
        </c:ser>
        <c:ser>
          <c:idx val="3"/>
          <c:order val="3"/>
          <c:tx>
            <c:strRef>
              <c:f>Foglio4!$E$148</c:f>
              <c:strCache>
                <c:ptCount val="1"/>
                <c:pt idx="0">
                  <c:v>verso IST TECNICO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cat>
            <c:strRef>
              <c:f>Foglio4!$A$149:$A$152</c:f>
              <c:strCache>
                <c:ptCount val="4"/>
                <c:pt idx="0">
                  <c:v>da CFP</c:v>
                </c:pt>
                <c:pt idx="1">
                  <c:v>da LICEO</c:v>
                </c:pt>
                <c:pt idx="2">
                  <c:v>da IST PROF</c:v>
                </c:pt>
                <c:pt idx="3">
                  <c:v>da IST TECNICO</c:v>
                </c:pt>
              </c:strCache>
            </c:strRef>
          </c:cat>
          <c:val>
            <c:numRef>
              <c:f>Foglio4!$E$149:$E$152</c:f>
              <c:numCache>
                <c:formatCode>General</c:formatCode>
                <c:ptCount val="4"/>
                <c:pt idx="0">
                  <c:v>17</c:v>
                </c:pt>
                <c:pt idx="1">
                  <c:v>58</c:v>
                </c:pt>
                <c:pt idx="2">
                  <c:v>28</c:v>
                </c:pt>
                <c:pt idx="3">
                  <c:v>98</c:v>
                </c:pt>
              </c:numCache>
            </c:numRef>
          </c:val>
        </c:ser>
        <c:overlap val="100"/>
        <c:axId val="49301376"/>
        <c:axId val="49302912"/>
      </c:barChart>
      <c:catAx>
        <c:axId val="49301376"/>
        <c:scaling>
          <c:orientation val="minMax"/>
        </c:scaling>
        <c:axPos val="l"/>
        <c:tickLblPos val="nextTo"/>
        <c:crossAx val="49302912"/>
        <c:crosses val="autoZero"/>
        <c:auto val="1"/>
        <c:lblAlgn val="ctr"/>
        <c:lblOffset val="100"/>
      </c:catAx>
      <c:valAx>
        <c:axId val="49302912"/>
        <c:scaling>
          <c:orientation val="minMax"/>
        </c:scaling>
        <c:axPos val="b"/>
        <c:majorGridlines/>
        <c:numFmt formatCode="0%" sourceLinked="1"/>
        <c:tickLblPos val="nextTo"/>
        <c:crossAx val="49301376"/>
        <c:crosses val="autoZero"/>
        <c:crossBetween val="between"/>
      </c:valAx>
    </c:plotArea>
    <c:legend>
      <c:legendPos val="r"/>
    </c:legend>
    <c:plotVisOnly val="1"/>
  </c:chart>
  <c:spPr>
    <a:solidFill>
      <a:prstClr val="white"/>
    </a:solidFill>
  </c:sp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it-IT" sz="1800" b="1" i="0" baseline="0"/>
              <a:t>Totale Passaggi per tipo di scuola - 2013/2014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Foglio4!$A$149</c:f>
              <c:strCache>
                <c:ptCount val="1"/>
                <c:pt idx="0">
                  <c:v>da CFP</c:v>
                </c:pt>
              </c:strCache>
            </c:strRef>
          </c:tx>
          <c:cat>
            <c:strRef>
              <c:f>Foglio4!$B$148:$F$148</c:f>
              <c:strCache>
                <c:ptCount val="5"/>
                <c:pt idx="0">
                  <c:v>verso CFP</c:v>
                </c:pt>
                <c:pt idx="1">
                  <c:v>verso LICEO</c:v>
                </c:pt>
                <c:pt idx="2">
                  <c:v>verso IST PROF</c:v>
                </c:pt>
                <c:pt idx="3">
                  <c:v>verso IST TECNICO</c:v>
                </c:pt>
                <c:pt idx="4">
                  <c:v>Totale complessivo</c:v>
                </c:pt>
              </c:strCache>
            </c:strRef>
          </c:cat>
          <c:val>
            <c:numRef>
              <c:f>Foglio4!$B$149:$F$149</c:f>
              <c:numCache>
                <c:formatCode>General</c:formatCode>
                <c:ptCount val="5"/>
                <c:pt idx="0">
                  <c:v>21</c:v>
                </c:pt>
                <c:pt idx="1">
                  <c:v>2</c:v>
                </c:pt>
                <c:pt idx="2">
                  <c:v>16</c:v>
                </c:pt>
                <c:pt idx="3">
                  <c:v>17</c:v>
                </c:pt>
                <c:pt idx="4">
                  <c:v>56</c:v>
                </c:pt>
              </c:numCache>
            </c:numRef>
          </c:val>
        </c:ser>
        <c:ser>
          <c:idx val="1"/>
          <c:order val="1"/>
          <c:tx>
            <c:strRef>
              <c:f>Foglio4!$A$150</c:f>
              <c:strCache>
                <c:ptCount val="1"/>
                <c:pt idx="0">
                  <c:v>da LICEO</c:v>
                </c:pt>
              </c:strCache>
            </c:strRef>
          </c:tx>
          <c:cat>
            <c:strRef>
              <c:f>Foglio4!$B$148:$F$148</c:f>
              <c:strCache>
                <c:ptCount val="5"/>
                <c:pt idx="0">
                  <c:v>verso CFP</c:v>
                </c:pt>
                <c:pt idx="1">
                  <c:v>verso LICEO</c:v>
                </c:pt>
                <c:pt idx="2">
                  <c:v>verso IST PROF</c:v>
                </c:pt>
                <c:pt idx="3">
                  <c:v>verso IST TECNICO</c:v>
                </c:pt>
                <c:pt idx="4">
                  <c:v>Totale complessivo</c:v>
                </c:pt>
              </c:strCache>
            </c:strRef>
          </c:cat>
          <c:val>
            <c:numRef>
              <c:f>Foglio4!$B$150:$F$150</c:f>
              <c:numCache>
                <c:formatCode>General</c:formatCode>
                <c:ptCount val="5"/>
                <c:pt idx="0">
                  <c:v>6</c:v>
                </c:pt>
                <c:pt idx="1">
                  <c:v>221</c:v>
                </c:pt>
                <c:pt idx="2">
                  <c:v>24</c:v>
                </c:pt>
                <c:pt idx="3">
                  <c:v>58</c:v>
                </c:pt>
                <c:pt idx="4">
                  <c:v>309</c:v>
                </c:pt>
              </c:numCache>
            </c:numRef>
          </c:val>
        </c:ser>
        <c:ser>
          <c:idx val="2"/>
          <c:order val="2"/>
          <c:tx>
            <c:strRef>
              <c:f>Foglio4!$A$151</c:f>
              <c:strCache>
                <c:ptCount val="1"/>
                <c:pt idx="0">
                  <c:v>da IST PROF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Foglio4!$B$148:$F$148</c:f>
              <c:strCache>
                <c:ptCount val="5"/>
                <c:pt idx="0">
                  <c:v>verso CFP</c:v>
                </c:pt>
                <c:pt idx="1">
                  <c:v>verso LICEO</c:v>
                </c:pt>
                <c:pt idx="2">
                  <c:v>verso IST PROF</c:v>
                </c:pt>
                <c:pt idx="3">
                  <c:v>verso IST TECNICO</c:v>
                </c:pt>
                <c:pt idx="4">
                  <c:v>Totale complessivo</c:v>
                </c:pt>
              </c:strCache>
            </c:strRef>
          </c:cat>
          <c:val>
            <c:numRef>
              <c:f>Foglio4!$B$151:$F$151</c:f>
              <c:numCache>
                <c:formatCode>General</c:formatCode>
                <c:ptCount val="5"/>
                <c:pt idx="0">
                  <c:v>31</c:v>
                </c:pt>
                <c:pt idx="1">
                  <c:v>4</c:v>
                </c:pt>
                <c:pt idx="2">
                  <c:v>79</c:v>
                </c:pt>
                <c:pt idx="3">
                  <c:v>28</c:v>
                </c:pt>
                <c:pt idx="4">
                  <c:v>142</c:v>
                </c:pt>
              </c:numCache>
            </c:numRef>
          </c:val>
        </c:ser>
        <c:ser>
          <c:idx val="3"/>
          <c:order val="3"/>
          <c:tx>
            <c:strRef>
              <c:f>Foglio4!$A$152</c:f>
              <c:strCache>
                <c:ptCount val="1"/>
                <c:pt idx="0">
                  <c:v>da IST TECNICO</c:v>
                </c:pt>
              </c:strCache>
            </c:strRef>
          </c:tx>
          <c:spPr>
            <a:solidFill>
              <a:srgbClr val="8064A2">
                <a:lumMod val="60000"/>
                <a:lumOff val="40000"/>
              </a:srgbClr>
            </a:solidFill>
          </c:spPr>
          <c:cat>
            <c:strRef>
              <c:f>Foglio4!$B$148:$F$148</c:f>
              <c:strCache>
                <c:ptCount val="5"/>
                <c:pt idx="0">
                  <c:v>verso CFP</c:v>
                </c:pt>
                <c:pt idx="1">
                  <c:v>verso LICEO</c:v>
                </c:pt>
                <c:pt idx="2">
                  <c:v>verso IST PROF</c:v>
                </c:pt>
                <c:pt idx="3">
                  <c:v>verso IST TECNICO</c:v>
                </c:pt>
                <c:pt idx="4">
                  <c:v>Totale complessivo</c:v>
                </c:pt>
              </c:strCache>
            </c:strRef>
          </c:cat>
          <c:val>
            <c:numRef>
              <c:f>Foglio4!$B$152:$F$152</c:f>
              <c:numCache>
                <c:formatCode>General</c:formatCode>
                <c:ptCount val="5"/>
                <c:pt idx="0">
                  <c:v>52</c:v>
                </c:pt>
                <c:pt idx="1">
                  <c:v>22</c:v>
                </c:pt>
                <c:pt idx="2">
                  <c:v>100</c:v>
                </c:pt>
                <c:pt idx="3">
                  <c:v>98</c:v>
                </c:pt>
                <c:pt idx="4">
                  <c:v>272</c:v>
                </c:pt>
              </c:numCache>
            </c:numRef>
          </c:val>
        </c:ser>
        <c:dLbls>
          <c:showVal val="1"/>
        </c:dLbls>
        <c:axId val="49347968"/>
        <c:axId val="44655744"/>
      </c:barChart>
      <c:catAx>
        <c:axId val="49347968"/>
        <c:scaling>
          <c:orientation val="minMax"/>
        </c:scaling>
        <c:axPos val="b"/>
        <c:tickLblPos val="nextTo"/>
        <c:crossAx val="44655744"/>
        <c:crosses val="autoZero"/>
        <c:auto val="1"/>
        <c:lblAlgn val="ctr"/>
        <c:lblOffset val="100"/>
      </c:catAx>
      <c:valAx>
        <c:axId val="44655744"/>
        <c:scaling>
          <c:orientation val="minMax"/>
        </c:scaling>
        <c:axPos val="l"/>
        <c:majorGridlines/>
        <c:numFmt formatCode="General" sourceLinked="1"/>
        <c:tickLblPos val="nextTo"/>
        <c:crossAx val="49347968"/>
        <c:crosses val="autoZero"/>
        <c:crossBetween val="between"/>
      </c:valAx>
    </c:plotArea>
    <c:legend>
      <c:legendPos val="r"/>
    </c:legend>
    <c:plotVisOnly val="1"/>
  </c:chart>
  <c:spPr>
    <a:solidFill>
      <a:prstClr val="white"/>
    </a:solidFill>
  </c:sp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pivotSource>
    <c:name>[20140721_abbandoni_effettivi_2013_2014.xlsx]ABB_13_14 X TIPO SCUOLA!Tabella_pivot2</c:name>
    <c:fmtId val="6"/>
  </c:pivotSource>
  <c:chart>
    <c:title>
      <c:tx>
        <c:rich>
          <a:bodyPr/>
          <a:lstStyle/>
          <a:p>
            <a:pPr algn="l">
              <a:defRPr/>
            </a:pPr>
            <a:r>
              <a:rPr lang="en-US" sz="1800" b="1" i="0" baseline="0" dirty="0" err="1" smtClean="0"/>
              <a:t>Totale</a:t>
            </a:r>
            <a:r>
              <a:rPr lang="en-US" sz="1800" b="1" i="0" baseline="0" dirty="0" smtClean="0"/>
              <a:t> </a:t>
            </a:r>
            <a:r>
              <a:rPr lang="en-US" sz="1800" b="1" i="0" baseline="0" dirty="0" err="1" smtClean="0"/>
              <a:t>segnalazioni</a:t>
            </a:r>
            <a:r>
              <a:rPr lang="en-US" sz="1800" b="1" i="0" baseline="0" dirty="0" smtClean="0"/>
              <a:t> di </a:t>
            </a:r>
            <a:r>
              <a:rPr lang="en-US" sz="1800" b="1" i="0" baseline="0" dirty="0" err="1" smtClean="0"/>
              <a:t>abbandono</a:t>
            </a:r>
            <a:r>
              <a:rPr lang="en-US" sz="1800" b="1" i="0" baseline="0" dirty="0" smtClean="0"/>
              <a:t> per </a:t>
            </a:r>
            <a:r>
              <a:rPr lang="en-US" sz="1800" b="1" i="0" baseline="0" dirty="0" err="1" smtClean="0"/>
              <a:t>tipo</a:t>
            </a:r>
            <a:r>
              <a:rPr lang="en-US" sz="1800" b="1" i="0" baseline="0" dirty="0" smtClean="0"/>
              <a:t> di </a:t>
            </a:r>
            <a:r>
              <a:rPr lang="en-US" sz="1800" b="1" i="0" baseline="0" dirty="0" err="1" smtClean="0"/>
              <a:t>scuola</a:t>
            </a:r>
            <a:r>
              <a:rPr lang="en-US" sz="1800" b="1" i="0" baseline="0" dirty="0" smtClean="0"/>
              <a:t>. </a:t>
            </a:r>
          </a:p>
          <a:p>
            <a:pPr algn="l">
              <a:defRPr/>
            </a:pPr>
            <a:r>
              <a:rPr lang="en-US" sz="1800" b="1" i="0" baseline="0" dirty="0" err="1" smtClean="0"/>
              <a:t>a.s</a:t>
            </a:r>
            <a:r>
              <a:rPr lang="en-US" sz="1800" b="1" i="0" baseline="0" dirty="0" smtClean="0"/>
              <a:t>. 2013/2014 </a:t>
            </a:r>
            <a:endParaRPr lang="it-IT" dirty="0"/>
          </a:p>
        </c:rich>
      </c:tx>
      <c:layout>
        <c:manualLayout>
          <c:xMode val="edge"/>
          <c:yMode val="edge"/>
          <c:x val="1.7831108434345502E-2"/>
          <c:y val="1.3157894736842111E-2"/>
        </c:manualLayout>
      </c:layout>
    </c:title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</c:pivotFmts>
    <c:plotArea>
      <c:layout/>
      <c:barChart>
        <c:barDir val="bar"/>
        <c:grouping val="clustered"/>
        <c:ser>
          <c:idx val="0"/>
          <c:order val="0"/>
          <c:tx>
            <c:strRef>
              <c:f>'ABB_13_14 X TIPO SCUOLA'!$C$3:$C$4</c:f>
              <c:strCache>
                <c:ptCount val="1"/>
                <c:pt idx="0">
                  <c:v>Totale</c:v>
                </c:pt>
              </c:strCache>
            </c:strRef>
          </c:tx>
          <c:cat>
            <c:multiLvlStrRef>
              <c:f>'ABB_13_14 X TIPO SCUOLA'!$A$5:$B$23</c:f>
              <c:multiLvlStrCache>
                <c:ptCount val="18"/>
                <c:lvl>
                  <c:pt idx="0">
                    <c:v>CFP</c:v>
                  </c:pt>
                  <c:pt idx="1">
                    <c:v>I.P. Alberghiero</c:v>
                  </c:pt>
                  <c:pt idx="2">
                    <c:v>I.P. Commerciale</c:v>
                  </c:pt>
                  <c:pt idx="3">
                    <c:v>I.P. Ind. e Attività Marinare</c:v>
                  </c:pt>
                  <c:pt idx="4">
                    <c:v>I.P. Industria e Artigianato</c:v>
                  </c:pt>
                  <c:pt idx="5">
                    <c:v>I.P. per l'Agricoltura e l'Ambiente</c:v>
                  </c:pt>
                  <c:pt idx="6">
                    <c:v>I.T. Agrario</c:v>
                  </c:pt>
                  <c:pt idx="7">
                    <c:v>I.T. Commerciale</c:v>
                  </c:pt>
                  <c:pt idx="8">
                    <c:v>I.T. Industriale</c:v>
                  </c:pt>
                  <c:pt idx="9">
                    <c:v>I.T. per Geometri</c:v>
                  </c:pt>
                  <c:pt idx="10">
                    <c:v>Istituto Magistrale</c:v>
                  </c:pt>
                  <c:pt idx="11">
                    <c:v>Liceo Artistico</c:v>
                  </c:pt>
                  <c:pt idx="12">
                    <c:v>Liceo Classico</c:v>
                  </c:pt>
                  <c:pt idx="13">
                    <c:v>Liceo Linguistico</c:v>
                  </c:pt>
                  <c:pt idx="14">
                    <c:v>Liceo Scientifico</c:v>
                  </c:pt>
                  <c:pt idx="15">
                    <c:v>Scuola Secondaria di I° Grado Statale</c:v>
                  </c:pt>
                  <c:pt idx="16">
                    <c:v>Centro Territoriale Permanente</c:v>
                  </c:pt>
                  <c:pt idx="17">
                    <c:v>CPI</c:v>
                  </c:pt>
                </c:lvl>
                <c:lvl>
                  <c:pt idx="0">
                    <c:v>CFP</c:v>
                  </c:pt>
                  <c:pt idx="1">
                    <c:v>IST PROF</c:v>
                  </c:pt>
                  <c:pt idx="6">
                    <c:v>IST TECNICO</c:v>
                  </c:pt>
                  <c:pt idx="10">
                    <c:v>LICEO</c:v>
                  </c:pt>
                  <c:pt idx="15">
                    <c:v>SEC I GR</c:v>
                  </c:pt>
                  <c:pt idx="16">
                    <c:v>CTP</c:v>
                  </c:pt>
                  <c:pt idx="17">
                    <c:v>CPI</c:v>
                  </c:pt>
                </c:lvl>
              </c:multiLvlStrCache>
            </c:multiLvlStrRef>
          </c:cat>
          <c:val>
            <c:numRef>
              <c:f>'ABB_13_14 X TIPO SCUOLA'!$C$5:$C$23</c:f>
              <c:numCache>
                <c:formatCode>General</c:formatCode>
                <c:ptCount val="18"/>
                <c:pt idx="0">
                  <c:v>62</c:v>
                </c:pt>
                <c:pt idx="1">
                  <c:v>12</c:v>
                </c:pt>
                <c:pt idx="2">
                  <c:v>3</c:v>
                </c:pt>
                <c:pt idx="3">
                  <c:v>4</c:v>
                </c:pt>
                <c:pt idx="4">
                  <c:v>15</c:v>
                </c:pt>
                <c:pt idx="5">
                  <c:v>2</c:v>
                </c:pt>
                <c:pt idx="6">
                  <c:v>1</c:v>
                </c:pt>
                <c:pt idx="7">
                  <c:v>5</c:v>
                </c:pt>
                <c:pt idx="8">
                  <c:v>7</c:v>
                </c:pt>
                <c:pt idx="9">
                  <c:v>2</c:v>
                </c:pt>
                <c:pt idx="10">
                  <c:v>3</c:v>
                </c:pt>
                <c:pt idx="11">
                  <c:v>4</c:v>
                </c:pt>
                <c:pt idx="12">
                  <c:v>6</c:v>
                </c:pt>
                <c:pt idx="13">
                  <c:v>2</c:v>
                </c:pt>
                <c:pt idx="14">
                  <c:v>4</c:v>
                </c:pt>
                <c:pt idx="15">
                  <c:v>14</c:v>
                </c:pt>
                <c:pt idx="16">
                  <c:v>12</c:v>
                </c:pt>
                <c:pt idx="17">
                  <c:v>7</c:v>
                </c:pt>
              </c:numCache>
            </c:numRef>
          </c:val>
        </c:ser>
        <c:dLbls>
          <c:showVal val="1"/>
        </c:dLbls>
        <c:axId val="44689280"/>
        <c:axId val="44690816"/>
      </c:barChart>
      <c:catAx>
        <c:axId val="44689280"/>
        <c:scaling>
          <c:orientation val="minMax"/>
        </c:scaling>
        <c:axPos val="l"/>
        <c:tickLblPos val="nextTo"/>
        <c:crossAx val="44690816"/>
        <c:crosses val="autoZero"/>
        <c:auto val="1"/>
        <c:lblAlgn val="ctr"/>
        <c:lblOffset val="100"/>
      </c:catAx>
      <c:valAx>
        <c:axId val="44690816"/>
        <c:scaling>
          <c:orientation val="minMax"/>
        </c:scaling>
        <c:axPos val="b"/>
        <c:majorGridlines/>
        <c:numFmt formatCode="General" sourceLinked="1"/>
        <c:tickLblPos val="nextTo"/>
        <c:crossAx val="44689280"/>
        <c:crosses val="autoZero"/>
        <c:crossBetween val="between"/>
      </c:valAx>
    </c:plotArea>
    <c:plotVisOnly val="1"/>
  </c:chart>
  <c:spPr>
    <a:solidFill>
      <a:schemeClr val="bg2"/>
    </a:solidFill>
  </c:sp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pivotSource>
    <c:name>[20140721_abbandoni_effettivi_2013_2014.xlsx]ABB_13_14 X SCUOLA X ETA!Tabella_pivot3</c:name>
    <c:fmtId val="3"/>
  </c:pivotSource>
  <c:chart>
    <c:title>
      <c:tx>
        <c:rich>
          <a:bodyPr/>
          <a:lstStyle/>
          <a:p>
            <a:pPr>
              <a:defRPr/>
            </a:pPr>
            <a:r>
              <a:rPr lang="it-IT"/>
              <a:t>Abbandoni per tipo scuole ed</a:t>
            </a:r>
            <a:r>
              <a:rPr lang="it-IT" baseline="0"/>
              <a:t> età. a.s. 2013/2014</a:t>
            </a:r>
            <a:endParaRPr lang="it-IT"/>
          </a:p>
        </c:rich>
      </c:tx>
    </c:title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</c:pivotFmt>
      <c:pivotFmt>
        <c:idx val="9"/>
        <c:marker>
          <c:symbol val="none"/>
        </c:marker>
      </c:pivotFmt>
    </c:pivotFmts>
    <c:plotArea>
      <c:layout/>
      <c:barChart>
        <c:barDir val="bar"/>
        <c:grouping val="clustered"/>
        <c:ser>
          <c:idx val="0"/>
          <c:order val="0"/>
          <c:tx>
            <c:strRef>
              <c:f>'ABB_13_14 X SCUOLA X ETA'!$B$3:$B$4</c:f>
              <c:strCache>
                <c:ptCount val="1"/>
                <c:pt idx="0">
                  <c:v>13</c:v>
                </c:pt>
              </c:strCache>
            </c:strRef>
          </c:tx>
          <c:cat>
            <c:strRef>
              <c:f>'ABB_13_14 X SCUOLA X ETA'!$A$5:$A$12</c:f>
              <c:strCache>
                <c:ptCount val="7"/>
                <c:pt idx="0">
                  <c:v>CFP</c:v>
                </c:pt>
                <c:pt idx="1">
                  <c:v>IST PROF</c:v>
                </c:pt>
                <c:pt idx="2">
                  <c:v>IST TECNICO</c:v>
                </c:pt>
                <c:pt idx="3">
                  <c:v>LICEO</c:v>
                </c:pt>
                <c:pt idx="4">
                  <c:v>SEC I GR</c:v>
                </c:pt>
                <c:pt idx="5">
                  <c:v>CTP</c:v>
                </c:pt>
                <c:pt idx="6">
                  <c:v>CPI</c:v>
                </c:pt>
              </c:strCache>
            </c:strRef>
          </c:cat>
          <c:val>
            <c:numRef>
              <c:f>'ABB_13_14 X SCUOLA X ETA'!$B$5:$B$12</c:f>
              <c:numCache>
                <c:formatCode>General</c:formatCode>
                <c:ptCount val="7"/>
                <c:pt idx="4">
                  <c:v>1</c:v>
                </c:pt>
              </c:numCache>
            </c:numRef>
          </c:val>
        </c:ser>
        <c:ser>
          <c:idx val="1"/>
          <c:order val="1"/>
          <c:tx>
            <c:strRef>
              <c:f>'ABB_13_14 X SCUOLA X ETA'!$C$3:$C$4</c:f>
              <c:strCache>
                <c:ptCount val="1"/>
                <c:pt idx="0">
                  <c:v>14</c:v>
                </c:pt>
              </c:strCache>
            </c:strRef>
          </c:tx>
          <c:cat>
            <c:strRef>
              <c:f>'ABB_13_14 X SCUOLA X ETA'!$A$5:$A$12</c:f>
              <c:strCache>
                <c:ptCount val="7"/>
                <c:pt idx="0">
                  <c:v>CFP</c:v>
                </c:pt>
                <c:pt idx="1">
                  <c:v>IST PROF</c:v>
                </c:pt>
                <c:pt idx="2">
                  <c:v>IST TECNICO</c:v>
                </c:pt>
                <c:pt idx="3">
                  <c:v>LICEO</c:v>
                </c:pt>
                <c:pt idx="4">
                  <c:v>SEC I GR</c:v>
                </c:pt>
                <c:pt idx="5">
                  <c:v>CTP</c:v>
                </c:pt>
                <c:pt idx="6">
                  <c:v>CPI</c:v>
                </c:pt>
              </c:strCache>
            </c:strRef>
          </c:cat>
          <c:val>
            <c:numRef>
              <c:f>'ABB_13_14 X SCUOLA X ETA'!$C$5:$C$12</c:f>
              <c:numCache>
                <c:formatCode>General</c:formatCode>
                <c:ptCount val="7"/>
                <c:pt idx="4">
                  <c:v>1</c:v>
                </c:pt>
              </c:numCache>
            </c:numRef>
          </c:val>
        </c:ser>
        <c:ser>
          <c:idx val="2"/>
          <c:order val="2"/>
          <c:tx>
            <c:strRef>
              <c:f>'ABB_13_14 X SCUOLA X ETA'!$D$3:$D$4</c:f>
              <c:strCache>
                <c:ptCount val="1"/>
                <c:pt idx="0">
                  <c:v>15</c:v>
                </c:pt>
              </c:strCache>
            </c:strRef>
          </c:tx>
          <c:cat>
            <c:strRef>
              <c:f>'ABB_13_14 X SCUOLA X ETA'!$A$5:$A$12</c:f>
              <c:strCache>
                <c:ptCount val="7"/>
                <c:pt idx="0">
                  <c:v>CFP</c:v>
                </c:pt>
                <c:pt idx="1">
                  <c:v>IST PROF</c:v>
                </c:pt>
                <c:pt idx="2">
                  <c:v>IST TECNICO</c:v>
                </c:pt>
                <c:pt idx="3">
                  <c:v>LICEO</c:v>
                </c:pt>
                <c:pt idx="4">
                  <c:v>SEC I GR</c:v>
                </c:pt>
                <c:pt idx="5">
                  <c:v>CTP</c:v>
                </c:pt>
                <c:pt idx="6">
                  <c:v>CPI</c:v>
                </c:pt>
              </c:strCache>
            </c:strRef>
          </c:cat>
          <c:val>
            <c:numRef>
              <c:f>'ABB_13_14 X SCUOLA X ETA'!$D$5:$D$12</c:f>
              <c:numCache>
                <c:formatCode>General</c:formatCode>
                <c:ptCount val="7"/>
                <c:pt idx="0">
                  <c:v>9</c:v>
                </c:pt>
                <c:pt idx="1">
                  <c:v>2</c:v>
                </c:pt>
                <c:pt idx="3">
                  <c:v>2</c:v>
                </c:pt>
              </c:numCache>
            </c:numRef>
          </c:val>
        </c:ser>
        <c:ser>
          <c:idx val="3"/>
          <c:order val="3"/>
          <c:tx>
            <c:strRef>
              <c:f>'ABB_13_14 X SCUOLA X ETA'!$E$3:$E$4</c:f>
              <c:strCache>
                <c:ptCount val="1"/>
                <c:pt idx="0">
                  <c:v>16</c:v>
                </c:pt>
              </c:strCache>
            </c:strRef>
          </c:tx>
          <c:cat>
            <c:strRef>
              <c:f>'ABB_13_14 X SCUOLA X ETA'!$A$5:$A$12</c:f>
              <c:strCache>
                <c:ptCount val="7"/>
                <c:pt idx="0">
                  <c:v>CFP</c:v>
                </c:pt>
                <c:pt idx="1">
                  <c:v>IST PROF</c:v>
                </c:pt>
                <c:pt idx="2">
                  <c:v>IST TECNICO</c:v>
                </c:pt>
                <c:pt idx="3">
                  <c:v>LICEO</c:v>
                </c:pt>
                <c:pt idx="4">
                  <c:v>SEC I GR</c:v>
                </c:pt>
                <c:pt idx="5">
                  <c:v>CTP</c:v>
                </c:pt>
                <c:pt idx="6">
                  <c:v>CPI</c:v>
                </c:pt>
              </c:strCache>
            </c:strRef>
          </c:cat>
          <c:val>
            <c:numRef>
              <c:f>'ABB_13_14 X SCUOLA X ETA'!$E$5:$E$12</c:f>
              <c:numCache>
                <c:formatCode>General</c:formatCode>
                <c:ptCount val="7"/>
                <c:pt idx="0">
                  <c:v>24</c:v>
                </c:pt>
                <c:pt idx="1">
                  <c:v>15</c:v>
                </c:pt>
                <c:pt idx="2">
                  <c:v>7</c:v>
                </c:pt>
                <c:pt idx="3">
                  <c:v>2</c:v>
                </c:pt>
                <c:pt idx="4">
                  <c:v>10</c:v>
                </c:pt>
                <c:pt idx="5">
                  <c:v>3</c:v>
                </c:pt>
                <c:pt idx="6">
                  <c:v>2</c:v>
                </c:pt>
              </c:numCache>
            </c:numRef>
          </c:val>
        </c:ser>
        <c:ser>
          <c:idx val="4"/>
          <c:order val="4"/>
          <c:tx>
            <c:strRef>
              <c:f>'ABB_13_14 X SCUOLA X ETA'!$F$3:$F$4</c:f>
              <c:strCache>
                <c:ptCount val="1"/>
                <c:pt idx="0">
                  <c:v>17</c:v>
                </c:pt>
              </c:strCache>
            </c:strRef>
          </c:tx>
          <c:cat>
            <c:strRef>
              <c:f>'ABB_13_14 X SCUOLA X ETA'!$A$5:$A$12</c:f>
              <c:strCache>
                <c:ptCount val="7"/>
                <c:pt idx="0">
                  <c:v>CFP</c:v>
                </c:pt>
                <c:pt idx="1">
                  <c:v>IST PROF</c:v>
                </c:pt>
                <c:pt idx="2">
                  <c:v>IST TECNICO</c:v>
                </c:pt>
                <c:pt idx="3">
                  <c:v>LICEO</c:v>
                </c:pt>
                <c:pt idx="4">
                  <c:v>SEC I GR</c:v>
                </c:pt>
                <c:pt idx="5">
                  <c:v>CTP</c:v>
                </c:pt>
                <c:pt idx="6">
                  <c:v>CPI</c:v>
                </c:pt>
              </c:strCache>
            </c:strRef>
          </c:cat>
          <c:val>
            <c:numRef>
              <c:f>'ABB_13_14 X SCUOLA X ETA'!$F$5:$F$12</c:f>
              <c:numCache>
                <c:formatCode>General</c:formatCode>
                <c:ptCount val="7"/>
                <c:pt idx="0">
                  <c:v>29</c:v>
                </c:pt>
                <c:pt idx="1">
                  <c:v>19</c:v>
                </c:pt>
                <c:pt idx="2">
                  <c:v>8</c:v>
                </c:pt>
                <c:pt idx="3">
                  <c:v>15</c:v>
                </c:pt>
                <c:pt idx="4">
                  <c:v>2</c:v>
                </c:pt>
                <c:pt idx="5">
                  <c:v>9</c:v>
                </c:pt>
                <c:pt idx="6">
                  <c:v>5</c:v>
                </c:pt>
              </c:numCache>
            </c:numRef>
          </c:val>
        </c:ser>
        <c:dLbls>
          <c:showVal val="1"/>
        </c:dLbls>
        <c:axId val="49348992"/>
        <c:axId val="49350528"/>
      </c:barChart>
      <c:catAx>
        <c:axId val="49348992"/>
        <c:scaling>
          <c:orientation val="minMax"/>
        </c:scaling>
        <c:axPos val="l"/>
        <c:tickLblPos val="nextTo"/>
        <c:crossAx val="49350528"/>
        <c:crosses val="autoZero"/>
        <c:auto val="1"/>
        <c:lblAlgn val="ctr"/>
        <c:lblOffset val="100"/>
      </c:catAx>
      <c:valAx>
        <c:axId val="49350528"/>
        <c:scaling>
          <c:orientation val="minMax"/>
        </c:scaling>
        <c:axPos val="b"/>
        <c:majorGridlines/>
        <c:numFmt formatCode="General" sourceLinked="1"/>
        <c:tickLblPos val="nextTo"/>
        <c:crossAx val="49348992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title>
      <c:tx>
        <c:rich>
          <a:bodyPr/>
          <a:lstStyle/>
          <a:p>
            <a:pPr>
              <a:defRPr/>
            </a:pPr>
            <a:r>
              <a:rPr lang="it-IT" dirty="0"/>
              <a:t>Dispersione</a:t>
            </a:r>
            <a:r>
              <a:rPr lang="it-IT" baseline="0" dirty="0"/>
              <a:t> su </a:t>
            </a:r>
            <a:r>
              <a:rPr lang="it-IT" baseline="0" dirty="0" smtClean="0"/>
              <a:t>frequentanti </a:t>
            </a:r>
            <a:r>
              <a:rPr lang="it-IT" baseline="0" dirty="0"/>
              <a:t>- dettaglio. </a:t>
            </a:r>
            <a:r>
              <a:rPr lang="it-IT" baseline="0" dirty="0" err="1"/>
              <a:t>a.s.</a:t>
            </a:r>
            <a:r>
              <a:rPr lang="it-IT" baseline="0" dirty="0"/>
              <a:t> 2013/2014</a:t>
            </a:r>
            <a:endParaRPr lang="it-IT" dirty="0"/>
          </a:p>
        </c:rich>
      </c:tx>
    </c:title>
    <c:plotArea>
      <c:layout/>
      <c:barChart>
        <c:barDir val="col"/>
        <c:grouping val="clustered"/>
        <c:ser>
          <c:idx val="3"/>
          <c:order val="3"/>
          <c:tx>
            <c:strRef>
              <c:f>'ABB_13_14 X TIPO SCUOLA'!$E$147</c:f>
              <c:strCache>
                <c:ptCount val="1"/>
                <c:pt idx="0">
                  <c:v>frequentanti</c:v>
                </c:pt>
              </c:strCache>
            </c:strRef>
          </c:tx>
          <c:spPr>
            <a:solidFill>
              <a:srgbClr val="4BACC6">
                <a:lumMod val="40000"/>
                <a:lumOff val="60000"/>
              </a:srgbClr>
            </a:solidFill>
          </c:spPr>
          <c:cat>
            <c:strRef>
              <c:f>'ABB_13_14 X TIPO SCUOLA'!$A$148:$A$151</c:f>
              <c:strCache>
                <c:ptCount val="4"/>
                <c:pt idx="0">
                  <c:v>CFP</c:v>
                </c:pt>
                <c:pt idx="1">
                  <c:v>IST PROF</c:v>
                </c:pt>
                <c:pt idx="2">
                  <c:v>IST TECNICO</c:v>
                </c:pt>
                <c:pt idx="3">
                  <c:v>LICEO</c:v>
                </c:pt>
              </c:strCache>
            </c:strRef>
          </c:cat>
          <c:val>
            <c:numRef>
              <c:f>'ABB_13_14 X TIPO SCUOLA'!$E$148:$E$151</c:f>
              <c:numCache>
                <c:formatCode>General</c:formatCode>
                <c:ptCount val="4"/>
                <c:pt idx="0">
                  <c:v>3345</c:v>
                </c:pt>
                <c:pt idx="1">
                  <c:v>5920</c:v>
                </c:pt>
                <c:pt idx="2">
                  <c:v>12436</c:v>
                </c:pt>
                <c:pt idx="3">
                  <c:v>13705</c:v>
                </c:pt>
              </c:numCache>
            </c:numRef>
          </c:val>
        </c:ser>
        <c:dLbls>
          <c:showVal val="1"/>
        </c:dLbls>
        <c:axId val="49573888"/>
        <c:axId val="49575424"/>
      </c:barChart>
      <c:lineChart>
        <c:grouping val="standard"/>
        <c:ser>
          <c:idx val="0"/>
          <c:order val="0"/>
          <c:tx>
            <c:strRef>
              <c:f>'ABB_13_14 X TIPO SCUOLA'!$B$147</c:f>
              <c:strCache>
                <c:ptCount val="1"/>
                <c:pt idx="0">
                  <c:v>abbandoni</c:v>
                </c:pt>
              </c:strCache>
            </c:strRef>
          </c:tx>
          <c:dLbls>
            <c:dLbl>
              <c:idx val="0"/>
              <c:layout>
                <c:manualLayout>
                  <c:x val="8.1159767558783551E-3"/>
                  <c:y val="1.481466899970850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62 – 1,9%</a:t>
                    </a:r>
                    <a:endParaRPr lang="en-US" dirty="0"/>
                  </a:p>
                </c:rich>
              </c:tx>
              <c:dLblPos val="r"/>
              <c:showVal val="1"/>
            </c:dLbl>
            <c:dLbl>
              <c:idx val="1"/>
              <c:layout>
                <c:manualLayout>
                  <c:x val="2.6051836989863675E-2"/>
                  <c:y val="1.296296296296296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36 – 0,6%</a:t>
                    </a:r>
                    <a:endParaRPr lang="en-US" dirty="0"/>
                  </a:p>
                </c:rich>
              </c:tx>
              <c:dLblPos val="r"/>
              <c:showVal val="1"/>
            </c:dLbl>
            <c:dLbl>
              <c:idx val="2"/>
              <c:layout>
                <c:manualLayout>
                  <c:x val="1.2599941814374668E-2"/>
                  <c:y val="1.11111111111111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15 – 0,1%</a:t>
                    </a:r>
                    <a:endParaRPr lang="en-US" dirty="0"/>
                  </a:p>
                </c:rich>
              </c:tx>
              <c:dLblPos val="r"/>
              <c:showVal val="1"/>
            </c:dLbl>
            <c:dLbl>
              <c:idx val="3"/>
              <c:layout>
                <c:manualLayout>
                  <c:x val="8.1159767558783551E-3"/>
                  <c:y val="1.296296296296296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19 – 0,1%</a:t>
                    </a:r>
                    <a:endParaRPr lang="en-US" dirty="0"/>
                  </a:p>
                </c:rich>
              </c:tx>
              <c:dLblPos val="r"/>
              <c:showVal val="1"/>
            </c:dLbl>
            <c:txPr>
              <a:bodyPr/>
              <a:lstStyle/>
              <a:p>
                <a:pPr>
                  <a:defRPr b="1">
                    <a:solidFill>
                      <a:srgbClr val="0070C0"/>
                    </a:solidFill>
                  </a:defRPr>
                </a:pPr>
                <a:endParaRPr lang="it-IT"/>
              </a:p>
            </c:txPr>
            <c:dLblPos val="ctr"/>
            <c:showVal val="1"/>
          </c:dLbls>
          <c:cat>
            <c:strRef>
              <c:f>'ABB_13_14 X TIPO SCUOLA'!$A$148:$A$151</c:f>
              <c:strCache>
                <c:ptCount val="4"/>
                <c:pt idx="0">
                  <c:v>CFP</c:v>
                </c:pt>
                <c:pt idx="1">
                  <c:v>IST PROF</c:v>
                </c:pt>
                <c:pt idx="2">
                  <c:v>IST TECNICO</c:v>
                </c:pt>
                <c:pt idx="3">
                  <c:v>LICEO</c:v>
                </c:pt>
              </c:strCache>
            </c:strRef>
          </c:cat>
          <c:val>
            <c:numRef>
              <c:f>'ABB_13_14 X TIPO SCUOLA'!$B$148:$B$151</c:f>
              <c:numCache>
                <c:formatCode>General</c:formatCode>
                <c:ptCount val="4"/>
                <c:pt idx="0">
                  <c:v>62</c:v>
                </c:pt>
                <c:pt idx="1">
                  <c:v>36</c:v>
                </c:pt>
                <c:pt idx="2">
                  <c:v>15</c:v>
                </c:pt>
                <c:pt idx="3">
                  <c:v>19</c:v>
                </c:pt>
              </c:numCache>
            </c:numRef>
          </c:val>
        </c:ser>
        <c:ser>
          <c:idx val="1"/>
          <c:order val="1"/>
          <c:tx>
            <c:strRef>
              <c:f>'ABB_13_14 X TIPO SCUOLA'!$C$147</c:f>
              <c:strCache>
                <c:ptCount val="1"/>
                <c:pt idx="0">
                  <c:v>passaggi/trasferimenti</c:v>
                </c:pt>
              </c:strCache>
            </c:strRef>
          </c:tx>
          <c:dLbls>
            <c:dLbl>
              <c:idx val="0"/>
              <c:layout>
                <c:manualLayout>
                  <c:x val="2.3062526950866084E-2"/>
                  <c:y val="-1.481481481481481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56 – 1,7%</a:t>
                    </a:r>
                    <a:endParaRPr lang="en-US" dirty="0"/>
                  </a:p>
                </c:rich>
              </c:tx>
              <c:dLblPos val="r"/>
              <c:showVal val="1"/>
            </c:dLbl>
            <c:dLbl>
              <c:idx val="1"/>
              <c:layout>
                <c:manualLayout>
                  <c:x val="1.3376573977655973E-3"/>
                  <c:y val="-1.11111111111111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142 – 2,4%</a:t>
                    </a:r>
                    <a:endParaRPr lang="en-US" dirty="0"/>
                  </a:p>
                </c:rich>
              </c:tx>
              <c:dLblPos val="r"/>
              <c:showVal val="1"/>
            </c:dLbl>
            <c:dLbl>
              <c:idx val="2"/>
              <c:layout>
                <c:manualLayout>
                  <c:x val="-3.1463076607307298E-3"/>
                  <c:y val="-1.481481481481481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272 – 2,2%</a:t>
                    </a:r>
                    <a:endParaRPr lang="en-US" dirty="0"/>
                  </a:p>
                </c:rich>
              </c:tx>
              <c:dLblPos val="r"/>
              <c:showVal val="1"/>
            </c:dLbl>
            <c:dLbl>
              <c:idx val="3"/>
              <c:layout>
                <c:manualLayout>
                  <c:x val="-1.5699762173317842E-4"/>
                  <c:y val="-3.703703703703706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309 – 2,3%</a:t>
                    </a:r>
                    <a:endParaRPr lang="en-US" dirty="0"/>
                  </a:p>
                </c:rich>
              </c:tx>
              <c:dLblPos val="r"/>
              <c:showVal val="1"/>
            </c:dLbl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it-IT"/>
              </a:p>
            </c:txPr>
            <c:dLblPos val="ctr"/>
            <c:showVal val="1"/>
          </c:dLbls>
          <c:cat>
            <c:strRef>
              <c:f>'ABB_13_14 X TIPO SCUOLA'!$A$148:$A$151</c:f>
              <c:strCache>
                <c:ptCount val="4"/>
                <c:pt idx="0">
                  <c:v>CFP</c:v>
                </c:pt>
                <c:pt idx="1">
                  <c:v>IST PROF</c:v>
                </c:pt>
                <c:pt idx="2">
                  <c:v>IST TECNICO</c:v>
                </c:pt>
                <c:pt idx="3">
                  <c:v>LICEO</c:v>
                </c:pt>
              </c:strCache>
            </c:strRef>
          </c:cat>
          <c:val>
            <c:numRef>
              <c:f>'ABB_13_14 X TIPO SCUOLA'!$C$148:$C$151</c:f>
              <c:numCache>
                <c:formatCode>General</c:formatCode>
                <c:ptCount val="4"/>
                <c:pt idx="0">
                  <c:v>56</c:v>
                </c:pt>
                <c:pt idx="1">
                  <c:v>142</c:v>
                </c:pt>
                <c:pt idx="2">
                  <c:v>272</c:v>
                </c:pt>
                <c:pt idx="3">
                  <c:v>309</c:v>
                </c:pt>
              </c:numCache>
            </c:numRef>
          </c:val>
        </c:ser>
        <c:ser>
          <c:idx val="2"/>
          <c:order val="2"/>
          <c:tx>
            <c:strRef>
              <c:f>'ABB_13_14 X TIPO SCUOLA'!$D$147</c:f>
              <c:strCache>
                <c:ptCount val="1"/>
                <c:pt idx="0">
                  <c:v>esiti negativi</c:v>
                </c:pt>
              </c:strCache>
            </c:strRef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pPr>
              <a:solidFill>
                <a:schemeClr val="accent6">
                  <a:lumMod val="75000"/>
                </a:schemeClr>
              </a:solidFill>
            </c:spPr>
          </c:marker>
          <c:dLbls>
            <c:dLbl>
              <c:idx val="0"/>
              <c:layout>
                <c:manualLayout>
                  <c:x val="-4.3501993187197663E-2"/>
                  <c:y val="-2.22222222222222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accent6">
                            <a:lumMod val="50000"/>
                          </a:schemeClr>
                        </a:solidFill>
                      </a:rPr>
                      <a:t>3</a:t>
                    </a:r>
                    <a:r>
                      <a:rPr lang="en-US" dirty="0" smtClean="0"/>
                      <a:t>38 – 10,1%</a:t>
                    </a:r>
                    <a:endParaRPr lang="en-US" dirty="0"/>
                  </a:p>
                </c:rich>
              </c:tx>
              <c:dLblPos val="r"/>
              <c:showVal val="1"/>
            </c:dLbl>
            <c:dLbl>
              <c:idx val="1"/>
              <c:layout>
                <c:manualLayout>
                  <c:x val="-4.7985958245693981E-2"/>
                  <c:y val="-2.962962962962964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744 – 12,6%</a:t>
                    </a:r>
                    <a:endParaRPr lang="en-US" dirty="0"/>
                  </a:p>
                </c:rich>
              </c:tx>
              <c:dLblPos val="r"/>
              <c:showVal val="1"/>
            </c:dLbl>
            <c:dLbl>
              <c:idx val="2"/>
              <c:layout>
                <c:manualLayout>
                  <c:x val="-5.3269504894936391E-2"/>
                  <c:y val="-2.22222222222222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1327 – 10,7%</a:t>
                    </a:r>
                    <a:endParaRPr lang="en-US" dirty="0"/>
                  </a:p>
                </c:rich>
              </c:tx>
              <c:dLblPos val="r"/>
              <c:showVal val="1"/>
            </c:dLbl>
            <c:dLbl>
              <c:idx val="3"/>
              <c:layout>
                <c:manualLayout>
                  <c:x val="-4.9480613265192791E-2"/>
                  <c:y val="-2.592592592592594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640 – 4,7%</a:t>
                    </a:r>
                    <a:endParaRPr lang="en-US" dirty="0"/>
                  </a:p>
                </c:rich>
              </c:tx>
              <c:dLblPos val="r"/>
              <c:showVal val="1"/>
            </c:dLbl>
            <c:txPr>
              <a:bodyPr/>
              <a:lstStyle/>
              <a:p>
                <a:pPr>
                  <a:defRPr b="1">
                    <a:solidFill>
                      <a:schemeClr val="accent6">
                        <a:lumMod val="50000"/>
                      </a:schemeClr>
                    </a:solidFill>
                  </a:defRPr>
                </a:pPr>
                <a:endParaRPr lang="it-IT"/>
              </a:p>
            </c:txPr>
            <c:dLblPos val="ctr"/>
            <c:showVal val="1"/>
          </c:dLbls>
          <c:cat>
            <c:strRef>
              <c:f>'ABB_13_14 X TIPO SCUOLA'!$A$148:$A$151</c:f>
              <c:strCache>
                <c:ptCount val="4"/>
                <c:pt idx="0">
                  <c:v>CFP</c:v>
                </c:pt>
                <c:pt idx="1">
                  <c:v>IST PROF</c:v>
                </c:pt>
                <c:pt idx="2">
                  <c:v>IST TECNICO</c:v>
                </c:pt>
                <c:pt idx="3">
                  <c:v>LICEO</c:v>
                </c:pt>
              </c:strCache>
            </c:strRef>
          </c:cat>
          <c:val>
            <c:numRef>
              <c:f>'ABB_13_14 X TIPO SCUOLA'!$D$148:$D$151</c:f>
              <c:numCache>
                <c:formatCode>General</c:formatCode>
                <c:ptCount val="4"/>
                <c:pt idx="0">
                  <c:v>338</c:v>
                </c:pt>
                <c:pt idx="1">
                  <c:v>744</c:v>
                </c:pt>
                <c:pt idx="2">
                  <c:v>1327</c:v>
                </c:pt>
                <c:pt idx="3">
                  <c:v>640</c:v>
                </c:pt>
              </c:numCache>
            </c:numRef>
          </c:val>
        </c:ser>
        <c:dLbls>
          <c:showVal val="1"/>
        </c:dLbls>
        <c:marker val="1"/>
        <c:axId val="49573888"/>
        <c:axId val="49575424"/>
      </c:lineChart>
      <c:catAx>
        <c:axId val="49573888"/>
        <c:scaling>
          <c:orientation val="minMax"/>
        </c:scaling>
        <c:axPos val="b"/>
        <c:tickLblPos val="nextTo"/>
        <c:crossAx val="49575424"/>
        <c:crosses val="autoZero"/>
        <c:auto val="1"/>
        <c:lblAlgn val="ctr"/>
        <c:lblOffset val="100"/>
      </c:catAx>
      <c:valAx>
        <c:axId val="49575424"/>
        <c:scaling>
          <c:orientation val="minMax"/>
        </c:scaling>
        <c:axPos val="l"/>
        <c:majorGridlines/>
        <c:numFmt formatCode="General" sourceLinked="1"/>
        <c:tickLblPos val="nextTo"/>
        <c:crossAx val="49573888"/>
        <c:crosses val="autoZero"/>
        <c:crossBetween val="between"/>
      </c:valAx>
    </c:plotArea>
    <c:legend>
      <c:legendPos val="r"/>
    </c:legend>
    <c:plotVisOnly val="1"/>
    <c:dispBlanksAs val="gap"/>
  </c:chart>
  <c:spPr>
    <a:solidFill>
      <a:schemeClr val="bg1"/>
    </a:solidFill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pivotSource>
    <c:name>[frequentanti_venezia_13_14_x_tipo scuola_M_F.xlsx]Foglio6!Tabella_pivot2</c:name>
    <c:fmtId val="2"/>
  </c:pivotSource>
  <c:chart>
    <c:title>
      <c:tx>
        <c:rich>
          <a:bodyPr/>
          <a:lstStyle/>
          <a:p>
            <a:pPr>
              <a:defRPr/>
            </a:pPr>
            <a:r>
              <a:rPr lang="en-US" sz="1600" b="1" i="0" baseline="0" dirty="0" err="1"/>
              <a:t>Frequentanti</a:t>
            </a:r>
            <a:r>
              <a:rPr lang="en-US" sz="1600" b="1" i="0" baseline="0" dirty="0"/>
              <a:t> Venezia per </a:t>
            </a:r>
            <a:r>
              <a:rPr lang="en-US" sz="1600" b="1" i="0" baseline="0" dirty="0" err="1"/>
              <a:t>tipo</a:t>
            </a:r>
            <a:r>
              <a:rPr lang="en-US" sz="1600" b="1" i="0" baseline="0" dirty="0"/>
              <a:t> di </a:t>
            </a:r>
            <a:r>
              <a:rPr lang="en-US" sz="1600" b="1" i="0" baseline="0" dirty="0" err="1" smtClean="0"/>
              <a:t>scuola</a:t>
            </a:r>
            <a:r>
              <a:rPr lang="en-US" sz="1600" b="1" i="0" baseline="0" dirty="0" smtClean="0"/>
              <a:t> e </a:t>
            </a:r>
            <a:r>
              <a:rPr lang="en-US" sz="1600" b="1" i="0" baseline="0" dirty="0" err="1"/>
              <a:t>sesso</a:t>
            </a:r>
            <a:r>
              <a:rPr lang="en-US" sz="1600" b="1" i="0" baseline="0" dirty="0"/>
              <a:t>.</a:t>
            </a:r>
          </a:p>
          <a:p>
            <a:pPr>
              <a:defRPr/>
            </a:pPr>
            <a:r>
              <a:rPr lang="en-US" sz="1600" b="1" i="0" baseline="0" dirty="0" err="1"/>
              <a:t>a.s</a:t>
            </a:r>
            <a:r>
              <a:rPr lang="en-US" sz="1600" b="1" i="0" baseline="0" dirty="0"/>
              <a:t>. </a:t>
            </a:r>
            <a:r>
              <a:rPr lang="en-US" sz="1600" b="1" i="0" baseline="0" dirty="0" smtClean="0"/>
              <a:t>2013/2014 – </a:t>
            </a:r>
            <a:r>
              <a:rPr lang="en-US" sz="1600" b="1" i="0" baseline="0" dirty="0" err="1" smtClean="0"/>
              <a:t>dettaglio</a:t>
            </a:r>
            <a:r>
              <a:rPr lang="en-US" sz="1600" b="1" i="0" baseline="0" dirty="0" smtClean="0"/>
              <a:t> </a:t>
            </a:r>
            <a:r>
              <a:rPr lang="en-US" sz="1600" b="1" i="0" baseline="0" dirty="0" err="1" smtClean="0"/>
              <a:t>classi</a:t>
            </a:r>
            <a:endParaRPr lang="it-IT" sz="1600" dirty="0"/>
          </a:p>
          <a:p>
            <a:pPr>
              <a:defRPr/>
            </a:pPr>
            <a:endParaRPr lang="en-US" dirty="0"/>
          </a:p>
        </c:rich>
      </c:tx>
    </c:title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</c:pivotFmts>
    <c:plotArea>
      <c:layout/>
      <c:barChart>
        <c:barDir val="bar"/>
        <c:grouping val="stacked"/>
        <c:ser>
          <c:idx val="0"/>
          <c:order val="0"/>
          <c:tx>
            <c:strRef>
              <c:f>Foglio6!$D$3:$D$4</c:f>
              <c:strCache>
                <c:ptCount val="1"/>
                <c:pt idx="0">
                  <c:v>M</c:v>
                </c:pt>
              </c:strCache>
            </c:strRef>
          </c:tx>
          <c:cat>
            <c:multiLvlStrRef>
              <c:f>Foglio6!$A$5:$C$23</c:f>
              <c:multiLvlStrCache>
                <c:ptCount val="18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1</c:v>
                  </c:pt>
                  <c:pt idx="4">
                    <c:v>2</c:v>
                  </c:pt>
                  <c:pt idx="5">
                    <c:v>3</c:v>
                  </c:pt>
                  <c:pt idx="6">
                    <c:v>4</c:v>
                  </c:pt>
                  <c:pt idx="7">
                    <c:v>5</c:v>
                  </c:pt>
                  <c:pt idx="8">
                    <c:v>1</c:v>
                  </c:pt>
                  <c:pt idx="9">
                    <c:v>2</c:v>
                  </c:pt>
                  <c:pt idx="10">
                    <c:v>3</c:v>
                  </c:pt>
                  <c:pt idx="11">
                    <c:v>4</c:v>
                  </c:pt>
                  <c:pt idx="12">
                    <c:v>5</c:v>
                  </c:pt>
                  <c:pt idx="13">
                    <c:v>1</c:v>
                  </c:pt>
                  <c:pt idx="14">
                    <c:v>2</c:v>
                  </c:pt>
                  <c:pt idx="15">
                    <c:v>3</c:v>
                  </c:pt>
                  <c:pt idx="16">
                    <c:v>4</c:v>
                  </c:pt>
                  <c:pt idx="17">
                    <c:v>5</c:v>
                  </c:pt>
                </c:lvl>
                <c:lvl>
                  <c:pt idx="0">
                    <c:v>Centri di formazione professionale</c:v>
                  </c:pt>
                  <c:pt idx="3">
                    <c:v>Scuole secondarie di 2° grado - Licei</c:v>
                  </c:pt>
                  <c:pt idx="8">
                    <c:v>Scuole secondarie di 2° grado - Professionali</c:v>
                  </c:pt>
                  <c:pt idx="13">
                    <c:v>Scuole secondarie di 2° grado - Tecnici</c:v>
                  </c:pt>
                </c:lvl>
                <c:lvl>
                  <c:pt idx="0">
                    <c:v>CFP</c:v>
                  </c:pt>
                  <c:pt idx="3">
                    <c:v>LIC</c:v>
                  </c:pt>
                  <c:pt idx="8">
                    <c:v>PRO</c:v>
                  </c:pt>
                  <c:pt idx="13">
                    <c:v>TEC</c:v>
                  </c:pt>
                </c:lvl>
              </c:multiLvlStrCache>
            </c:multiLvlStrRef>
          </c:cat>
          <c:val>
            <c:numRef>
              <c:f>Foglio6!$D$5:$D$23</c:f>
              <c:numCache>
                <c:formatCode>General</c:formatCode>
                <c:ptCount val="18"/>
                <c:pt idx="0">
                  <c:v>704</c:v>
                </c:pt>
                <c:pt idx="1">
                  <c:v>642</c:v>
                </c:pt>
                <c:pt idx="2">
                  <c:v>574</c:v>
                </c:pt>
                <c:pt idx="3">
                  <c:v>1167</c:v>
                </c:pt>
                <c:pt idx="4">
                  <c:v>1045</c:v>
                </c:pt>
                <c:pt idx="5">
                  <c:v>1171</c:v>
                </c:pt>
                <c:pt idx="6">
                  <c:v>1070</c:v>
                </c:pt>
                <c:pt idx="7">
                  <c:v>964</c:v>
                </c:pt>
                <c:pt idx="8">
                  <c:v>891</c:v>
                </c:pt>
                <c:pt idx="9">
                  <c:v>747</c:v>
                </c:pt>
                <c:pt idx="10">
                  <c:v>673</c:v>
                </c:pt>
                <c:pt idx="11">
                  <c:v>626</c:v>
                </c:pt>
                <c:pt idx="12">
                  <c:v>639</c:v>
                </c:pt>
                <c:pt idx="13">
                  <c:v>1969</c:v>
                </c:pt>
                <c:pt idx="14">
                  <c:v>1562</c:v>
                </c:pt>
                <c:pt idx="15">
                  <c:v>1477</c:v>
                </c:pt>
                <c:pt idx="16">
                  <c:v>1326</c:v>
                </c:pt>
                <c:pt idx="17">
                  <c:v>1146</c:v>
                </c:pt>
              </c:numCache>
            </c:numRef>
          </c:val>
        </c:ser>
        <c:ser>
          <c:idx val="1"/>
          <c:order val="1"/>
          <c:tx>
            <c:strRef>
              <c:f>Foglio6!$E$3:$E$4</c:f>
              <c:strCache>
                <c:ptCount val="1"/>
                <c:pt idx="0">
                  <c:v>F</c:v>
                </c:pt>
              </c:strCache>
            </c:strRef>
          </c:tx>
          <c:cat>
            <c:multiLvlStrRef>
              <c:f>Foglio6!$A$5:$C$23</c:f>
              <c:multiLvlStrCache>
                <c:ptCount val="18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1</c:v>
                  </c:pt>
                  <c:pt idx="4">
                    <c:v>2</c:v>
                  </c:pt>
                  <c:pt idx="5">
                    <c:v>3</c:v>
                  </c:pt>
                  <c:pt idx="6">
                    <c:v>4</c:v>
                  </c:pt>
                  <c:pt idx="7">
                    <c:v>5</c:v>
                  </c:pt>
                  <c:pt idx="8">
                    <c:v>1</c:v>
                  </c:pt>
                  <c:pt idx="9">
                    <c:v>2</c:v>
                  </c:pt>
                  <c:pt idx="10">
                    <c:v>3</c:v>
                  </c:pt>
                  <c:pt idx="11">
                    <c:v>4</c:v>
                  </c:pt>
                  <c:pt idx="12">
                    <c:v>5</c:v>
                  </c:pt>
                  <c:pt idx="13">
                    <c:v>1</c:v>
                  </c:pt>
                  <c:pt idx="14">
                    <c:v>2</c:v>
                  </c:pt>
                  <c:pt idx="15">
                    <c:v>3</c:v>
                  </c:pt>
                  <c:pt idx="16">
                    <c:v>4</c:v>
                  </c:pt>
                  <c:pt idx="17">
                    <c:v>5</c:v>
                  </c:pt>
                </c:lvl>
                <c:lvl>
                  <c:pt idx="0">
                    <c:v>Centri di formazione professionale</c:v>
                  </c:pt>
                  <c:pt idx="3">
                    <c:v>Scuole secondarie di 2° grado - Licei</c:v>
                  </c:pt>
                  <c:pt idx="8">
                    <c:v>Scuole secondarie di 2° grado - Professionali</c:v>
                  </c:pt>
                  <c:pt idx="13">
                    <c:v>Scuole secondarie di 2° grado - Tecnici</c:v>
                  </c:pt>
                </c:lvl>
                <c:lvl>
                  <c:pt idx="0">
                    <c:v>CFP</c:v>
                  </c:pt>
                  <c:pt idx="3">
                    <c:v>LIC</c:v>
                  </c:pt>
                  <c:pt idx="8">
                    <c:v>PRO</c:v>
                  </c:pt>
                  <c:pt idx="13">
                    <c:v>TEC</c:v>
                  </c:pt>
                </c:lvl>
              </c:multiLvlStrCache>
            </c:multiLvlStrRef>
          </c:cat>
          <c:val>
            <c:numRef>
              <c:f>Foglio6!$E$5:$E$23</c:f>
              <c:numCache>
                <c:formatCode>General</c:formatCode>
                <c:ptCount val="18"/>
                <c:pt idx="0">
                  <c:v>496</c:v>
                </c:pt>
                <c:pt idx="1">
                  <c:v>457</c:v>
                </c:pt>
                <c:pt idx="2">
                  <c:v>471</c:v>
                </c:pt>
                <c:pt idx="3">
                  <c:v>1871</c:v>
                </c:pt>
                <c:pt idx="4">
                  <c:v>1726</c:v>
                </c:pt>
                <c:pt idx="5">
                  <c:v>1677</c:v>
                </c:pt>
                <c:pt idx="6">
                  <c:v>1615</c:v>
                </c:pt>
                <c:pt idx="7">
                  <c:v>1399</c:v>
                </c:pt>
                <c:pt idx="8">
                  <c:v>564</c:v>
                </c:pt>
                <c:pt idx="9">
                  <c:v>525</c:v>
                </c:pt>
                <c:pt idx="10">
                  <c:v>494</c:v>
                </c:pt>
                <c:pt idx="11">
                  <c:v>402</c:v>
                </c:pt>
                <c:pt idx="12">
                  <c:v>359</c:v>
                </c:pt>
                <c:pt idx="13">
                  <c:v>1178</c:v>
                </c:pt>
                <c:pt idx="14">
                  <c:v>1028</c:v>
                </c:pt>
                <c:pt idx="15">
                  <c:v>1014</c:v>
                </c:pt>
                <c:pt idx="16">
                  <c:v>830</c:v>
                </c:pt>
                <c:pt idx="17">
                  <c:v>906</c:v>
                </c:pt>
              </c:numCache>
            </c:numRef>
          </c:val>
        </c:ser>
        <c:overlap val="100"/>
        <c:axId val="41747584"/>
        <c:axId val="41749120"/>
      </c:barChart>
      <c:catAx>
        <c:axId val="41747584"/>
        <c:scaling>
          <c:orientation val="minMax"/>
        </c:scaling>
        <c:axPos val="l"/>
        <c:tickLblPos val="nextTo"/>
        <c:crossAx val="41749120"/>
        <c:crosses val="autoZero"/>
        <c:auto val="1"/>
        <c:lblAlgn val="ctr"/>
        <c:lblOffset val="100"/>
      </c:catAx>
      <c:valAx>
        <c:axId val="41749120"/>
        <c:scaling>
          <c:orientation val="minMax"/>
        </c:scaling>
        <c:axPos val="b"/>
        <c:majorGridlines/>
        <c:numFmt formatCode="General" sourceLinked="1"/>
        <c:tickLblPos val="nextTo"/>
        <c:crossAx val="41747584"/>
        <c:crosses val="autoZero"/>
        <c:crossBetween val="between"/>
      </c:valAx>
    </c:plotArea>
    <c:legend>
      <c:legendPos val="r"/>
    </c:legend>
    <c:plotVisOnly val="1"/>
  </c:chart>
  <c:spPr>
    <a:solidFill>
      <a:schemeClr val="bg1"/>
    </a:solidFill>
  </c:sp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>
      <c:tx>
        <c:rich>
          <a:bodyPr/>
          <a:lstStyle/>
          <a:p>
            <a:pPr>
              <a:defRPr/>
            </a:pPr>
            <a:r>
              <a:rPr lang="it-IT"/>
              <a:t>Dispersione totale su frequentanti. a.s. 2013/2014 </a:t>
            </a:r>
          </a:p>
          <a:p>
            <a:pPr>
              <a:defRPr/>
            </a:pPr>
            <a:r>
              <a:rPr lang="it-IT"/>
              <a:t>(tasso</a:t>
            </a:r>
            <a:r>
              <a:rPr lang="it-IT" baseline="0"/>
              <a:t> medio= </a:t>
            </a:r>
            <a:r>
              <a:rPr lang="it-IT"/>
              <a:t>11,2%)</a:t>
            </a:r>
          </a:p>
        </c:rich>
      </c:tx>
    </c:title>
    <c:plotArea>
      <c:layout/>
      <c:barChart>
        <c:barDir val="col"/>
        <c:grouping val="clustered"/>
        <c:ser>
          <c:idx val="1"/>
          <c:order val="1"/>
          <c:tx>
            <c:strRef>
              <c:f>'ABB_13_14 X TIPO SCUOLA'!$C$154</c:f>
              <c:strCache>
                <c:ptCount val="1"/>
                <c:pt idx="0">
                  <c:v>frequentanti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</c:spPr>
          <c:cat>
            <c:strRef>
              <c:f>'ABB_13_14 X TIPO SCUOLA'!$A$155:$A$158</c:f>
              <c:strCache>
                <c:ptCount val="4"/>
                <c:pt idx="0">
                  <c:v>CFP</c:v>
                </c:pt>
                <c:pt idx="1">
                  <c:v>IST PROF</c:v>
                </c:pt>
                <c:pt idx="2">
                  <c:v>IST TECNICO</c:v>
                </c:pt>
                <c:pt idx="3">
                  <c:v>LICEO</c:v>
                </c:pt>
              </c:strCache>
            </c:strRef>
          </c:cat>
          <c:val>
            <c:numRef>
              <c:f>'ABB_13_14 X TIPO SCUOLA'!$C$155:$C$158</c:f>
              <c:numCache>
                <c:formatCode>General</c:formatCode>
                <c:ptCount val="4"/>
                <c:pt idx="0">
                  <c:v>3345</c:v>
                </c:pt>
                <c:pt idx="1">
                  <c:v>5920</c:v>
                </c:pt>
                <c:pt idx="2">
                  <c:v>12436</c:v>
                </c:pt>
                <c:pt idx="3">
                  <c:v>13705</c:v>
                </c:pt>
              </c:numCache>
            </c:numRef>
          </c:val>
        </c:ser>
        <c:dLbls>
          <c:showVal val="1"/>
        </c:dLbls>
        <c:axId val="49645440"/>
        <c:axId val="49646976"/>
      </c:barChart>
      <c:lineChart>
        <c:grouping val="standard"/>
        <c:ser>
          <c:idx val="0"/>
          <c:order val="0"/>
          <c:tx>
            <c:strRef>
              <c:f>'ABB_13_14 X TIPO SCUOLA'!$B$154</c:f>
              <c:strCache>
                <c:ptCount val="1"/>
                <c:pt idx="0">
                  <c:v>tot dispersione</c:v>
                </c:pt>
              </c:strCache>
            </c:strRef>
          </c:tx>
          <c:dLbls>
            <c:dLbl>
              <c:idx val="0"/>
              <c:layout>
                <c:manualLayout>
                  <c:x val="-3.3431661750245818E-2"/>
                  <c:y val="-5.55555555555554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456 - </a:t>
                    </a:r>
                    <a:r>
                      <a:rPr lang="en-US" b="1"/>
                      <a:t>14%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-2.9498525073746309E-2"/>
                  <c:y val="-6.944444444444450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922 - </a:t>
                    </a:r>
                    <a:r>
                      <a:rPr lang="en-US" b="1"/>
                      <a:t>16%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-3.7364798426745366E-2"/>
                  <c:y val="-8.796296296296307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1614 -</a:t>
                    </a:r>
                    <a:r>
                      <a:rPr lang="en-US" b="1"/>
                      <a:t> 13%</a:t>
                    </a:r>
                  </a:p>
                </c:rich>
              </c:tx>
              <c:showVal val="1"/>
            </c:dLbl>
            <c:dLbl>
              <c:idx val="3"/>
              <c:layout>
                <c:manualLayout>
                  <c:x val="-2.9498525073746309E-2"/>
                  <c:y val="-8.333333333333324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968 -</a:t>
                    </a:r>
                    <a:r>
                      <a:rPr lang="en-US" b="1"/>
                      <a:t> 7%</a:t>
                    </a:r>
                  </a:p>
                </c:rich>
              </c:tx>
              <c:showVal val="1"/>
            </c:dLbl>
            <c:showVal val="1"/>
          </c:dLbls>
          <c:cat>
            <c:strRef>
              <c:f>'ABB_13_14 X TIPO SCUOLA'!$A$155:$A$158</c:f>
              <c:strCache>
                <c:ptCount val="4"/>
                <c:pt idx="0">
                  <c:v>CFP</c:v>
                </c:pt>
                <c:pt idx="1">
                  <c:v>IST PROF</c:v>
                </c:pt>
                <c:pt idx="2">
                  <c:v>IST TECNICO</c:v>
                </c:pt>
                <c:pt idx="3">
                  <c:v>LICEO</c:v>
                </c:pt>
              </c:strCache>
            </c:strRef>
          </c:cat>
          <c:val>
            <c:numRef>
              <c:f>'ABB_13_14 X TIPO SCUOLA'!$B$155:$B$158</c:f>
              <c:numCache>
                <c:formatCode>General</c:formatCode>
                <c:ptCount val="4"/>
                <c:pt idx="0">
                  <c:v>456</c:v>
                </c:pt>
                <c:pt idx="1">
                  <c:v>922</c:v>
                </c:pt>
                <c:pt idx="2">
                  <c:v>1614</c:v>
                </c:pt>
                <c:pt idx="3">
                  <c:v>968</c:v>
                </c:pt>
              </c:numCache>
            </c:numRef>
          </c:val>
        </c:ser>
        <c:dLbls>
          <c:showVal val="1"/>
        </c:dLbls>
        <c:marker val="1"/>
        <c:axId val="49645440"/>
        <c:axId val="49646976"/>
      </c:lineChart>
      <c:catAx>
        <c:axId val="49645440"/>
        <c:scaling>
          <c:orientation val="minMax"/>
        </c:scaling>
        <c:axPos val="b"/>
        <c:tickLblPos val="nextTo"/>
        <c:crossAx val="49646976"/>
        <c:crosses val="autoZero"/>
        <c:auto val="1"/>
        <c:lblAlgn val="ctr"/>
        <c:lblOffset val="100"/>
      </c:catAx>
      <c:valAx>
        <c:axId val="49646976"/>
        <c:scaling>
          <c:orientation val="minMax"/>
        </c:scaling>
        <c:axPos val="l"/>
        <c:majorGridlines/>
        <c:numFmt formatCode="General" sourceLinked="1"/>
        <c:tickLblPos val="nextTo"/>
        <c:crossAx val="49645440"/>
        <c:crosses val="autoZero"/>
        <c:crossBetween val="between"/>
      </c:valAx>
    </c:plotArea>
    <c:legend>
      <c:legendPos val="r"/>
    </c:legend>
    <c:plotVisOnly val="1"/>
    <c:dispBlanksAs val="gap"/>
  </c:chart>
  <c:spPr>
    <a:solidFill>
      <a:schemeClr val="bg1"/>
    </a:solidFill>
  </c:spPr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pivotSource>
    <c:name>[totale_x_CPI.xlsx]tot x cittadinanza!Tabella_pivot3</c:name>
    <c:fmtId val="9"/>
  </c:pivotSource>
  <c:chart>
    <c:title>
      <c:tx>
        <c:rich>
          <a:bodyPr/>
          <a:lstStyle/>
          <a:p>
            <a:pPr>
              <a:defRPr/>
            </a:pPr>
            <a:r>
              <a:rPr lang="it-IT" dirty="0"/>
              <a:t>totale</a:t>
            </a:r>
            <a:r>
              <a:rPr lang="it-IT" baseline="0" dirty="0"/>
              <a:t> </a:t>
            </a:r>
            <a:r>
              <a:rPr lang="it-IT" baseline="0" dirty="0" smtClean="0"/>
              <a:t>segnalazioni ABBANDONO per </a:t>
            </a:r>
            <a:r>
              <a:rPr lang="it-IT" baseline="0" dirty="0"/>
              <a:t>cittadinanza e sesso </a:t>
            </a:r>
            <a:r>
              <a:rPr lang="it-IT" baseline="0" dirty="0" smtClean="0"/>
              <a:t>– 2013 </a:t>
            </a:r>
            <a:r>
              <a:rPr lang="it-IT" u="sng" baseline="0" dirty="0" smtClean="0"/>
              <a:t>TOTALE: 384 soggetti</a:t>
            </a:r>
            <a:endParaRPr lang="it-IT" u="sng" dirty="0"/>
          </a:p>
        </c:rich>
      </c:tx>
      <c:overlay val="1"/>
    </c:title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</c:pivotFmts>
    <c:plotArea>
      <c:layout>
        <c:manualLayout>
          <c:layoutTarget val="inner"/>
          <c:xMode val="edge"/>
          <c:yMode val="edge"/>
          <c:x val="0.12796174273024291"/>
          <c:y val="0.4571428571428589"/>
          <c:w val="0.78940618825613096"/>
          <c:h val="0.38379902512185982"/>
        </c:manualLayout>
      </c:layout>
      <c:barChart>
        <c:barDir val="bar"/>
        <c:grouping val="stacked"/>
        <c:ser>
          <c:idx val="0"/>
          <c:order val="0"/>
          <c:tx>
            <c:strRef>
              <c:f>'tot x cittadinanza'!$B$3:$B$4</c:f>
              <c:strCache>
                <c:ptCount val="1"/>
                <c:pt idx="0">
                  <c:v>M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it-IT"/>
              </a:p>
            </c:txPr>
            <c:dLblPos val="ctr"/>
            <c:showVal val="1"/>
          </c:dLbls>
          <c:cat>
            <c:strRef>
              <c:f>'tot x cittadinanza'!$A$5:$A$7</c:f>
              <c:strCache>
                <c:ptCount val="2"/>
                <c:pt idx="0">
                  <c:v>cittad italiana</c:v>
                </c:pt>
                <c:pt idx="1">
                  <c:v>cittad straniera</c:v>
                </c:pt>
              </c:strCache>
            </c:strRef>
          </c:cat>
          <c:val>
            <c:numRef>
              <c:f>'tot x cittadinanza'!$B$5:$B$7</c:f>
              <c:numCache>
                <c:formatCode>General</c:formatCode>
                <c:ptCount val="2"/>
                <c:pt idx="0">
                  <c:v>161</c:v>
                </c:pt>
                <c:pt idx="1">
                  <c:v>61</c:v>
                </c:pt>
              </c:numCache>
            </c:numRef>
          </c:val>
        </c:ser>
        <c:ser>
          <c:idx val="1"/>
          <c:order val="1"/>
          <c:tx>
            <c:strRef>
              <c:f>'tot x cittadinanza'!$C$3:$C$4</c:f>
              <c:strCache>
                <c:ptCount val="1"/>
                <c:pt idx="0">
                  <c:v>F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it-IT"/>
              </a:p>
            </c:txPr>
            <c:showVal val="1"/>
          </c:dLbls>
          <c:cat>
            <c:strRef>
              <c:f>'tot x cittadinanza'!$A$5:$A$7</c:f>
              <c:strCache>
                <c:ptCount val="2"/>
                <c:pt idx="0">
                  <c:v>cittad italiana</c:v>
                </c:pt>
                <c:pt idx="1">
                  <c:v>cittad straniera</c:v>
                </c:pt>
              </c:strCache>
            </c:strRef>
          </c:cat>
          <c:val>
            <c:numRef>
              <c:f>'tot x cittadinanza'!$C$5:$C$7</c:f>
              <c:numCache>
                <c:formatCode>General</c:formatCode>
                <c:ptCount val="2"/>
                <c:pt idx="0">
                  <c:v>102</c:v>
                </c:pt>
                <c:pt idx="1">
                  <c:v>60</c:v>
                </c:pt>
              </c:numCache>
            </c:numRef>
          </c:val>
        </c:ser>
        <c:dLbls>
          <c:showVal val="1"/>
        </c:dLbls>
        <c:overlap val="100"/>
        <c:axId val="49715072"/>
        <c:axId val="49716608"/>
      </c:barChart>
      <c:catAx>
        <c:axId val="49715072"/>
        <c:scaling>
          <c:orientation val="minMax"/>
        </c:scaling>
        <c:axPos val="l"/>
        <c:tickLblPos val="nextTo"/>
        <c:crossAx val="49716608"/>
        <c:crosses val="autoZero"/>
        <c:auto val="1"/>
        <c:lblAlgn val="ctr"/>
        <c:lblOffset val="100"/>
      </c:catAx>
      <c:valAx>
        <c:axId val="49716608"/>
        <c:scaling>
          <c:orientation val="minMax"/>
        </c:scaling>
        <c:axPos val="b"/>
        <c:majorGridlines/>
        <c:numFmt formatCode="General" sourceLinked="1"/>
        <c:tickLblPos val="nextTo"/>
        <c:crossAx val="49715072"/>
        <c:crosses val="autoZero"/>
        <c:crossBetween val="between"/>
      </c:valAx>
    </c:plotArea>
    <c:legend>
      <c:legendPos val="r"/>
    </c:legend>
    <c:plotVisOnly val="1"/>
  </c:chart>
  <c:spPr>
    <a:solidFill>
      <a:schemeClr val="bg1"/>
    </a:solidFill>
  </c:spPr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title>
      <c:tx>
        <c:rich>
          <a:bodyPr/>
          <a:lstStyle/>
          <a:p>
            <a:pPr>
              <a:defRPr/>
            </a:pPr>
            <a:r>
              <a:rPr lang="it-IT" sz="1800" b="1" i="0" baseline="0"/>
              <a:t>Totale per età (v.p.) - 2013</a:t>
            </a:r>
            <a:endParaRPr lang="it-IT"/>
          </a:p>
        </c:rich>
      </c:tx>
      <c:layout>
        <c:manualLayout>
          <c:xMode val="edge"/>
          <c:yMode val="edge"/>
          <c:x val="0.40092728632384872"/>
          <c:y val="9.3023255813953501E-2"/>
        </c:manualLayout>
      </c:layout>
      <c:overlay val="1"/>
    </c:title>
    <c:plotArea>
      <c:layout>
        <c:manualLayout>
          <c:layoutTarget val="inner"/>
          <c:xMode val="edge"/>
          <c:yMode val="edge"/>
          <c:x val="7.0645493335679405E-2"/>
          <c:y val="0.49537037037037296"/>
          <c:w val="0.84696796140705644"/>
          <c:h val="0.38864975211431907"/>
        </c:manualLayout>
      </c:layout>
      <c:barChart>
        <c:barDir val="bar"/>
        <c:grouping val="percentStacked"/>
        <c:ser>
          <c:idx val="0"/>
          <c:order val="0"/>
          <c:tx>
            <c:strRef>
              <c:f>'tot x età'!$I$75</c:f>
              <c:strCache>
                <c:ptCount val="1"/>
                <c:pt idx="0">
                  <c:v>14</c:v>
                </c:pt>
              </c:strCache>
            </c:strRef>
          </c:tx>
          <c:cat>
            <c:strRef>
              <c:f>'tot x età'!$H$76</c:f>
              <c:strCache>
                <c:ptCount val="1"/>
                <c:pt idx="0">
                  <c:v>TOT CPI</c:v>
                </c:pt>
              </c:strCache>
            </c:strRef>
          </c:cat>
          <c:val>
            <c:numRef>
              <c:f>'tot x età'!$I$76</c:f>
              <c:numCache>
                <c:formatCode>0%</c:formatCode>
                <c:ptCount val="1"/>
                <c:pt idx="0">
                  <c:v>4.2713567839196068E-2</c:v>
                </c:pt>
              </c:numCache>
            </c:numRef>
          </c:val>
        </c:ser>
        <c:ser>
          <c:idx val="1"/>
          <c:order val="1"/>
          <c:tx>
            <c:strRef>
              <c:f>'tot x età'!$J$75</c:f>
              <c:strCache>
                <c:ptCount val="1"/>
                <c:pt idx="0">
                  <c:v>15</c:v>
                </c:pt>
              </c:strCache>
            </c:strRef>
          </c:tx>
          <c:cat>
            <c:strRef>
              <c:f>'tot x età'!$H$76</c:f>
              <c:strCache>
                <c:ptCount val="1"/>
                <c:pt idx="0">
                  <c:v>TOT CPI</c:v>
                </c:pt>
              </c:strCache>
            </c:strRef>
          </c:cat>
          <c:val>
            <c:numRef>
              <c:f>'tot x età'!$J$76</c:f>
              <c:numCache>
                <c:formatCode>0%</c:formatCode>
                <c:ptCount val="1"/>
                <c:pt idx="0">
                  <c:v>0.17839195979899508</c:v>
                </c:pt>
              </c:numCache>
            </c:numRef>
          </c:val>
        </c:ser>
        <c:ser>
          <c:idx val="2"/>
          <c:order val="2"/>
          <c:tx>
            <c:strRef>
              <c:f>'tot x età'!$K$75</c:f>
              <c:strCache>
                <c:ptCount val="1"/>
                <c:pt idx="0">
                  <c:v>16</c:v>
                </c:pt>
              </c:strCache>
            </c:strRef>
          </c:tx>
          <c:cat>
            <c:strRef>
              <c:f>'tot x età'!$H$76</c:f>
              <c:strCache>
                <c:ptCount val="1"/>
                <c:pt idx="0">
                  <c:v>TOT CPI</c:v>
                </c:pt>
              </c:strCache>
            </c:strRef>
          </c:cat>
          <c:val>
            <c:numRef>
              <c:f>'tot x età'!$K$76</c:f>
              <c:numCache>
                <c:formatCode>0%</c:formatCode>
                <c:ptCount val="1"/>
                <c:pt idx="0">
                  <c:v>0.54396984924623071</c:v>
                </c:pt>
              </c:numCache>
            </c:numRef>
          </c:val>
        </c:ser>
        <c:ser>
          <c:idx val="3"/>
          <c:order val="3"/>
          <c:tx>
            <c:strRef>
              <c:f>'tot x età'!$L$75</c:f>
              <c:strCache>
                <c:ptCount val="1"/>
                <c:pt idx="0">
                  <c:v>17</c:v>
                </c:pt>
              </c:strCache>
            </c:strRef>
          </c:tx>
          <c:cat>
            <c:strRef>
              <c:f>'tot x età'!$H$76</c:f>
              <c:strCache>
                <c:ptCount val="1"/>
                <c:pt idx="0">
                  <c:v>TOT CPI</c:v>
                </c:pt>
              </c:strCache>
            </c:strRef>
          </c:cat>
          <c:val>
            <c:numRef>
              <c:f>'tot x età'!$L$76</c:f>
              <c:numCache>
                <c:formatCode>0%</c:formatCode>
                <c:ptCount val="1"/>
                <c:pt idx="0">
                  <c:v>0.23492462311557788</c:v>
                </c:pt>
              </c:numCache>
            </c:numRef>
          </c:val>
        </c:ser>
        <c:dLbls>
          <c:showVal val="1"/>
        </c:dLbls>
        <c:overlap val="100"/>
        <c:axId val="49780992"/>
        <c:axId val="49795072"/>
      </c:barChart>
      <c:catAx>
        <c:axId val="49780992"/>
        <c:scaling>
          <c:orientation val="minMax"/>
        </c:scaling>
        <c:axPos val="l"/>
        <c:numFmt formatCode="General" sourceLinked="1"/>
        <c:tickLblPos val="nextTo"/>
        <c:crossAx val="49795072"/>
        <c:crosses val="autoZero"/>
        <c:auto val="1"/>
        <c:lblAlgn val="ctr"/>
        <c:lblOffset val="100"/>
      </c:catAx>
      <c:valAx>
        <c:axId val="49795072"/>
        <c:scaling>
          <c:orientation val="minMax"/>
        </c:scaling>
        <c:axPos val="b"/>
        <c:majorGridlines/>
        <c:numFmt formatCode="0%" sourceLinked="1"/>
        <c:tickLblPos val="nextTo"/>
        <c:crossAx val="49780992"/>
        <c:crosses val="autoZero"/>
        <c:crossBetween val="between"/>
      </c:valAx>
    </c:plotArea>
    <c:legend>
      <c:legendPos val="r"/>
    </c:legend>
    <c:plotVisOnly val="1"/>
  </c:chart>
  <c:spPr>
    <a:solidFill>
      <a:prstClr val="white"/>
    </a:solidFill>
  </c:spPr>
  <c:externalData r:id="rId1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plotArea>
      <c:layout/>
      <c:barChart>
        <c:barDir val="bar"/>
        <c:grouping val="percentStacked"/>
        <c:ser>
          <c:idx val="0"/>
          <c:order val="0"/>
          <c:tx>
            <c:strRef>
              <c:f>'dati (9)'!$A$6</c:f>
              <c:strCache>
                <c:ptCount val="1"/>
                <c:pt idx="0">
                  <c:v>1 - Nessun titolo richiesto 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</c:spPr>
          <c:dLbls>
            <c:numFmt formatCode="#,##0" sourceLinked="0"/>
            <c:showVal val="1"/>
          </c:dLbls>
          <c:cat>
            <c:strRef>
              <c:f>'dati (9)'!$B$5:$F$5</c:f>
              <c:strCache>
                <c:ptCount val="5"/>
                <c:pt idx="0">
                  <c:v>anno 2010</c:v>
                </c:pt>
                <c:pt idx="1">
                  <c:v>anno 2011</c:v>
                </c:pt>
                <c:pt idx="2">
                  <c:v>anno 2012</c:v>
                </c:pt>
                <c:pt idx="3">
                  <c:v>anno 2013</c:v>
                </c:pt>
                <c:pt idx="4">
                  <c:v>anno 2014</c:v>
                </c:pt>
              </c:strCache>
            </c:strRef>
          </c:cat>
          <c:val>
            <c:numRef>
              <c:f>'dati (9)'!$B$6:$F$6</c:f>
              <c:numCache>
                <c:formatCode>General</c:formatCode>
                <c:ptCount val="5"/>
                <c:pt idx="0">
                  <c:v>3090</c:v>
                </c:pt>
                <c:pt idx="1">
                  <c:v>3300</c:v>
                </c:pt>
                <c:pt idx="2">
                  <c:v>3200</c:v>
                </c:pt>
                <c:pt idx="3">
                  <c:v>1860</c:v>
                </c:pt>
                <c:pt idx="4">
                  <c:v>2650</c:v>
                </c:pt>
              </c:numCache>
            </c:numRef>
          </c:val>
        </c:ser>
        <c:ser>
          <c:idx val="1"/>
          <c:order val="1"/>
          <c:tx>
            <c:strRef>
              <c:f>'dati (9)'!$A$7</c:f>
              <c:strCache>
                <c:ptCount val="1"/>
                <c:pt idx="0">
                  <c:v>3 - Qualifica professionale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dLbls>
            <c:numFmt formatCode="#,##0" sourceLinked="0"/>
            <c:showVal val="1"/>
          </c:dLbls>
          <c:cat>
            <c:strRef>
              <c:f>'dati (9)'!$B$5:$F$5</c:f>
              <c:strCache>
                <c:ptCount val="5"/>
                <c:pt idx="0">
                  <c:v>anno 2010</c:v>
                </c:pt>
                <c:pt idx="1">
                  <c:v>anno 2011</c:v>
                </c:pt>
                <c:pt idx="2">
                  <c:v>anno 2012</c:v>
                </c:pt>
                <c:pt idx="3">
                  <c:v>anno 2013</c:v>
                </c:pt>
                <c:pt idx="4">
                  <c:v>anno 2014</c:v>
                </c:pt>
              </c:strCache>
            </c:strRef>
          </c:cat>
          <c:val>
            <c:numRef>
              <c:f>'dati (9)'!$B$7:$F$7</c:f>
              <c:numCache>
                <c:formatCode>General</c:formatCode>
                <c:ptCount val="5"/>
                <c:pt idx="0">
                  <c:v>1120</c:v>
                </c:pt>
                <c:pt idx="1">
                  <c:v>1480</c:v>
                </c:pt>
                <c:pt idx="2">
                  <c:v>1180</c:v>
                </c:pt>
                <c:pt idx="3">
                  <c:v>1250</c:v>
                </c:pt>
                <c:pt idx="4">
                  <c:v>730</c:v>
                </c:pt>
              </c:numCache>
            </c:numRef>
          </c:val>
        </c:ser>
        <c:ser>
          <c:idx val="2"/>
          <c:order val="2"/>
          <c:tx>
            <c:strRef>
              <c:f>'dati (9)'!$A$8</c:f>
              <c:strCache>
                <c:ptCount val="1"/>
                <c:pt idx="0">
                  <c:v>4 - Diploma 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dLbls>
            <c:numFmt formatCode="#,##0" sourceLinked="0"/>
            <c:spPr>
              <a:noFill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it-IT"/>
              </a:p>
            </c:txPr>
            <c:showVal val="1"/>
          </c:dLbls>
          <c:cat>
            <c:strRef>
              <c:f>'dati (9)'!$B$5:$F$5</c:f>
              <c:strCache>
                <c:ptCount val="5"/>
                <c:pt idx="0">
                  <c:v>anno 2010</c:v>
                </c:pt>
                <c:pt idx="1">
                  <c:v>anno 2011</c:v>
                </c:pt>
                <c:pt idx="2">
                  <c:v>anno 2012</c:v>
                </c:pt>
                <c:pt idx="3">
                  <c:v>anno 2013</c:v>
                </c:pt>
                <c:pt idx="4">
                  <c:v>anno 2014</c:v>
                </c:pt>
              </c:strCache>
            </c:strRef>
          </c:cat>
          <c:val>
            <c:numRef>
              <c:f>'dati (9)'!$B$8:$F$8</c:f>
              <c:numCache>
                <c:formatCode>General</c:formatCode>
                <c:ptCount val="5"/>
                <c:pt idx="0">
                  <c:v>4780</c:v>
                </c:pt>
                <c:pt idx="1">
                  <c:v>4810</c:v>
                </c:pt>
                <c:pt idx="2">
                  <c:v>2470</c:v>
                </c:pt>
                <c:pt idx="3">
                  <c:v>2710</c:v>
                </c:pt>
                <c:pt idx="4">
                  <c:v>3230</c:v>
                </c:pt>
              </c:numCache>
            </c:numRef>
          </c:val>
        </c:ser>
        <c:ser>
          <c:idx val="3"/>
          <c:order val="3"/>
          <c:tx>
            <c:strRef>
              <c:f>'dati (9)'!$A$9</c:f>
              <c:strCache>
                <c:ptCount val="1"/>
                <c:pt idx="0">
                  <c:v>6 - Titolo universitario</c:v>
                </c:pt>
              </c:strCache>
            </c:strRef>
          </c:tx>
          <c:spPr>
            <a:solidFill>
              <a:srgbClr val="441918"/>
            </a:solidFill>
          </c:spPr>
          <c:dLbls>
            <c:numFmt formatCode="#,##0" sourceLinked="0"/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it-IT"/>
              </a:p>
            </c:txPr>
            <c:showVal val="1"/>
          </c:dLbls>
          <c:cat>
            <c:strRef>
              <c:f>'dati (9)'!$B$5:$F$5</c:f>
              <c:strCache>
                <c:ptCount val="5"/>
                <c:pt idx="0">
                  <c:v>anno 2010</c:v>
                </c:pt>
                <c:pt idx="1">
                  <c:v>anno 2011</c:v>
                </c:pt>
                <c:pt idx="2">
                  <c:v>anno 2012</c:v>
                </c:pt>
                <c:pt idx="3">
                  <c:v>anno 2013</c:v>
                </c:pt>
                <c:pt idx="4">
                  <c:v>anno 2014</c:v>
                </c:pt>
              </c:strCache>
            </c:strRef>
          </c:cat>
          <c:val>
            <c:numRef>
              <c:f>'dati (9)'!$B$9:$F$9</c:f>
              <c:numCache>
                <c:formatCode>General</c:formatCode>
                <c:ptCount val="5"/>
                <c:pt idx="0">
                  <c:v>1090</c:v>
                </c:pt>
                <c:pt idx="1">
                  <c:v>930</c:v>
                </c:pt>
                <c:pt idx="2">
                  <c:v>760</c:v>
                </c:pt>
                <c:pt idx="3">
                  <c:v>940</c:v>
                </c:pt>
                <c:pt idx="4">
                  <c:v>890</c:v>
                </c:pt>
              </c:numCache>
            </c:numRef>
          </c:val>
        </c:ser>
        <c:dLbls>
          <c:showVal val="1"/>
        </c:dLbls>
        <c:overlap val="100"/>
        <c:axId val="49841280"/>
        <c:axId val="49842816"/>
      </c:barChart>
      <c:catAx>
        <c:axId val="49841280"/>
        <c:scaling>
          <c:orientation val="minMax"/>
        </c:scaling>
        <c:axPos val="l"/>
        <c:tickLblPos val="nextTo"/>
        <c:crossAx val="49842816"/>
        <c:crosses val="autoZero"/>
        <c:auto val="1"/>
        <c:lblAlgn val="ctr"/>
        <c:lblOffset val="100"/>
      </c:catAx>
      <c:valAx>
        <c:axId val="49842816"/>
        <c:scaling>
          <c:orientation val="minMax"/>
        </c:scaling>
        <c:axPos val="b"/>
        <c:majorGridlines/>
        <c:numFmt formatCode="0%" sourceLinked="1"/>
        <c:tickLblPos val="nextTo"/>
        <c:crossAx val="49841280"/>
        <c:crosses val="autoZero"/>
        <c:crossBetween val="between"/>
      </c:valAx>
    </c:plotArea>
    <c:legend>
      <c:legendPos val="b"/>
    </c:legend>
    <c:plotVisOnly val="1"/>
  </c:chart>
  <c:spPr>
    <a:solidFill>
      <a:prstClr val="white"/>
    </a:solidFill>
  </c:spPr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7"/>
  <c:chart>
    <c:plotArea>
      <c:layout/>
      <c:barChart>
        <c:barDir val="bar"/>
        <c:grouping val="percentStacked"/>
        <c:ser>
          <c:idx val="0"/>
          <c:order val="0"/>
          <c:tx>
            <c:strRef>
              <c:f>'dati (7)'!$B$5</c:f>
              <c:strCache>
                <c:ptCount val="1"/>
                <c:pt idx="0">
                  <c:v>1 - Nessun titolo richiesto </c:v>
                </c:pt>
              </c:strCache>
            </c:strRef>
          </c:tx>
          <c:cat>
            <c:strRef>
              <c:f>'dati (7)'!$A$6:$A$13</c:f>
              <c:strCache>
                <c:ptCount val="8"/>
                <c:pt idx="0">
                  <c:v>Dirigenti</c:v>
                </c:pt>
                <c:pt idx="1">
                  <c:v>Professioni intellettuali, scientifiche e di elevata specializzazione</c:v>
                </c:pt>
                <c:pt idx="2">
                  <c:v>Professioni tecniche</c:v>
                </c:pt>
                <c:pt idx="3">
                  <c:v>Professioni esecutive nel lavoro d'ufficio</c:v>
                </c:pt>
                <c:pt idx="4">
                  <c:v>Professioni qualificate nelle attività commerciali e nei servizi</c:v>
                </c:pt>
                <c:pt idx="5">
                  <c:v>Artigiani, operai specializzati e agricoltori</c:v>
                </c:pt>
                <c:pt idx="6">
                  <c:v>Conduttori di impianti e operai di macchinari fissi e mobili</c:v>
                </c:pt>
                <c:pt idx="7">
                  <c:v>Professioni non qualificate</c:v>
                </c:pt>
              </c:strCache>
            </c:strRef>
          </c:cat>
          <c:val>
            <c:numRef>
              <c:f>'dati (7)'!$B$6:$B$13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920</c:v>
                </c:pt>
                <c:pt idx="5">
                  <c:v>530</c:v>
                </c:pt>
                <c:pt idx="6">
                  <c:v>310</c:v>
                </c:pt>
                <c:pt idx="7">
                  <c:v>900</c:v>
                </c:pt>
              </c:numCache>
            </c:numRef>
          </c:val>
        </c:ser>
        <c:ser>
          <c:idx val="1"/>
          <c:order val="1"/>
          <c:tx>
            <c:strRef>
              <c:f>'dati (7)'!$C$5</c:f>
              <c:strCache>
                <c:ptCount val="1"/>
                <c:pt idx="0">
                  <c:v>3 - Qualifica professionale</c:v>
                </c:pt>
              </c:strCache>
            </c:strRef>
          </c:tx>
          <c:cat>
            <c:strRef>
              <c:f>'dati (7)'!$A$6:$A$13</c:f>
              <c:strCache>
                <c:ptCount val="8"/>
                <c:pt idx="0">
                  <c:v>Dirigenti</c:v>
                </c:pt>
                <c:pt idx="1">
                  <c:v>Professioni intellettuali, scientifiche e di elevata specializzazione</c:v>
                </c:pt>
                <c:pt idx="2">
                  <c:v>Professioni tecniche</c:v>
                </c:pt>
                <c:pt idx="3">
                  <c:v>Professioni esecutive nel lavoro d'ufficio</c:v>
                </c:pt>
                <c:pt idx="4">
                  <c:v>Professioni qualificate nelle attività commerciali e nei servizi</c:v>
                </c:pt>
                <c:pt idx="5">
                  <c:v>Artigiani, operai specializzati e agricoltori</c:v>
                </c:pt>
                <c:pt idx="6">
                  <c:v>Conduttori di impianti e operai di macchinari fissi e mobili</c:v>
                </c:pt>
                <c:pt idx="7">
                  <c:v>Professioni non qualificate</c:v>
                </c:pt>
              </c:strCache>
            </c:strRef>
          </c:cat>
          <c:val>
            <c:numRef>
              <c:f>'dati (7)'!$C$6:$C$13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10</c:v>
                </c:pt>
                <c:pt idx="3">
                  <c:v>10</c:v>
                </c:pt>
                <c:pt idx="4">
                  <c:v>250</c:v>
                </c:pt>
                <c:pt idx="5">
                  <c:v>250</c:v>
                </c:pt>
                <c:pt idx="6">
                  <c:v>80</c:v>
                </c:pt>
                <c:pt idx="7">
                  <c:v>130</c:v>
                </c:pt>
              </c:numCache>
            </c:numRef>
          </c:val>
        </c:ser>
        <c:ser>
          <c:idx val="2"/>
          <c:order val="2"/>
          <c:tx>
            <c:strRef>
              <c:f>'dati (7)'!$D$5</c:f>
              <c:strCache>
                <c:ptCount val="1"/>
                <c:pt idx="0">
                  <c:v>4 - Diploma </c:v>
                </c:pt>
              </c:strCache>
            </c:strRef>
          </c:tx>
          <c:cat>
            <c:strRef>
              <c:f>'dati (7)'!$A$6:$A$13</c:f>
              <c:strCache>
                <c:ptCount val="8"/>
                <c:pt idx="0">
                  <c:v>Dirigenti</c:v>
                </c:pt>
                <c:pt idx="1">
                  <c:v>Professioni intellettuali, scientifiche e di elevata specializzazione</c:v>
                </c:pt>
                <c:pt idx="2">
                  <c:v>Professioni tecniche</c:v>
                </c:pt>
                <c:pt idx="3">
                  <c:v>Professioni esecutive nel lavoro d'ufficio</c:v>
                </c:pt>
                <c:pt idx="4">
                  <c:v>Professioni qualificate nelle attività commerciali e nei servizi</c:v>
                </c:pt>
                <c:pt idx="5">
                  <c:v>Artigiani, operai specializzati e agricoltori</c:v>
                </c:pt>
                <c:pt idx="6">
                  <c:v>Conduttori di impianti e operai di macchinari fissi e mobili</c:v>
                </c:pt>
                <c:pt idx="7">
                  <c:v>Professioni non qualificate</c:v>
                </c:pt>
              </c:strCache>
            </c:strRef>
          </c:cat>
          <c:val>
            <c:numRef>
              <c:f>'dati (7)'!$D$6:$D$13</c:f>
              <c:numCache>
                <c:formatCode>General</c:formatCode>
                <c:ptCount val="8"/>
                <c:pt idx="0">
                  <c:v>0</c:v>
                </c:pt>
                <c:pt idx="1">
                  <c:v>70</c:v>
                </c:pt>
                <c:pt idx="2">
                  <c:v>690</c:v>
                </c:pt>
                <c:pt idx="3">
                  <c:v>690</c:v>
                </c:pt>
                <c:pt idx="4">
                  <c:v>1320</c:v>
                </c:pt>
                <c:pt idx="5">
                  <c:v>150</c:v>
                </c:pt>
                <c:pt idx="6">
                  <c:v>150</c:v>
                </c:pt>
                <c:pt idx="7">
                  <c:v>150</c:v>
                </c:pt>
              </c:numCache>
            </c:numRef>
          </c:val>
        </c:ser>
        <c:ser>
          <c:idx val="3"/>
          <c:order val="3"/>
          <c:tx>
            <c:strRef>
              <c:f>'dati (7)'!$E$5</c:f>
              <c:strCache>
                <c:ptCount val="1"/>
                <c:pt idx="0">
                  <c:v>6 - Titolo universitario</c:v>
                </c:pt>
              </c:strCache>
            </c:strRef>
          </c:tx>
          <c:cat>
            <c:strRef>
              <c:f>'dati (7)'!$A$6:$A$13</c:f>
              <c:strCache>
                <c:ptCount val="8"/>
                <c:pt idx="0">
                  <c:v>Dirigenti</c:v>
                </c:pt>
                <c:pt idx="1">
                  <c:v>Professioni intellettuali, scientifiche e di elevata specializzazione</c:v>
                </c:pt>
                <c:pt idx="2">
                  <c:v>Professioni tecniche</c:v>
                </c:pt>
                <c:pt idx="3">
                  <c:v>Professioni esecutive nel lavoro d'ufficio</c:v>
                </c:pt>
                <c:pt idx="4">
                  <c:v>Professioni qualificate nelle attività commerciali e nei servizi</c:v>
                </c:pt>
                <c:pt idx="5">
                  <c:v>Artigiani, operai specializzati e agricoltori</c:v>
                </c:pt>
                <c:pt idx="6">
                  <c:v>Conduttori di impianti e operai di macchinari fissi e mobili</c:v>
                </c:pt>
                <c:pt idx="7">
                  <c:v>Professioni non qualificate</c:v>
                </c:pt>
              </c:strCache>
            </c:strRef>
          </c:cat>
          <c:val>
            <c:numRef>
              <c:f>'dati (7)'!$E$6:$E$13</c:f>
              <c:numCache>
                <c:formatCode>General</c:formatCode>
                <c:ptCount val="8"/>
                <c:pt idx="0">
                  <c:v>10</c:v>
                </c:pt>
                <c:pt idx="1">
                  <c:v>330</c:v>
                </c:pt>
                <c:pt idx="2">
                  <c:v>420</c:v>
                </c:pt>
                <c:pt idx="3">
                  <c:v>140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overlap val="100"/>
        <c:axId val="49915776"/>
        <c:axId val="49917312"/>
      </c:barChart>
      <c:catAx>
        <c:axId val="49915776"/>
        <c:scaling>
          <c:orientation val="minMax"/>
        </c:scaling>
        <c:axPos val="l"/>
        <c:tickLblPos val="nextTo"/>
        <c:crossAx val="49917312"/>
        <c:crosses val="autoZero"/>
        <c:auto val="1"/>
        <c:lblAlgn val="ctr"/>
        <c:lblOffset val="100"/>
      </c:catAx>
      <c:valAx>
        <c:axId val="49917312"/>
        <c:scaling>
          <c:orientation val="minMax"/>
        </c:scaling>
        <c:axPos val="b"/>
        <c:majorGridlines/>
        <c:numFmt formatCode="0%" sourceLinked="1"/>
        <c:tickLblPos val="nextTo"/>
        <c:crossAx val="49915776"/>
        <c:crosses val="autoZero"/>
        <c:crossBetween val="between"/>
      </c:valAx>
    </c:plotArea>
    <c:legend>
      <c:legendPos val="b"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pivotSource>
    <c:name>[stranieri_cons orientativi_elaboraz.xls]FREQ_CITTAD-13_14-PIVOT!Tabella_pivot5</c:name>
    <c:fmtId val="2"/>
  </c:pivotSource>
  <c:chart>
    <c:title>
      <c:tx>
        <c:rich>
          <a:bodyPr/>
          <a:lstStyle/>
          <a:p>
            <a:pPr>
              <a:defRPr/>
            </a:pPr>
            <a:r>
              <a:rPr lang="it-IT" dirty="0"/>
              <a:t>Frequentanti </a:t>
            </a:r>
            <a:r>
              <a:rPr lang="it-IT" dirty="0" smtClean="0"/>
              <a:t> Venezia</a:t>
            </a:r>
            <a:r>
              <a:rPr lang="it-IT" baseline="0" dirty="0" smtClean="0"/>
              <a:t> </a:t>
            </a:r>
            <a:r>
              <a:rPr lang="it-IT" baseline="0" dirty="0"/>
              <a:t>per </a:t>
            </a:r>
            <a:r>
              <a:rPr lang="it-IT" baseline="0" dirty="0" smtClean="0"/>
              <a:t>tipo di scuola e cittadinanza.</a:t>
            </a:r>
          </a:p>
          <a:p>
            <a:pPr>
              <a:defRPr/>
            </a:pPr>
            <a:r>
              <a:rPr lang="it-IT" baseline="0" dirty="0" err="1" smtClean="0"/>
              <a:t>a.s</a:t>
            </a:r>
            <a:r>
              <a:rPr lang="it-IT" baseline="0" dirty="0" err="1"/>
              <a:t>.</a:t>
            </a:r>
            <a:r>
              <a:rPr lang="it-IT" baseline="0" dirty="0"/>
              <a:t> 2013/2014 </a:t>
            </a:r>
            <a:endParaRPr lang="it-IT" dirty="0"/>
          </a:p>
        </c:rich>
      </c:tx>
    </c:title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</c:pivotFmts>
    <c:plotArea>
      <c:layout/>
      <c:barChart>
        <c:barDir val="col"/>
        <c:grouping val="stacked"/>
        <c:ser>
          <c:idx val="0"/>
          <c:order val="0"/>
          <c:tx>
            <c:strRef>
              <c:f>'FREQ_CITTAD-13_14-PIVOT'!$B$3:$B$4</c:f>
              <c:strCache>
                <c:ptCount val="1"/>
                <c:pt idx="0">
                  <c:v>Italia</c:v>
                </c:pt>
              </c:strCache>
            </c:strRef>
          </c:tx>
          <c:spPr>
            <a:solidFill>
              <a:schemeClr val="accent5"/>
            </a:solidFill>
          </c:spPr>
          <c:cat>
            <c:strRef>
              <c:f>'FREQ_CITTAD-13_14-PIVOT'!$A$5:$A$9</c:f>
              <c:strCache>
                <c:ptCount val="4"/>
                <c:pt idx="0">
                  <c:v>CFP</c:v>
                </c:pt>
                <c:pt idx="1">
                  <c:v>LIC</c:v>
                </c:pt>
                <c:pt idx="2">
                  <c:v>PRO</c:v>
                </c:pt>
                <c:pt idx="3">
                  <c:v>TEC</c:v>
                </c:pt>
              </c:strCache>
            </c:strRef>
          </c:cat>
          <c:val>
            <c:numRef>
              <c:f>'FREQ_CITTAD-13_14-PIVOT'!$B$5:$B$9</c:f>
              <c:numCache>
                <c:formatCode>General</c:formatCode>
                <c:ptCount val="4"/>
                <c:pt idx="0">
                  <c:v>2608</c:v>
                </c:pt>
                <c:pt idx="1">
                  <c:v>12870</c:v>
                </c:pt>
                <c:pt idx="2">
                  <c:v>4591</c:v>
                </c:pt>
                <c:pt idx="3">
                  <c:v>10894</c:v>
                </c:pt>
              </c:numCache>
            </c:numRef>
          </c:val>
        </c:ser>
        <c:ser>
          <c:idx val="1"/>
          <c:order val="1"/>
          <c:tx>
            <c:strRef>
              <c:f>'FREQ_CITTAD-13_14-PIVOT'!$C$3:$C$4</c:f>
              <c:strCache>
                <c:ptCount val="1"/>
                <c:pt idx="0">
                  <c:v>Estero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'FREQ_CITTAD-13_14-PIVOT'!$A$5:$A$9</c:f>
              <c:strCache>
                <c:ptCount val="4"/>
                <c:pt idx="0">
                  <c:v>CFP</c:v>
                </c:pt>
                <c:pt idx="1">
                  <c:v>LIC</c:v>
                </c:pt>
                <c:pt idx="2">
                  <c:v>PRO</c:v>
                </c:pt>
                <c:pt idx="3">
                  <c:v>TEC</c:v>
                </c:pt>
              </c:strCache>
            </c:strRef>
          </c:cat>
          <c:val>
            <c:numRef>
              <c:f>'FREQ_CITTAD-13_14-PIVOT'!$C$5:$C$9</c:f>
              <c:numCache>
                <c:formatCode>General</c:formatCode>
                <c:ptCount val="4"/>
                <c:pt idx="0">
                  <c:v>776</c:v>
                </c:pt>
                <c:pt idx="1">
                  <c:v>845</c:v>
                </c:pt>
                <c:pt idx="2">
                  <c:v>1320</c:v>
                </c:pt>
                <c:pt idx="3">
                  <c:v>1443</c:v>
                </c:pt>
              </c:numCache>
            </c:numRef>
          </c:val>
        </c:ser>
        <c:overlap val="100"/>
        <c:axId val="41773696"/>
        <c:axId val="41783680"/>
      </c:barChart>
      <c:catAx>
        <c:axId val="41773696"/>
        <c:scaling>
          <c:orientation val="minMax"/>
        </c:scaling>
        <c:axPos val="b"/>
        <c:numFmt formatCode="General" sourceLinked="1"/>
        <c:tickLblPos val="nextTo"/>
        <c:crossAx val="41783680"/>
        <c:crosses val="autoZero"/>
        <c:lblAlgn val="ctr"/>
        <c:lblOffset val="100"/>
      </c:catAx>
      <c:valAx>
        <c:axId val="41783680"/>
        <c:scaling>
          <c:orientation val="minMax"/>
        </c:scaling>
        <c:axPos val="l"/>
        <c:majorGridlines/>
        <c:numFmt formatCode="General" sourceLinked="1"/>
        <c:tickLblPos val="nextTo"/>
        <c:crossAx val="41773696"/>
        <c:crosses val="autoZero"/>
        <c:crossBetween val="between"/>
      </c:valAx>
    </c:plotArea>
    <c:legend>
      <c:legendPos val="r"/>
    </c:legend>
    <c:plotVisOnly val="1"/>
    <c:dispBlanksAs val="gap"/>
  </c:chart>
  <c:spPr>
    <a:solidFill>
      <a:schemeClr val="bg1"/>
    </a:solidFill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pivotSource>
    <c:name>[stranieri_cons orientativi_elaboraz.xls]FREQ_CITTAD-13_14-PIVOT!Tabella_pivot5</c:name>
    <c:fmtId val="2"/>
  </c:pivotSource>
  <c:chart>
    <c:title>
      <c:tx>
        <c:rich>
          <a:bodyPr/>
          <a:lstStyle/>
          <a:p>
            <a:pPr>
              <a:defRPr/>
            </a:pPr>
            <a:r>
              <a:rPr lang="it-IT" dirty="0"/>
              <a:t>Frequentanti </a:t>
            </a:r>
            <a:r>
              <a:rPr lang="it-IT" dirty="0" smtClean="0"/>
              <a:t> Venezia</a:t>
            </a:r>
            <a:r>
              <a:rPr lang="it-IT" baseline="0" dirty="0" smtClean="0"/>
              <a:t> per tipo di scuola e </a:t>
            </a:r>
            <a:r>
              <a:rPr lang="it-IT" baseline="0" dirty="0"/>
              <a:t>cittadinanza. </a:t>
            </a:r>
            <a:endParaRPr lang="it-IT" baseline="0" dirty="0" smtClean="0"/>
          </a:p>
          <a:p>
            <a:pPr>
              <a:defRPr/>
            </a:pPr>
            <a:r>
              <a:rPr lang="it-IT" baseline="0" dirty="0" err="1" smtClean="0"/>
              <a:t>a.s</a:t>
            </a:r>
            <a:r>
              <a:rPr lang="it-IT" baseline="0" dirty="0" err="1"/>
              <a:t>.</a:t>
            </a:r>
            <a:r>
              <a:rPr lang="it-IT" baseline="0" dirty="0"/>
              <a:t> 2013/2014 </a:t>
            </a:r>
            <a:endParaRPr lang="it-IT" dirty="0"/>
          </a:p>
        </c:rich>
      </c:tx>
    </c:title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</c:pivotFmts>
    <c:plotArea>
      <c:layout/>
      <c:barChart>
        <c:barDir val="col"/>
        <c:grouping val="percentStacked"/>
        <c:ser>
          <c:idx val="0"/>
          <c:order val="0"/>
          <c:tx>
            <c:strRef>
              <c:f>'FREQ_CITTAD-13_14-PIVOT'!$B$3:$B$4</c:f>
              <c:strCache>
                <c:ptCount val="1"/>
                <c:pt idx="0">
                  <c:v>Italia</c:v>
                </c:pt>
              </c:strCache>
            </c:strRef>
          </c:tx>
          <c:spPr>
            <a:solidFill>
              <a:schemeClr val="accent5"/>
            </a:solidFill>
          </c:spPr>
          <c:cat>
            <c:strRef>
              <c:f>'FREQ_CITTAD-13_14-PIVOT'!$A$5:$A$9</c:f>
              <c:strCache>
                <c:ptCount val="4"/>
                <c:pt idx="0">
                  <c:v>CFP</c:v>
                </c:pt>
                <c:pt idx="1">
                  <c:v>LIC</c:v>
                </c:pt>
                <c:pt idx="2">
                  <c:v>PRO</c:v>
                </c:pt>
                <c:pt idx="3">
                  <c:v>TEC</c:v>
                </c:pt>
              </c:strCache>
            </c:strRef>
          </c:cat>
          <c:val>
            <c:numRef>
              <c:f>'FREQ_CITTAD-13_14-PIVOT'!$B$5:$B$9</c:f>
              <c:numCache>
                <c:formatCode>General</c:formatCode>
                <c:ptCount val="4"/>
                <c:pt idx="0">
                  <c:v>2608</c:v>
                </c:pt>
                <c:pt idx="1">
                  <c:v>12870</c:v>
                </c:pt>
                <c:pt idx="2">
                  <c:v>4591</c:v>
                </c:pt>
                <c:pt idx="3">
                  <c:v>10894</c:v>
                </c:pt>
              </c:numCache>
            </c:numRef>
          </c:val>
        </c:ser>
        <c:ser>
          <c:idx val="1"/>
          <c:order val="1"/>
          <c:tx>
            <c:strRef>
              <c:f>'FREQ_CITTAD-13_14-PIVOT'!$C$3:$C$4</c:f>
              <c:strCache>
                <c:ptCount val="1"/>
                <c:pt idx="0">
                  <c:v>Estero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'FREQ_CITTAD-13_14-PIVOT'!$A$5:$A$9</c:f>
              <c:strCache>
                <c:ptCount val="4"/>
                <c:pt idx="0">
                  <c:v>CFP</c:v>
                </c:pt>
                <c:pt idx="1">
                  <c:v>LIC</c:v>
                </c:pt>
                <c:pt idx="2">
                  <c:v>PRO</c:v>
                </c:pt>
                <c:pt idx="3">
                  <c:v>TEC</c:v>
                </c:pt>
              </c:strCache>
            </c:strRef>
          </c:cat>
          <c:val>
            <c:numRef>
              <c:f>'FREQ_CITTAD-13_14-PIVOT'!$C$5:$C$9</c:f>
              <c:numCache>
                <c:formatCode>General</c:formatCode>
                <c:ptCount val="4"/>
                <c:pt idx="0">
                  <c:v>776</c:v>
                </c:pt>
                <c:pt idx="1">
                  <c:v>845</c:v>
                </c:pt>
                <c:pt idx="2">
                  <c:v>1320</c:v>
                </c:pt>
                <c:pt idx="3">
                  <c:v>1443</c:v>
                </c:pt>
              </c:numCache>
            </c:numRef>
          </c:val>
        </c:ser>
        <c:dLbls>
          <c:showVal val="1"/>
        </c:dLbls>
        <c:overlap val="100"/>
        <c:axId val="41801600"/>
        <c:axId val="41803136"/>
      </c:barChart>
      <c:catAx>
        <c:axId val="41801600"/>
        <c:scaling>
          <c:orientation val="minMax"/>
        </c:scaling>
        <c:axPos val="b"/>
        <c:numFmt formatCode="General" sourceLinked="1"/>
        <c:tickLblPos val="nextTo"/>
        <c:crossAx val="41803136"/>
        <c:crosses val="autoZero"/>
        <c:lblAlgn val="ctr"/>
        <c:lblOffset val="100"/>
      </c:catAx>
      <c:valAx>
        <c:axId val="41803136"/>
        <c:scaling>
          <c:orientation val="minMax"/>
        </c:scaling>
        <c:axPos val="l"/>
        <c:majorGridlines/>
        <c:numFmt formatCode="0%" sourceLinked="1"/>
        <c:tickLblPos val="nextTo"/>
        <c:crossAx val="41801600"/>
        <c:crosses val="autoZero"/>
        <c:crossBetween val="between"/>
      </c:valAx>
    </c:plotArea>
    <c:legend>
      <c:legendPos val="r"/>
    </c:legend>
    <c:plotVisOnly val="1"/>
    <c:dispBlanksAs val="gap"/>
  </c:chart>
  <c:spPr>
    <a:solidFill>
      <a:schemeClr val="bg1"/>
    </a:solidFill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pivotSource>
    <c:name>[stranieri_cons orientativi_elaboraz.xls]FREQ_CITTADIN-13-14_classiPIVOT!Tabella_pivot6</c:name>
    <c:fmtId val="2"/>
  </c:pivotSource>
  <c:chart>
    <c:title>
      <c:tx>
        <c:rich>
          <a:bodyPr/>
          <a:lstStyle/>
          <a:p>
            <a:pPr>
              <a:defRPr/>
            </a:pPr>
            <a:r>
              <a:rPr lang="it-IT" dirty="0" smtClean="0"/>
              <a:t>Frequentanti Venezia per tipo di scuola</a:t>
            </a:r>
            <a:r>
              <a:rPr lang="it-IT" baseline="0" dirty="0" smtClean="0"/>
              <a:t> e cittadinanza</a:t>
            </a:r>
            <a:r>
              <a:rPr lang="it-IT" baseline="0" dirty="0"/>
              <a:t>. </a:t>
            </a:r>
            <a:endParaRPr lang="it-IT" baseline="0" dirty="0" smtClean="0"/>
          </a:p>
          <a:p>
            <a:pPr>
              <a:defRPr/>
            </a:pPr>
            <a:r>
              <a:rPr lang="it-IT" baseline="0" dirty="0" err="1" smtClean="0"/>
              <a:t>a.s</a:t>
            </a:r>
            <a:r>
              <a:rPr lang="it-IT" baseline="0" dirty="0" err="1"/>
              <a:t>.</a:t>
            </a:r>
            <a:r>
              <a:rPr lang="it-IT" baseline="0" dirty="0"/>
              <a:t> 2013/2014 - dettaglio classi</a:t>
            </a:r>
            <a:endParaRPr lang="it-IT" dirty="0"/>
          </a:p>
        </c:rich>
      </c:tx>
    </c:title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</c:pivotFmts>
    <c:plotArea>
      <c:layout/>
      <c:barChart>
        <c:barDir val="col"/>
        <c:grouping val="stacked"/>
        <c:ser>
          <c:idx val="0"/>
          <c:order val="0"/>
          <c:tx>
            <c:strRef>
              <c:f>'FREQ_CITTADIN-13-14_classiPIVOT'!$C$3:$C$4</c:f>
              <c:strCache>
                <c:ptCount val="1"/>
                <c:pt idx="0">
                  <c:v>Italia</c:v>
                </c:pt>
              </c:strCache>
            </c:strRef>
          </c:tx>
          <c:spPr>
            <a:solidFill>
              <a:schemeClr val="accent5"/>
            </a:solidFill>
          </c:spPr>
          <c:cat>
            <c:multiLvlStrRef>
              <c:f>'FREQ_CITTADIN-13-14_classiPIVOT'!$A$5:$B$23</c:f>
              <c:multiLvlStrCache>
                <c:ptCount val="18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1</c:v>
                  </c:pt>
                  <c:pt idx="4">
                    <c:v>2</c:v>
                  </c:pt>
                  <c:pt idx="5">
                    <c:v>3</c:v>
                  </c:pt>
                  <c:pt idx="6">
                    <c:v>4</c:v>
                  </c:pt>
                  <c:pt idx="7">
                    <c:v>5</c:v>
                  </c:pt>
                  <c:pt idx="8">
                    <c:v>1</c:v>
                  </c:pt>
                  <c:pt idx="9">
                    <c:v>2</c:v>
                  </c:pt>
                  <c:pt idx="10">
                    <c:v>3</c:v>
                  </c:pt>
                  <c:pt idx="11">
                    <c:v>4</c:v>
                  </c:pt>
                  <c:pt idx="12">
                    <c:v>5</c:v>
                  </c:pt>
                  <c:pt idx="13">
                    <c:v>1</c:v>
                  </c:pt>
                  <c:pt idx="14">
                    <c:v>2</c:v>
                  </c:pt>
                  <c:pt idx="15">
                    <c:v>3</c:v>
                  </c:pt>
                  <c:pt idx="16">
                    <c:v>4</c:v>
                  </c:pt>
                  <c:pt idx="17">
                    <c:v>5</c:v>
                  </c:pt>
                </c:lvl>
                <c:lvl>
                  <c:pt idx="0">
                    <c:v>CFP</c:v>
                  </c:pt>
                  <c:pt idx="3">
                    <c:v>LIC</c:v>
                  </c:pt>
                  <c:pt idx="8">
                    <c:v>PRO</c:v>
                  </c:pt>
                  <c:pt idx="13">
                    <c:v>TEC</c:v>
                  </c:pt>
                </c:lvl>
              </c:multiLvlStrCache>
            </c:multiLvlStrRef>
          </c:cat>
          <c:val>
            <c:numRef>
              <c:f>'FREQ_CITTADIN-13-14_classiPIVOT'!$C$5:$C$23</c:f>
              <c:numCache>
                <c:formatCode>General</c:formatCode>
                <c:ptCount val="18"/>
                <c:pt idx="0">
                  <c:v>906</c:v>
                </c:pt>
                <c:pt idx="1">
                  <c:v>854</c:v>
                </c:pt>
                <c:pt idx="2">
                  <c:v>848</c:v>
                </c:pt>
                <c:pt idx="3">
                  <c:v>2786</c:v>
                </c:pt>
                <c:pt idx="4">
                  <c:v>2557</c:v>
                </c:pt>
                <c:pt idx="5">
                  <c:v>2680</c:v>
                </c:pt>
                <c:pt idx="6">
                  <c:v>2564</c:v>
                </c:pt>
                <c:pt idx="7">
                  <c:v>2283</c:v>
                </c:pt>
                <c:pt idx="8">
                  <c:v>1062</c:v>
                </c:pt>
                <c:pt idx="9">
                  <c:v>945</c:v>
                </c:pt>
                <c:pt idx="10">
                  <c:v>909</c:v>
                </c:pt>
                <c:pt idx="11">
                  <c:v>848</c:v>
                </c:pt>
                <c:pt idx="12">
                  <c:v>827</c:v>
                </c:pt>
                <c:pt idx="13">
                  <c:v>2634</c:v>
                </c:pt>
                <c:pt idx="14">
                  <c:v>2239</c:v>
                </c:pt>
                <c:pt idx="15">
                  <c:v>2216</c:v>
                </c:pt>
                <c:pt idx="16">
                  <c:v>1926</c:v>
                </c:pt>
                <c:pt idx="17">
                  <c:v>1879</c:v>
                </c:pt>
              </c:numCache>
            </c:numRef>
          </c:val>
        </c:ser>
        <c:ser>
          <c:idx val="1"/>
          <c:order val="1"/>
          <c:tx>
            <c:strRef>
              <c:f>'FREQ_CITTADIN-13-14_classiPIVOT'!$D$3:$D$4</c:f>
              <c:strCache>
                <c:ptCount val="1"/>
                <c:pt idx="0">
                  <c:v>Estero</c:v>
                </c:pt>
              </c:strCache>
            </c:strRef>
          </c:tx>
          <c:spPr>
            <a:solidFill>
              <a:srgbClr val="FFC000"/>
            </a:solidFill>
          </c:spPr>
          <c:cat>
            <c:multiLvlStrRef>
              <c:f>'FREQ_CITTADIN-13-14_classiPIVOT'!$A$5:$B$23</c:f>
              <c:multiLvlStrCache>
                <c:ptCount val="18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1</c:v>
                  </c:pt>
                  <c:pt idx="4">
                    <c:v>2</c:v>
                  </c:pt>
                  <c:pt idx="5">
                    <c:v>3</c:v>
                  </c:pt>
                  <c:pt idx="6">
                    <c:v>4</c:v>
                  </c:pt>
                  <c:pt idx="7">
                    <c:v>5</c:v>
                  </c:pt>
                  <c:pt idx="8">
                    <c:v>1</c:v>
                  </c:pt>
                  <c:pt idx="9">
                    <c:v>2</c:v>
                  </c:pt>
                  <c:pt idx="10">
                    <c:v>3</c:v>
                  </c:pt>
                  <c:pt idx="11">
                    <c:v>4</c:v>
                  </c:pt>
                  <c:pt idx="12">
                    <c:v>5</c:v>
                  </c:pt>
                  <c:pt idx="13">
                    <c:v>1</c:v>
                  </c:pt>
                  <c:pt idx="14">
                    <c:v>2</c:v>
                  </c:pt>
                  <c:pt idx="15">
                    <c:v>3</c:v>
                  </c:pt>
                  <c:pt idx="16">
                    <c:v>4</c:v>
                  </c:pt>
                  <c:pt idx="17">
                    <c:v>5</c:v>
                  </c:pt>
                </c:lvl>
                <c:lvl>
                  <c:pt idx="0">
                    <c:v>CFP</c:v>
                  </c:pt>
                  <c:pt idx="3">
                    <c:v>LIC</c:v>
                  </c:pt>
                  <c:pt idx="8">
                    <c:v>PRO</c:v>
                  </c:pt>
                  <c:pt idx="13">
                    <c:v>TEC</c:v>
                  </c:pt>
                </c:lvl>
              </c:multiLvlStrCache>
            </c:multiLvlStrRef>
          </c:cat>
          <c:val>
            <c:numRef>
              <c:f>'FREQ_CITTADIN-13-14_classiPIVOT'!$D$5:$D$23</c:f>
              <c:numCache>
                <c:formatCode>General</c:formatCode>
                <c:ptCount val="18"/>
                <c:pt idx="0">
                  <c:v>301</c:v>
                </c:pt>
                <c:pt idx="1">
                  <c:v>263</c:v>
                </c:pt>
                <c:pt idx="2">
                  <c:v>212</c:v>
                </c:pt>
                <c:pt idx="3">
                  <c:v>238</c:v>
                </c:pt>
                <c:pt idx="4">
                  <c:v>210</c:v>
                </c:pt>
                <c:pt idx="5">
                  <c:v>172</c:v>
                </c:pt>
                <c:pt idx="6">
                  <c:v>124</c:v>
                </c:pt>
                <c:pt idx="7">
                  <c:v>101</c:v>
                </c:pt>
                <c:pt idx="8">
                  <c:v>392</c:v>
                </c:pt>
                <c:pt idx="9">
                  <c:v>314</c:v>
                </c:pt>
                <c:pt idx="10">
                  <c:v>260</c:v>
                </c:pt>
                <c:pt idx="11">
                  <c:v>182</c:v>
                </c:pt>
                <c:pt idx="12">
                  <c:v>172</c:v>
                </c:pt>
                <c:pt idx="13">
                  <c:v>474</c:v>
                </c:pt>
                <c:pt idx="14">
                  <c:v>320</c:v>
                </c:pt>
                <c:pt idx="15">
                  <c:v>268</c:v>
                </c:pt>
                <c:pt idx="16">
                  <c:v>208</c:v>
                </c:pt>
                <c:pt idx="17">
                  <c:v>173</c:v>
                </c:pt>
              </c:numCache>
            </c:numRef>
          </c:val>
        </c:ser>
        <c:overlap val="100"/>
        <c:axId val="42910080"/>
        <c:axId val="42911616"/>
      </c:barChart>
      <c:catAx>
        <c:axId val="42910080"/>
        <c:scaling>
          <c:orientation val="minMax"/>
        </c:scaling>
        <c:axPos val="b"/>
        <c:numFmt formatCode="General" sourceLinked="1"/>
        <c:tickLblPos val="nextTo"/>
        <c:crossAx val="42911616"/>
        <c:crosses val="autoZero"/>
        <c:lblAlgn val="ctr"/>
        <c:lblOffset val="100"/>
      </c:catAx>
      <c:valAx>
        <c:axId val="42911616"/>
        <c:scaling>
          <c:orientation val="minMax"/>
        </c:scaling>
        <c:axPos val="l"/>
        <c:majorGridlines/>
        <c:numFmt formatCode="General" sourceLinked="1"/>
        <c:tickLblPos val="nextTo"/>
        <c:crossAx val="42910080"/>
        <c:crosses val="autoZero"/>
        <c:crossBetween val="between"/>
      </c:valAx>
    </c:plotArea>
    <c:legend>
      <c:legendPos val="r"/>
    </c:legend>
    <c:plotVisOnly val="1"/>
    <c:dispBlanksAs val="gap"/>
  </c:chart>
  <c:spPr>
    <a:solidFill>
      <a:schemeClr val="bg1"/>
    </a:solidFill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pivotSource>
    <c:name>[stranieri_cons orientativi_elaboraz.xls]FREQ_CITTADIN-13-14_classiPIVOT!Tabella_pivot6</c:name>
    <c:fmtId val="2"/>
  </c:pivotSource>
  <c:chart>
    <c:title>
      <c:tx>
        <c:rich>
          <a:bodyPr/>
          <a:lstStyle/>
          <a:p>
            <a:pPr>
              <a:defRPr/>
            </a:pPr>
            <a:r>
              <a:rPr lang="it-IT" sz="1800" b="1" i="0" baseline="0" dirty="0" smtClean="0"/>
              <a:t>Frequentanti Venezia per tipo di scuola e cittadinanza (</a:t>
            </a:r>
            <a:r>
              <a:rPr lang="it-IT" sz="1800" b="1" i="0" baseline="0" dirty="0" err="1" smtClean="0"/>
              <a:t>v.p.</a:t>
            </a:r>
            <a:r>
              <a:rPr lang="it-IT" sz="1800" b="1" i="0" baseline="0" dirty="0" smtClean="0"/>
              <a:t>) - </a:t>
            </a:r>
            <a:r>
              <a:rPr lang="it-IT" sz="1800" b="1" i="0" baseline="0" dirty="0" err="1" smtClean="0"/>
              <a:t>a.s.</a:t>
            </a:r>
            <a:r>
              <a:rPr lang="it-IT" sz="1800" b="1" i="0" baseline="0" dirty="0" smtClean="0"/>
              <a:t> 2013/2014 - dettaglio classi</a:t>
            </a:r>
            <a:endParaRPr lang="it-IT" sz="1800" b="1" i="0" baseline="0" dirty="0"/>
          </a:p>
        </c:rich>
      </c:tx>
    </c:title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</c:pivotFmts>
    <c:plotArea>
      <c:layout/>
      <c:barChart>
        <c:barDir val="col"/>
        <c:grouping val="percentStacked"/>
        <c:ser>
          <c:idx val="0"/>
          <c:order val="0"/>
          <c:tx>
            <c:strRef>
              <c:f>'FREQ_CITTADIN-13-14_classiPIVOT'!$C$3:$C$4</c:f>
              <c:strCache>
                <c:ptCount val="1"/>
                <c:pt idx="0">
                  <c:v>Italia</c:v>
                </c:pt>
              </c:strCache>
            </c:strRef>
          </c:tx>
          <c:spPr>
            <a:solidFill>
              <a:schemeClr val="accent5"/>
            </a:solidFill>
          </c:spPr>
          <c:cat>
            <c:multiLvlStrRef>
              <c:f>'FREQ_CITTADIN-13-14_classiPIVOT'!$A$5:$B$23</c:f>
              <c:multiLvlStrCache>
                <c:ptCount val="18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1</c:v>
                  </c:pt>
                  <c:pt idx="4">
                    <c:v>2</c:v>
                  </c:pt>
                  <c:pt idx="5">
                    <c:v>3</c:v>
                  </c:pt>
                  <c:pt idx="6">
                    <c:v>4</c:v>
                  </c:pt>
                  <c:pt idx="7">
                    <c:v>5</c:v>
                  </c:pt>
                  <c:pt idx="8">
                    <c:v>1</c:v>
                  </c:pt>
                  <c:pt idx="9">
                    <c:v>2</c:v>
                  </c:pt>
                  <c:pt idx="10">
                    <c:v>3</c:v>
                  </c:pt>
                  <c:pt idx="11">
                    <c:v>4</c:v>
                  </c:pt>
                  <c:pt idx="12">
                    <c:v>5</c:v>
                  </c:pt>
                  <c:pt idx="13">
                    <c:v>1</c:v>
                  </c:pt>
                  <c:pt idx="14">
                    <c:v>2</c:v>
                  </c:pt>
                  <c:pt idx="15">
                    <c:v>3</c:v>
                  </c:pt>
                  <c:pt idx="16">
                    <c:v>4</c:v>
                  </c:pt>
                  <c:pt idx="17">
                    <c:v>5</c:v>
                  </c:pt>
                </c:lvl>
                <c:lvl>
                  <c:pt idx="0">
                    <c:v>CFP</c:v>
                  </c:pt>
                  <c:pt idx="3">
                    <c:v>LIC</c:v>
                  </c:pt>
                  <c:pt idx="8">
                    <c:v>PRO</c:v>
                  </c:pt>
                  <c:pt idx="13">
                    <c:v>TEC</c:v>
                  </c:pt>
                </c:lvl>
              </c:multiLvlStrCache>
            </c:multiLvlStrRef>
          </c:cat>
          <c:val>
            <c:numRef>
              <c:f>'FREQ_CITTADIN-13-14_classiPIVOT'!$C$5:$C$23</c:f>
              <c:numCache>
                <c:formatCode>General</c:formatCode>
                <c:ptCount val="18"/>
                <c:pt idx="0">
                  <c:v>906</c:v>
                </c:pt>
                <c:pt idx="1">
                  <c:v>854</c:v>
                </c:pt>
                <c:pt idx="2">
                  <c:v>848</c:v>
                </c:pt>
                <c:pt idx="3">
                  <c:v>2786</c:v>
                </c:pt>
                <c:pt idx="4">
                  <c:v>2557</c:v>
                </c:pt>
                <c:pt idx="5">
                  <c:v>2680</c:v>
                </c:pt>
                <c:pt idx="6">
                  <c:v>2564</c:v>
                </c:pt>
                <c:pt idx="7">
                  <c:v>2283</c:v>
                </c:pt>
                <c:pt idx="8">
                  <c:v>1062</c:v>
                </c:pt>
                <c:pt idx="9">
                  <c:v>945</c:v>
                </c:pt>
                <c:pt idx="10">
                  <c:v>909</c:v>
                </c:pt>
                <c:pt idx="11">
                  <c:v>848</c:v>
                </c:pt>
                <c:pt idx="12">
                  <c:v>827</c:v>
                </c:pt>
                <c:pt idx="13">
                  <c:v>2634</c:v>
                </c:pt>
                <c:pt idx="14">
                  <c:v>2239</c:v>
                </c:pt>
                <c:pt idx="15">
                  <c:v>2216</c:v>
                </c:pt>
                <c:pt idx="16">
                  <c:v>1926</c:v>
                </c:pt>
                <c:pt idx="17">
                  <c:v>1879</c:v>
                </c:pt>
              </c:numCache>
            </c:numRef>
          </c:val>
        </c:ser>
        <c:ser>
          <c:idx val="1"/>
          <c:order val="1"/>
          <c:tx>
            <c:strRef>
              <c:f>'FREQ_CITTADIN-13-14_classiPIVOT'!$D$3:$D$4</c:f>
              <c:strCache>
                <c:ptCount val="1"/>
                <c:pt idx="0">
                  <c:v>Estero</c:v>
                </c:pt>
              </c:strCache>
            </c:strRef>
          </c:tx>
          <c:spPr>
            <a:solidFill>
              <a:srgbClr val="FFC000"/>
            </a:solidFill>
          </c:spPr>
          <c:cat>
            <c:multiLvlStrRef>
              <c:f>'FREQ_CITTADIN-13-14_classiPIVOT'!$A$5:$B$23</c:f>
              <c:multiLvlStrCache>
                <c:ptCount val="18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1</c:v>
                  </c:pt>
                  <c:pt idx="4">
                    <c:v>2</c:v>
                  </c:pt>
                  <c:pt idx="5">
                    <c:v>3</c:v>
                  </c:pt>
                  <c:pt idx="6">
                    <c:v>4</c:v>
                  </c:pt>
                  <c:pt idx="7">
                    <c:v>5</c:v>
                  </c:pt>
                  <c:pt idx="8">
                    <c:v>1</c:v>
                  </c:pt>
                  <c:pt idx="9">
                    <c:v>2</c:v>
                  </c:pt>
                  <c:pt idx="10">
                    <c:v>3</c:v>
                  </c:pt>
                  <c:pt idx="11">
                    <c:v>4</c:v>
                  </c:pt>
                  <c:pt idx="12">
                    <c:v>5</c:v>
                  </c:pt>
                  <c:pt idx="13">
                    <c:v>1</c:v>
                  </c:pt>
                  <c:pt idx="14">
                    <c:v>2</c:v>
                  </c:pt>
                  <c:pt idx="15">
                    <c:v>3</c:v>
                  </c:pt>
                  <c:pt idx="16">
                    <c:v>4</c:v>
                  </c:pt>
                  <c:pt idx="17">
                    <c:v>5</c:v>
                  </c:pt>
                </c:lvl>
                <c:lvl>
                  <c:pt idx="0">
                    <c:v>CFP</c:v>
                  </c:pt>
                  <c:pt idx="3">
                    <c:v>LIC</c:v>
                  </c:pt>
                  <c:pt idx="8">
                    <c:v>PRO</c:v>
                  </c:pt>
                  <c:pt idx="13">
                    <c:v>TEC</c:v>
                  </c:pt>
                </c:lvl>
              </c:multiLvlStrCache>
            </c:multiLvlStrRef>
          </c:cat>
          <c:val>
            <c:numRef>
              <c:f>'FREQ_CITTADIN-13-14_classiPIVOT'!$D$5:$D$23</c:f>
              <c:numCache>
                <c:formatCode>General</c:formatCode>
                <c:ptCount val="18"/>
                <c:pt idx="0">
                  <c:v>301</c:v>
                </c:pt>
                <c:pt idx="1">
                  <c:v>263</c:v>
                </c:pt>
                <c:pt idx="2">
                  <c:v>212</c:v>
                </c:pt>
                <c:pt idx="3">
                  <c:v>238</c:v>
                </c:pt>
                <c:pt idx="4">
                  <c:v>210</c:v>
                </c:pt>
                <c:pt idx="5">
                  <c:v>172</c:v>
                </c:pt>
                <c:pt idx="6">
                  <c:v>124</c:v>
                </c:pt>
                <c:pt idx="7">
                  <c:v>101</c:v>
                </c:pt>
                <c:pt idx="8">
                  <c:v>392</c:v>
                </c:pt>
                <c:pt idx="9">
                  <c:v>314</c:v>
                </c:pt>
                <c:pt idx="10">
                  <c:v>260</c:v>
                </c:pt>
                <c:pt idx="11">
                  <c:v>182</c:v>
                </c:pt>
                <c:pt idx="12">
                  <c:v>172</c:v>
                </c:pt>
                <c:pt idx="13">
                  <c:v>474</c:v>
                </c:pt>
                <c:pt idx="14">
                  <c:v>320</c:v>
                </c:pt>
                <c:pt idx="15">
                  <c:v>268</c:v>
                </c:pt>
                <c:pt idx="16">
                  <c:v>208</c:v>
                </c:pt>
                <c:pt idx="17">
                  <c:v>173</c:v>
                </c:pt>
              </c:numCache>
            </c:numRef>
          </c:val>
        </c:ser>
        <c:overlap val="100"/>
        <c:axId val="42928768"/>
        <c:axId val="42971520"/>
      </c:barChart>
      <c:catAx>
        <c:axId val="42928768"/>
        <c:scaling>
          <c:orientation val="minMax"/>
        </c:scaling>
        <c:axPos val="b"/>
        <c:numFmt formatCode="General" sourceLinked="1"/>
        <c:tickLblPos val="nextTo"/>
        <c:crossAx val="42971520"/>
        <c:crosses val="autoZero"/>
        <c:lblAlgn val="ctr"/>
        <c:lblOffset val="100"/>
      </c:catAx>
      <c:valAx>
        <c:axId val="42971520"/>
        <c:scaling>
          <c:orientation val="minMax"/>
        </c:scaling>
        <c:axPos val="l"/>
        <c:majorGridlines/>
        <c:numFmt formatCode="0%" sourceLinked="1"/>
        <c:tickLblPos val="nextTo"/>
        <c:crossAx val="42928768"/>
        <c:crosses val="autoZero"/>
        <c:crossBetween val="between"/>
      </c:valAx>
    </c:plotArea>
    <c:legend>
      <c:legendPos val="r"/>
    </c:legend>
    <c:plotVisOnly val="1"/>
    <c:dispBlanksAs val="gap"/>
  </c:chart>
  <c:spPr>
    <a:solidFill>
      <a:schemeClr val="bg1"/>
    </a:solidFill>
  </c:sp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title>
      <c:tx>
        <c:rich>
          <a:bodyPr/>
          <a:lstStyle/>
          <a:p>
            <a:pPr>
              <a:defRPr/>
            </a:pPr>
            <a:r>
              <a:rPr lang="it-IT" dirty="0" smtClean="0"/>
              <a:t>Percentuale </a:t>
            </a:r>
            <a:r>
              <a:rPr lang="it-IT" dirty="0"/>
              <a:t>respinti rispetto ai </a:t>
            </a:r>
            <a:r>
              <a:rPr lang="it-IT" dirty="0" smtClean="0"/>
              <a:t>frequentanti </a:t>
            </a:r>
            <a:r>
              <a:rPr lang="it-IT" dirty="0"/>
              <a:t>per tipo di </a:t>
            </a:r>
            <a:r>
              <a:rPr lang="it-IT" dirty="0" smtClean="0"/>
              <a:t>scuole.</a:t>
            </a:r>
            <a:r>
              <a:rPr lang="it-IT" baseline="0" dirty="0" smtClean="0"/>
              <a:t> </a:t>
            </a:r>
          </a:p>
          <a:p>
            <a:pPr>
              <a:defRPr/>
            </a:pPr>
            <a:r>
              <a:rPr lang="it-IT" baseline="0" dirty="0" err="1" smtClean="0"/>
              <a:t>a.s</a:t>
            </a:r>
            <a:r>
              <a:rPr lang="it-IT" baseline="0" dirty="0" err="1"/>
              <a:t>.</a:t>
            </a:r>
            <a:r>
              <a:rPr lang="it-IT" baseline="0" dirty="0"/>
              <a:t> 2013/2014</a:t>
            </a:r>
            <a:endParaRPr lang="it-IT" dirty="0"/>
          </a:p>
        </c:rich>
      </c:tx>
    </c:title>
    <c:plotArea>
      <c:layout/>
      <c:barChart>
        <c:barDir val="col"/>
        <c:grouping val="clustered"/>
        <c:ser>
          <c:idx val="1"/>
          <c:order val="1"/>
          <c:tx>
            <c:strRef>
              <c:f>'resp su frequentanti_totali'!$E$8</c:f>
              <c:strCache>
                <c:ptCount val="1"/>
                <c:pt idx="0">
                  <c:v>Totale frequentanti</c:v>
                </c:pt>
              </c:strCache>
            </c:strRef>
          </c:tx>
          <c:spPr>
            <a:solidFill>
              <a:srgbClr val="F6800A"/>
            </a:solidFill>
          </c:spPr>
          <c:dLbls>
            <c:txPr>
              <a:bodyPr/>
              <a:lstStyle/>
              <a:p>
                <a:pPr>
                  <a:defRPr sz="1200"/>
                </a:pPr>
                <a:endParaRPr lang="it-IT"/>
              </a:p>
            </c:txPr>
            <c:showVal val="1"/>
          </c:dLbls>
          <c:cat>
            <c:strRef>
              <c:f>'resp su frequentanti_totali'!$C$9:$C$12</c:f>
              <c:strCache>
                <c:ptCount val="4"/>
                <c:pt idx="0">
                  <c:v>CFP</c:v>
                </c:pt>
                <c:pt idx="1">
                  <c:v>LICEO</c:v>
                </c:pt>
                <c:pt idx="2">
                  <c:v>IST. PROFESSIONALE</c:v>
                </c:pt>
                <c:pt idx="3">
                  <c:v>IST. TECNICO</c:v>
                </c:pt>
              </c:strCache>
            </c:strRef>
          </c:cat>
          <c:val>
            <c:numRef>
              <c:f>'resp su frequentanti_totali'!$E$9:$E$12</c:f>
              <c:numCache>
                <c:formatCode>General</c:formatCode>
                <c:ptCount val="4"/>
                <c:pt idx="0">
                  <c:v>3345</c:v>
                </c:pt>
                <c:pt idx="1">
                  <c:v>13705</c:v>
                </c:pt>
                <c:pt idx="2">
                  <c:v>5920</c:v>
                </c:pt>
                <c:pt idx="3">
                  <c:v>12436</c:v>
                </c:pt>
              </c:numCache>
            </c:numRef>
          </c:val>
        </c:ser>
        <c:axId val="43072896"/>
        <c:axId val="43078784"/>
      </c:barChart>
      <c:lineChart>
        <c:grouping val="standard"/>
        <c:ser>
          <c:idx val="0"/>
          <c:order val="0"/>
          <c:tx>
            <c:strRef>
              <c:f>'resp su frequentanti_totali'!$D$8</c:f>
              <c:strCache>
                <c:ptCount val="1"/>
                <c:pt idx="0">
                  <c:v>respinti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12%</a:t>
                    </a:r>
                  </a:p>
                </c:rich>
              </c:tx>
              <c:dLblPos val="t"/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6%</a:t>
                    </a:r>
                  </a:p>
                </c:rich>
              </c:tx>
              <c:dLblPos val="t"/>
              <c:showVal val="1"/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15%</a:t>
                    </a:r>
                  </a:p>
                </c:rich>
              </c:tx>
              <c:dLblPos val="t"/>
              <c:showVal val="1"/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13%</a:t>
                    </a:r>
                  </a:p>
                </c:rich>
              </c:tx>
              <c:dLblPos val="t"/>
              <c:showVal val="1"/>
            </c:dLbl>
            <c:dLblPos val="t"/>
            <c:showVal val="1"/>
          </c:dLbls>
          <c:cat>
            <c:strRef>
              <c:f>'resp su frequentanti_totali'!$C$9:$C$12</c:f>
              <c:strCache>
                <c:ptCount val="4"/>
                <c:pt idx="0">
                  <c:v>CFP</c:v>
                </c:pt>
                <c:pt idx="1">
                  <c:v>LICEO</c:v>
                </c:pt>
                <c:pt idx="2">
                  <c:v>IST. PROFESSIONALE</c:v>
                </c:pt>
                <c:pt idx="3">
                  <c:v>IST. TECNICO</c:v>
                </c:pt>
              </c:strCache>
            </c:strRef>
          </c:cat>
          <c:val>
            <c:numRef>
              <c:f>'resp su frequentanti_totali'!$D$9:$D$12</c:f>
              <c:numCache>
                <c:formatCode>General</c:formatCode>
                <c:ptCount val="4"/>
                <c:pt idx="0">
                  <c:v>388</c:v>
                </c:pt>
                <c:pt idx="1">
                  <c:v>640</c:v>
                </c:pt>
                <c:pt idx="2">
                  <c:v>744</c:v>
                </c:pt>
                <c:pt idx="3">
                  <c:v>1327</c:v>
                </c:pt>
              </c:numCache>
            </c:numRef>
          </c:val>
        </c:ser>
        <c:marker val="1"/>
        <c:axId val="43072896"/>
        <c:axId val="43078784"/>
      </c:lineChart>
      <c:catAx>
        <c:axId val="43072896"/>
        <c:scaling>
          <c:orientation val="minMax"/>
        </c:scaling>
        <c:axPos val="b"/>
        <c:tickLblPos val="nextTo"/>
        <c:crossAx val="43078784"/>
        <c:crosses val="autoZero"/>
        <c:auto val="1"/>
        <c:lblAlgn val="ctr"/>
        <c:lblOffset val="100"/>
      </c:catAx>
      <c:valAx>
        <c:axId val="43078784"/>
        <c:scaling>
          <c:orientation val="minMax"/>
        </c:scaling>
        <c:axPos val="l"/>
        <c:majorGridlines/>
        <c:numFmt formatCode="General" sourceLinked="1"/>
        <c:tickLblPos val="nextTo"/>
        <c:crossAx val="43072896"/>
        <c:crosses val="autoZero"/>
        <c:crossBetween val="between"/>
      </c:valAx>
      <c:spPr>
        <a:solidFill>
          <a:schemeClr val="bg1"/>
        </a:solidFill>
      </c:spPr>
    </c:plotArea>
    <c:legend>
      <c:legendPos val="b"/>
    </c:legend>
    <c:plotVisOnly val="1"/>
    <c:dispBlanksAs val="gap"/>
  </c:chart>
  <c:spPr>
    <a:solidFill>
      <a:schemeClr val="bg1"/>
    </a:solidFill>
  </c:sp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title>
      <c:tx>
        <c:rich>
          <a:bodyPr/>
          <a:lstStyle/>
          <a:p>
            <a:pPr>
              <a:defRPr/>
            </a:pPr>
            <a:r>
              <a:rPr lang="it-IT" sz="1600" baseline="0" dirty="0" smtClean="0"/>
              <a:t>Percentuale </a:t>
            </a:r>
            <a:r>
              <a:rPr lang="it-IT" sz="1600" baseline="0" dirty="0"/>
              <a:t>respinti rispetto ai frequentanti per tipo di scuole e classi. </a:t>
            </a:r>
            <a:endParaRPr lang="it-IT" sz="1600" baseline="0" dirty="0" smtClean="0"/>
          </a:p>
          <a:p>
            <a:pPr>
              <a:defRPr/>
            </a:pPr>
            <a:r>
              <a:rPr lang="it-IT" sz="1600" baseline="0" dirty="0" err="1" smtClean="0"/>
              <a:t>a.s</a:t>
            </a:r>
            <a:r>
              <a:rPr lang="it-IT" sz="1600" baseline="0" dirty="0" err="1"/>
              <a:t>.</a:t>
            </a:r>
            <a:r>
              <a:rPr lang="it-IT" sz="1600" baseline="0" dirty="0"/>
              <a:t> 2013/2014</a:t>
            </a:r>
            <a:endParaRPr lang="it-IT" sz="1600" dirty="0"/>
          </a:p>
        </c:rich>
      </c:tx>
    </c:title>
    <c:plotArea>
      <c:layout/>
      <c:barChart>
        <c:barDir val="col"/>
        <c:grouping val="clustered"/>
        <c:ser>
          <c:idx val="1"/>
          <c:order val="1"/>
          <c:tx>
            <c:strRef>
              <c:f>'resp su frequentanti'!$F$8</c:f>
              <c:strCache>
                <c:ptCount val="1"/>
                <c:pt idx="0">
                  <c:v>Totale frequentanti</c:v>
                </c:pt>
              </c:strCache>
            </c:strRef>
          </c:tx>
          <c:spPr>
            <a:solidFill>
              <a:srgbClr val="F6800A"/>
            </a:solidFill>
          </c:spPr>
          <c:cat>
            <c:multiLvlStrRef>
              <c:f>'resp su frequentanti'!$C$9:$D$26</c:f>
              <c:multiLvlStrCache>
                <c:ptCount val="18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1</c:v>
                  </c:pt>
                  <c:pt idx="4">
                    <c:v>2</c:v>
                  </c:pt>
                  <c:pt idx="5">
                    <c:v>3</c:v>
                  </c:pt>
                  <c:pt idx="6">
                    <c:v>4</c:v>
                  </c:pt>
                  <c:pt idx="7">
                    <c:v>5</c:v>
                  </c:pt>
                  <c:pt idx="8">
                    <c:v>1</c:v>
                  </c:pt>
                  <c:pt idx="9">
                    <c:v>2</c:v>
                  </c:pt>
                  <c:pt idx="10">
                    <c:v>3</c:v>
                  </c:pt>
                  <c:pt idx="11">
                    <c:v>4</c:v>
                  </c:pt>
                  <c:pt idx="12">
                    <c:v>5</c:v>
                  </c:pt>
                  <c:pt idx="13">
                    <c:v>1</c:v>
                  </c:pt>
                  <c:pt idx="14">
                    <c:v>2</c:v>
                  </c:pt>
                  <c:pt idx="15">
                    <c:v>3</c:v>
                  </c:pt>
                  <c:pt idx="16">
                    <c:v>4</c:v>
                  </c:pt>
                  <c:pt idx="17">
                    <c:v>5</c:v>
                  </c:pt>
                </c:lvl>
                <c:lvl>
                  <c:pt idx="0">
                    <c:v>CFP</c:v>
                  </c:pt>
                  <c:pt idx="3">
                    <c:v>LICEO</c:v>
                  </c:pt>
                  <c:pt idx="8">
                    <c:v>IST. PROFESSIONALE</c:v>
                  </c:pt>
                  <c:pt idx="13">
                    <c:v>IST. TECNICO</c:v>
                  </c:pt>
                </c:lvl>
              </c:multiLvlStrCache>
            </c:multiLvlStrRef>
          </c:cat>
          <c:val>
            <c:numRef>
              <c:f>'resp su frequentanti'!$F$9:$F$26</c:f>
              <c:numCache>
                <c:formatCode>General</c:formatCode>
                <c:ptCount val="18"/>
                <c:pt idx="0">
                  <c:v>1200</c:v>
                </c:pt>
                <c:pt idx="1">
                  <c:v>1099</c:v>
                </c:pt>
                <c:pt idx="2">
                  <c:v>1045</c:v>
                </c:pt>
                <c:pt idx="3">
                  <c:v>3038</c:v>
                </c:pt>
                <c:pt idx="4">
                  <c:v>2771</c:v>
                </c:pt>
                <c:pt idx="5">
                  <c:v>2848</c:v>
                </c:pt>
                <c:pt idx="6">
                  <c:v>2685</c:v>
                </c:pt>
                <c:pt idx="7">
                  <c:v>0</c:v>
                </c:pt>
                <c:pt idx="8">
                  <c:v>1455</c:v>
                </c:pt>
                <c:pt idx="9">
                  <c:v>1272</c:v>
                </c:pt>
                <c:pt idx="10">
                  <c:v>1167</c:v>
                </c:pt>
                <c:pt idx="11">
                  <c:v>1028</c:v>
                </c:pt>
                <c:pt idx="12">
                  <c:v>0</c:v>
                </c:pt>
                <c:pt idx="13">
                  <c:v>3147</c:v>
                </c:pt>
                <c:pt idx="14">
                  <c:v>2590</c:v>
                </c:pt>
                <c:pt idx="15">
                  <c:v>2491</c:v>
                </c:pt>
                <c:pt idx="16">
                  <c:v>2156</c:v>
                </c:pt>
                <c:pt idx="17">
                  <c:v>0</c:v>
                </c:pt>
              </c:numCache>
            </c:numRef>
          </c:val>
        </c:ser>
        <c:axId val="43137664"/>
        <c:axId val="43168128"/>
      </c:barChart>
      <c:lineChart>
        <c:grouping val="standard"/>
        <c:ser>
          <c:idx val="0"/>
          <c:order val="0"/>
          <c:tx>
            <c:strRef>
              <c:f>'resp su frequentanti'!$E$8</c:f>
              <c:strCache>
                <c:ptCount val="1"/>
                <c:pt idx="0">
                  <c:v>respinti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2.1879021879021947E-2"/>
                  <c:y val="-5.5555555555555455E-2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 b="1"/>
                      <a:t>15%</a:t>
                    </a:r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-2.1879021879021947E-2"/>
                  <c:y val="-5.555555555555545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11%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-1.6731016731016731E-2"/>
                  <c:y val="-6.018518518518514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9%</a:t>
                    </a:r>
                  </a:p>
                </c:rich>
              </c:tx>
              <c:showVal val="1"/>
            </c:dLbl>
            <c:dLbl>
              <c:idx val="3"/>
              <c:layout>
                <c:manualLayout>
                  <c:x val="-1.9305019305019357E-2"/>
                  <c:y val="-5.555555555555545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9%</a:t>
                    </a:r>
                  </a:p>
                </c:rich>
              </c:tx>
              <c:showVal val="1"/>
            </c:dLbl>
            <c:dLbl>
              <c:idx val="4"/>
              <c:layout>
                <c:manualLayout>
                  <c:x val="-2.0592020592020591E-2"/>
                  <c:y val="-4.166666666666666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5%</a:t>
                    </a:r>
                  </a:p>
                </c:rich>
              </c:tx>
              <c:showVal val="1"/>
            </c:dLbl>
            <c:dLbl>
              <c:idx val="5"/>
              <c:layout>
                <c:manualLayout>
                  <c:x val="-1.5444015444015488E-2"/>
                  <c:y val="-3.240740740740749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5%</a:t>
                    </a:r>
                  </a:p>
                </c:rich>
              </c:tx>
              <c:showVal val="1"/>
            </c:dLbl>
            <c:dLbl>
              <c:idx val="6"/>
              <c:layout>
                <c:manualLayout>
                  <c:x val="-1.9305019305019357E-2"/>
                  <c:y val="-5.555555555555545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3%</a:t>
                    </a:r>
                  </a:p>
                </c:rich>
              </c:tx>
              <c:showVal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1.8018018018018021E-2"/>
                  <c:y val="-5.5555555555555643E-2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 b="1"/>
                      <a:t>22%</a:t>
                    </a:r>
                  </a:p>
                </c:rich>
              </c:tx>
              <c:spPr/>
              <c:showVal val="1"/>
            </c:dLbl>
            <c:dLbl>
              <c:idx val="9"/>
              <c:layout>
                <c:manualLayout>
                  <c:x val="-1.9305019305019357E-2"/>
                  <c:y val="-5.092592592592592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14%</a:t>
                    </a:r>
                  </a:p>
                </c:rich>
              </c:tx>
              <c:showVal val="1"/>
            </c:dLbl>
            <c:dLbl>
              <c:idx val="10"/>
              <c:layout>
                <c:manualLayout>
                  <c:x val="-1.9305019305019357E-2"/>
                  <c:y val="-4.629629629629634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12%</a:t>
                    </a:r>
                  </a:p>
                </c:rich>
              </c:tx>
              <c:showVal val="1"/>
            </c:dLbl>
            <c:dLbl>
              <c:idx val="11"/>
              <c:layout>
                <c:manualLayout>
                  <c:x val="-1.6731016731016731E-2"/>
                  <c:y val="-5.092592592592592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11%</a:t>
                    </a:r>
                  </a:p>
                </c:rich>
              </c:tx>
              <c:showVal val="1"/>
            </c:dLbl>
            <c:dLbl>
              <c:idx val="12"/>
              <c:delete val="1"/>
            </c:dLbl>
            <c:dLbl>
              <c:idx val="13"/>
              <c:layout>
                <c:manualLayout>
                  <c:x val="-1.9305019305019357E-2"/>
                  <c:y val="-5.5555555555555643E-2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 b="1"/>
                      <a:t>19%</a:t>
                    </a:r>
                  </a:p>
                </c:rich>
              </c:tx>
              <c:spPr/>
              <c:showVal val="1"/>
            </c:dLbl>
            <c:dLbl>
              <c:idx val="14"/>
              <c:layout>
                <c:manualLayout>
                  <c:x val="-1.9305019305019357E-2"/>
                  <c:y val="-6.944444444444453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13%</a:t>
                    </a:r>
                  </a:p>
                </c:rich>
              </c:tx>
              <c:showVal val="1"/>
            </c:dLbl>
            <c:dLbl>
              <c:idx val="15"/>
              <c:layout>
                <c:manualLayout>
                  <c:x val="-1.9305019305019357E-2"/>
                  <c:y val="-5.555555555555564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10%</a:t>
                    </a:r>
                  </a:p>
                </c:rich>
              </c:tx>
              <c:showVal val="1"/>
            </c:dLbl>
            <c:dLbl>
              <c:idx val="16"/>
              <c:layout>
                <c:manualLayout>
                  <c:x val="-1.930501930501945E-2"/>
                  <c:y val="-5.555555555555545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7%</a:t>
                    </a:r>
                  </a:p>
                </c:rich>
              </c:tx>
              <c:showVal val="1"/>
            </c:dLbl>
            <c:dLbl>
              <c:idx val="17"/>
              <c:delete val="1"/>
            </c:dLbl>
            <c:showVal val="1"/>
          </c:dLbls>
          <c:cat>
            <c:multiLvlStrRef>
              <c:f>'resp su frequentanti'!$C$9:$D$26</c:f>
              <c:multiLvlStrCache>
                <c:ptCount val="18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1</c:v>
                  </c:pt>
                  <c:pt idx="4">
                    <c:v>2</c:v>
                  </c:pt>
                  <c:pt idx="5">
                    <c:v>3</c:v>
                  </c:pt>
                  <c:pt idx="6">
                    <c:v>4</c:v>
                  </c:pt>
                  <c:pt idx="7">
                    <c:v>5</c:v>
                  </c:pt>
                  <c:pt idx="8">
                    <c:v>1</c:v>
                  </c:pt>
                  <c:pt idx="9">
                    <c:v>2</c:v>
                  </c:pt>
                  <c:pt idx="10">
                    <c:v>3</c:v>
                  </c:pt>
                  <c:pt idx="11">
                    <c:v>4</c:v>
                  </c:pt>
                  <c:pt idx="12">
                    <c:v>5</c:v>
                  </c:pt>
                  <c:pt idx="13">
                    <c:v>1</c:v>
                  </c:pt>
                  <c:pt idx="14">
                    <c:v>2</c:v>
                  </c:pt>
                  <c:pt idx="15">
                    <c:v>3</c:v>
                  </c:pt>
                  <c:pt idx="16">
                    <c:v>4</c:v>
                  </c:pt>
                  <c:pt idx="17">
                    <c:v>5</c:v>
                  </c:pt>
                </c:lvl>
                <c:lvl>
                  <c:pt idx="0">
                    <c:v>CFP</c:v>
                  </c:pt>
                  <c:pt idx="3">
                    <c:v>LICEO</c:v>
                  </c:pt>
                  <c:pt idx="8">
                    <c:v>IST. PROFESSIONALE</c:v>
                  </c:pt>
                  <c:pt idx="13">
                    <c:v>IST. TECNICO</c:v>
                  </c:pt>
                </c:lvl>
              </c:multiLvlStrCache>
            </c:multiLvlStrRef>
          </c:cat>
          <c:val>
            <c:numRef>
              <c:f>'resp su frequentanti'!$E$9:$E$26</c:f>
              <c:numCache>
                <c:formatCode>General</c:formatCode>
                <c:ptCount val="18"/>
                <c:pt idx="0">
                  <c:v>178</c:v>
                </c:pt>
                <c:pt idx="1">
                  <c:v>116</c:v>
                </c:pt>
                <c:pt idx="2">
                  <c:v>94</c:v>
                </c:pt>
                <c:pt idx="3">
                  <c:v>266</c:v>
                </c:pt>
                <c:pt idx="4">
                  <c:v>149</c:v>
                </c:pt>
                <c:pt idx="5">
                  <c:v>156</c:v>
                </c:pt>
                <c:pt idx="6">
                  <c:v>69</c:v>
                </c:pt>
                <c:pt idx="7">
                  <c:v>0</c:v>
                </c:pt>
                <c:pt idx="8">
                  <c:v>315</c:v>
                </c:pt>
                <c:pt idx="9">
                  <c:v>178</c:v>
                </c:pt>
                <c:pt idx="10">
                  <c:v>135</c:v>
                </c:pt>
                <c:pt idx="11">
                  <c:v>116</c:v>
                </c:pt>
                <c:pt idx="12">
                  <c:v>0</c:v>
                </c:pt>
                <c:pt idx="13">
                  <c:v>593</c:v>
                </c:pt>
                <c:pt idx="14">
                  <c:v>330</c:v>
                </c:pt>
                <c:pt idx="15">
                  <c:v>245</c:v>
                </c:pt>
                <c:pt idx="16">
                  <c:v>159</c:v>
                </c:pt>
                <c:pt idx="17">
                  <c:v>0</c:v>
                </c:pt>
              </c:numCache>
            </c:numRef>
          </c:val>
        </c:ser>
        <c:marker val="1"/>
        <c:axId val="43137664"/>
        <c:axId val="43168128"/>
      </c:lineChart>
      <c:catAx>
        <c:axId val="43137664"/>
        <c:scaling>
          <c:orientation val="minMax"/>
        </c:scaling>
        <c:axPos val="b"/>
        <c:tickLblPos val="nextTo"/>
        <c:crossAx val="43168128"/>
        <c:crosses val="autoZero"/>
        <c:auto val="1"/>
        <c:lblAlgn val="ctr"/>
        <c:lblOffset val="100"/>
      </c:catAx>
      <c:valAx>
        <c:axId val="43168128"/>
        <c:scaling>
          <c:orientation val="minMax"/>
        </c:scaling>
        <c:axPos val="l"/>
        <c:majorGridlines/>
        <c:numFmt formatCode="General" sourceLinked="1"/>
        <c:tickLblPos val="nextTo"/>
        <c:crossAx val="43137664"/>
        <c:crosses val="autoZero"/>
        <c:crossBetween val="between"/>
      </c:valAx>
    </c:plotArea>
    <c:legend>
      <c:legendPos val="b"/>
    </c:legend>
    <c:plotVisOnly val="1"/>
    <c:dispBlanksAs val="gap"/>
  </c:chart>
  <c:spPr>
    <a:solidFill>
      <a:schemeClr val="bg1"/>
    </a:solidFill>
  </c:sp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4" cy="511730"/>
          </a:xfrm>
          <a:prstGeom prst="rect">
            <a:avLst/>
          </a:prstGeom>
        </p:spPr>
        <p:txBody>
          <a:bodyPr vert="horz" lIns="95104" tIns="47551" rIns="95104" bIns="47551" rtlCol="0"/>
          <a:lstStyle>
            <a:lvl1pPr algn="l">
              <a:defRPr sz="11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1295" y="1"/>
            <a:ext cx="3076364" cy="511730"/>
          </a:xfrm>
          <a:prstGeom prst="rect">
            <a:avLst/>
          </a:prstGeom>
        </p:spPr>
        <p:txBody>
          <a:bodyPr vert="horz" lIns="95104" tIns="47551" rIns="95104" bIns="47551" rtlCol="0"/>
          <a:lstStyle>
            <a:lvl1pPr algn="r">
              <a:defRPr sz="1100"/>
            </a:lvl1pPr>
          </a:lstStyle>
          <a:p>
            <a:fld id="{ADCE618B-7795-4245-8EA9-0D079E85D970}" type="datetimeFigureOut">
              <a:rPr lang="it-IT" smtClean="0"/>
              <a:pPr/>
              <a:t>06/11/2014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6364" cy="511730"/>
          </a:xfrm>
          <a:prstGeom prst="rect">
            <a:avLst/>
          </a:prstGeom>
        </p:spPr>
        <p:txBody>
          <a:bodyPr vert="horz" lIns="95104" tIns="47551" rIns="95104" bIns="47551" rtlCol="0" anchor="b"/>
          <a:lstStyle>
            <a:lvl1pPr algn="l">
              <a:defRPr sz="1100"/>
            </a:lvl1pPr>
          </a:lstStyle>
          <a:p>
            <a:r>
              <a:rPr lang="it-IT" smtClean="0"/>
              <a:t>STRUMENTI E METODI PER ACCOMPAGNARE LA SCELTA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1295" y="9721106"/>
            <a:ext cx="3076364" cy="511730"/>
          </a:xfrm>
          <a:prstGeom prst="rect">
            <a:avLst/>
          </a:prstGeom>
        </p:spPr>
        <p:txBody>
          <a:bodyPr vert="horz" lIns="95104" tIns="47551" rIns="95104" bIns="47551" rtlCol="0" anchor="b"/>
          <a:lstStyle>
            <a:lvl1pPr algn="r">
              <a:defRPr sz="1100"/>
            </a:lvl1pPr>
          </a:lstStyle>
          <a:p>
            <a:fld id="{B74A6781-C680-4BC7-8AE5-0D2705F15DA8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4" cy="511730"/>
          </a:xfrm>
          <a:prstGeom prst="rect">
            <a:avLst/>
          </a:prstGeom>
        </p:spPr>
        <p:txBody>
          <a:bodyPr vert="horz" lIns="95104" tIns="47551" rIns="95104" bIns="47551" rtlCol="0"/>
          <a:lstStyle>
            <a:lvl1pPr algn="l">
              <a:defRPr sz="11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4" cy="511730"/>
          </a:xfrm>
          <a:prstGeom prst="rect">
            <a:avLst/>
          </a:prstGeom>
        </p:spPr>
        <p:txBody>
          <a:bodyPr vert="horz" lIns="95104" tIns="47551" rIns="95104" bIns="47551" rtlCol="0"/>
          <a:lstStyle>
            <a:lvl1pPr algn="r">
              <a:defRPr sz="1100"/>
            </a:lvl1pPr>
          </a:lstStyle>
          <a:p>
            <a:fld id="{A8BFDFAD-1867-4AB3-91AB-09A7E19AE71E}" type="datetimeFigureOut">
              <a:rPr lang="it-IT" smtClean="0"/>
              <a:pPr/>
              <a:t>06/11/2014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89013" y="766763"/>
            <a:ext cx="5121275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104" tIns="47551" rIns="95104" bIns="47551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5"/>
          </a:xfrm>
          <a:prstGeom prst="rect">
            <a:avLst/>
          </a:prstGeom>
        </p:spPr>
        <p:txBody>
          <a:bodyPr vert="horz" lIns="95104" tIns="47551" rIns="95104" bIns="47551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4" cy="511730"/>
          </a:xfrm>
          <a:prstGeom prst="rect">
            <a:avLst/>
          </a:prstGeom>
        </p:spPr>
        <p:txBody>
          <a:bodyPr vert="horz" lIns="95104" tIns="47551" rIns="95104" bIns="47551" rtlCol="0" anchor="b"/>
          <a:lstStyle>
            <a:lvl1pPr algn="l">
              <a:defRPr sz="1100"/>
            </a:lvl1pPr>
          </a:lstStyle>
          <a:p>
            <a:r>
              <a:rPr lang="it-IT" smtClean="0"/>
              <a:t>STRUMENTI E METODI PER ACCOMPAGNARE LA SCELTA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4" cy="511730"/>
          </a:xfrm>
          <a:prstGeom prst="rect">
            <a:avLst/>
          </a:prstGeom>
        </p:spPr>
        <p:txBody>
          <a:bodyPr vert="horz" lIns="95104" tIns="47551" rIns="95104" bIns="47551" rtlCol="0" anchor="b"/>
          <a:lstStyle>
            <a:lvl1pPr algn="r">
              <a:defRPr sz="1100"/>
            </a:lvl1pPr>
          </a:lstStyle>
          <a:p>
            <a:fld id="{9B0D78D8-2D24-415D-96A5-038E2E880EDD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0D78D8-2D24-415D-96A5-038E2E880EDD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STRUMENTI E METODI PER ACCOMPAGNARE LA SCELTA</a:t>
            </a:r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FFCF-5807-4953-A8D2-713EB8A8A4F1}" type="datetime1">
              <a:rPr lang="it-IT" smtClean="0"/>
              <a:pPr/>
              <a:t>06/11/2014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XXXXXXX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211-A6F8-45C7-8B7D-988D559D54E1}" type="datetime1">
              <a:rPr lang="it-IT" smtClean="0"/>
              <a:pPr/>
              <a:t>06/11/2014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XXXXXXX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E66B2-B750-46C2-A8A9-2EE62A875FA1}" type="datetime1">
              <a:rPr lang="it-IT" smtClean="0"/>
              <a:pPr/>
              <a:t>06/11/2014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XXXXXXX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60DD-A1C5-44E0-AB43-D4CD0BAB3F0B}" type="datetime1">
              <a:rPr lang="it-IT" smtClean="0"/>
              <a:pPr/>
              <a:t>06/11/2014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XXXXXXX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4EADB-D64C-41FC-9D62-C22B9825BA2A}" type="datetime1">
              <a:rPr lang="it-IT" smtClean="0"/>
              <a:pPr/>
              <a:t>06/11/2014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XXXXXXX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36C3-D0FE-4520-B4B1-98CF96BCD524}" type="datetime1">
              <a:rPr lang="it-IT" smtClean="0"/>
              <a:pPr/>
              <a:t>06/11/2014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XXXXXXX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74E20-912E-4281-8083-7E2F978D7CEF}" type="datetime1">
              <a:rPr lang="it-IT" smtClean="0"/>
              <a:pPr/>
              <a:t>06/11/2014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XXXXXXX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754D-5841-41E2-B62B-866EF18F7EC7}" type="datetime1">
              <a:rPr lang="it-IT" smtClean="0"/>
              <a:pPr/>
              <a:t>06/11/2014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XXXXXXX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447F-17FC-49D9-B46E-5699185CA8FF}" type="datetime1">
              <a:rPr lang="it-IT" smtClean="0"/>
              <a:pPr/>
              <a:t>06/11/2014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XXXXXXX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82C8-A053-4E2E-8B08-6B73E33A1A77}" type="datetime1">
              <a:rPr lang="it-IT" smtClean="0"/>
              <a:pPr/>
              <a:t>06/11/2014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XXXXXXX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3E125-657C-42D9-B3DC-D26B237C6F25}" type="datetime1">
              <a:rPr lang="it-IT" smtClean="0"/>
              <a:pPr/>
              <a:t>06/11/2014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XXXXXXX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3E3A5-8BF0-412B-BA31-4FF54FF89B17}" type="datetime1">
              <a:rPr lang="it-IT" smtClean="0"/>
              <a:pPr/>
              <a:t>06/11/2014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XXXXXXX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1.xml"/><Relationship Id="rId4" Type="http://schemas.openxmlformats.org/officeDocument/2006/relationships/chart" Target="../charts/chart2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XXXXXXX</a:t>
            </a:r>
            <a:endParaRPr lang="it-IT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" y="-1"/>
            <a:ext cx="8441577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7164288" y="0"/>
            <a:ext cx="6727768" cy="68783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48743"/>
            <a:ext cx="8905092" cy="5609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r"/>
            <a:r>
              <a:rPr lang="it-IT" dirty="0" smtClean="0"/>
              <a:t>Dispersione in cifre </a:t>
            </a:r>
            <a:br>
              <a:rPr lang="it-IT" dirty="0" smtClean="0"/>
            </a:br>
            <a:r>
              <a:rPr lang="it-IT" sz="2800" dirty="0" smtClean="0"/>
              <a:t>L’Europa e l’Italia</a:t>
            </a:r>
            <a:endParaRPr lang="it-IT" sz="2700" dirty="0"/>
          </a:p>
        </p:txBody>
      </p:sp>
      <p:cxnSp>
        <p:nvCxnSpPr>
          <p:cNvPr id="10" name="Connettore 2 9"/>
          <p:cNvCxnSpPr/>
          <p:nvPr/>
        </p:nvCxnSpPr>
        <p:spPr>
          <a:xfrm flipH="1">
            <a:off x="3707904" y="2564904"/>
            <a:ext cx="504056" cy="43204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179512" y="6165304"/>
            <a:ext cx="15121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 smtClean="0"/>
              <a:t>Fonte: Eurostat</a:t>
            </a:r>
            <a:endParaRPr lang="it-IT" sz="900" dirty="0"/>
          </a:p>
        </p:txBody>
      </p:sp>
      <p:cxnSp>
        <p:nvCxnSpPr>
          <p:cNvPr id="9" name="Connettore 2 8"/>
          <p:cNvCxnSpPr/>
          <p:nvPr/>
        </p:nvCxnSpPr>
        <p:spPr>
          <a:xfrm flipH="1" flipV="1">
            <a:off x="3203848" y="6021288"/>
            <a:ext cx="144016" cy="216024"/>
          </a:xfrm>
          <a:prstGeom prst="straightConnector1">
            <a:avLst/>
          </a:prstGeom>
          <a:ln w="1905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 flipH="1" flipV="1">
            <a:off x="5220072" y="6021288"/>
            <a:ext cx="144016" cy="216024"/>
          </a:xfrm>
          <a:prstGeom prst="straightConnector1">
            <a:avLst/>
          </a:prstGeom>
          <a:ln w="1905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flipH="1" flipV="1">
            <a:off x="6156176" y="6093296"/>
            <a:ext cx="144016" cy="216024"/>
          </a:xfrm>
          <a:prstGeom prst="straightConnector1">
            <a:avLst/>
          </a:prstGeom>
          <a:ln w="1905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 flipH="1" flipV="1">
            <a:off x="6372200" y="6093296"/>
            <a:ext cx="144016" cy="216024"/>
          </a:xfrm>
          <a:prstGeom prst="straightConnector1">
            <a:avLst/>
          </a:prstGeom>
          <a:ln w="19050"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it-IT" dirty="0" smtClean="0"/>
          </a:p>
          <a:p>
            <a:pPr lvl="0"/>
            <a:r>
              <a:rPr lang="it-IT" dirty="0" smtClean="0"/>
              <a:t>“Strategia di Lisbona”</a:t>
            </a:r>
          </a:p>
          <a:p>
            <a:pPr lvl="0"/>
            <a:endParaRPr lang="it-IT" dirty="0" smtClean="0"/>
          </a:p>
          <a:p>
            <a:pPr lvl="0"/>
            <a:r>
              <a:rPr lang="it-IT" dirty="0" smtClean="0"/>
              <a:t>“Europa2020”</a:t>
            </a:r>
          </a:p>
          <a:p>
            <a:pPr>
              <a:buNone/>
            </a:pPr>
            <a:endParaRPr lang="it-IT" dirty="0" smtClean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r"/>
            <a:r>
              <a:rPr lang="it-IT" sz="4000" dirty="0" smtClean="0"/>
              <a:t>Dispersione scolastica</a:t>
            </a:r>
            <a:br>
              <a:rPr lang="it-IT" sz="4000" dirty="0" smtClean="0"/>
            </a:br>
            <a:r>
              <a:rPr lang="it-IT" sz="2800" dirty="0" smtClean="0"/>
              <a:t>Uno sguardo al contesto</a:t>
            </a:r>
            <a:endParaRPr lang="it-IT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34908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it-IT" dirty="0" smtClean="0"/>
          </a:p>
          <a:p>
            <a:pPr lvl="0"/>
            <a:r>
              <a:rPr lang="it-IT" sz="11100" dirty="0" smtClean="0"/>
              <a:t>“Strategia di Lisbona”</a:t>
            </a:r>
          </a:p>
          <a:p>
            <a:pPr lvl="0">
              <a:buNone/>
            </a:pPr>
            <a:endParaRPr lang="it-IT" sz="4800" dirty="0" smtClean="0"/>
          </a:p>
          <a:p>
            <a:endParaRPr lang="it-IT" sz="4400" dirty="0" smtClean="0"/>
          </a:p>
          <a:p>
            <a:r>
              <a:rPr lang="it-IT" sz="4400" dirty="0" smtClean="0"/>
              <a:t>3/2000: il Consiglio Europeo riunitosi a Lisbona adotta l’obiettivo strategico di </a:t>
            </a:r>
            <a:r>
              <a:rPr lang="it-IT" sz="4400" i="1" dirty="0" smtClean="0"/>
              <a:t>"diventare l'economia basata sulla conoscenza più competitiva e dinamica del mondo, in grado di realizzare una crescita economica sostenibile con nuovi e migliori posti di lavoro e una maggiore coesione sociale."</a:t>
            </a:r>
            <a:endParaRPr lang="it-IT" sz="4400" dirty="0" smtClean="0"/>
          </a:p>
          <a:p>
            <a:endParaRPr lang="it-IT" sz="4400" dirty="0" smtClean="0"/>
          </a:p>
          <a:p>
            <a:r>
              <a:rPr lang="it-IT" sz="4400" dirty="0" smtClean="0"/>
              <a:t>per la prima volta i temi della </a:t>
            </a:r>
            <a:r>
              <a:rPr lang="it-IT" sz="4400" i="1" dirty="0" smtClean="0"/>
              <a:t>conoscenza</a:t>
            </a:r>
            <a:r>
              <a:rPr lang="it-IT" sz="4400" dirty="0" smtClean="0"/>
              <a:t> sono individuati come </a:t>
            </a:r>
            <a:r>
              <a:rPr lang="it-IT" sz="4400" b="1" dirty="0" smtClean="0"/>
              <a:t>trasversalmente</a:t>
            </a:r>
            <a:r>
              <a:rPr lang="it-IT" sz="4400" dirty="0" smtClean="0"/>
              <a:t> </a:t>
            </a:r>
            <a:r>
              <a:rPr lang="it-IT" sz="4400" b="1" dirty="0" smtClean="0"/>
              <a:t>portanti</a:t>
            </a:r>
            <a:r>
              <a:rPr lang="it-IT" sz="4400" dirty="0" smtClean="0"/>
              <a:t> in circa dieci aree diverse, dalle politiche sociali  alla solidità dell’economia, in funzione della modernizzazione del modello sociale europeo.</a:t>
            </a:r>
          </a:p>
          <a:p>
            <a:endParaRPr lang="it-IT" sz="4400" dirty="0" smtClean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r"/>
            <a:r>
              <a:rPr lang="it-IT" sz="4000" dirty="0" smtClean="0"/>
              <a:t>Dispersione scolastica</a:t>
            </a:r>
            <a:br>
              <a:rPr lang="it-IT" sz="4000" dirty="0" smtClean="0"/>
            </a:br>
            <a:r>
              <a:rPr lang="it-IT" sz="2800" dirty="0" smtClean="0"/>
              <a:t>Uno sguardo al contesto</a:t>
            </a:r>
            <a:endParaRPr lang="it-IT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34908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it-IT" dirty="0" smtClean="0"/>
          </a:p>
          <a:p>
            <a:pPr lvl="0"/>
            <a:r>
              <a:rPr lang="it-IT" sz="11100" dirty="0" smtClean="0"/>
              <a:t>“Strategia di Lisbona”</a:t>
            </a:r>
          </a:p>
          <a:p>
            <a:pPr lvl="0">
              <a:buNone/>
            </a:pPr>
            <a:endParaRPr lang="it-IT" sz="5600" dirty="0" smtClean="0"/>
          </a:p>
          <a:p>
            <a:pPr lvl="0">
              <a:buNone/>
            </a:pPr>
            <a:endParaRPr lang="it-IT" sz="5600" dirty="0" smtClean="0"/>
          </a:p>
          <a:p>
            <a:pPr>
              <a:buNone/>
            </a:pPr>
            <a:r>
              <a:rPr lang="it-IT" sz="5600" dirty="0" smtClean="0"/>
              <a:t>	Aree prioritarie di intervento in materia di istruzione e formazione:</a:t>
            </a:r>
          </a:p>
          <a:p>
            <a:pPr>
              <a:buFont typeface="Wingdings" pitchFamily="2" charset="2"/>
              <a:buChar char="ü"/>
            </a:pPr>
            <a:endParaRPr lang="it-IT" sz="5600" dirty="0" smtClean="0"/>
          </a:p>
          <a:p>
            <a:pPr lvl="1">
              <a:buFont typeface="Wingdings" pitchFamily="2" charset="2"/>
              <a:buChar char="ü"/>
            </a:pPr>
            <a:r>
              <a:rPr lang="it-IT" sz="5600" dirty="0" smtClean="0"/>
              <a:t>diminuzione degli abbandoni precoci (percentuale non superiore al 10%)</a:t>
            </a:r>
          </a:p>
          <a:p>
            <a:pPr lvl="1">
              <a:buNone/>
            </a:pPr>
            <a:endParaRPr lang="it-IT" sz="5600" dirty="0" smtClean="0"/>
          </a:p>
          <a:p>
            <a:pPr lvl="1">
              <a:buFont typeface="Wingdings" pitchFamily="2" charset="2"/>
              <a:buChar char="ü"/>
            </a:pPr>
            <a:r>
              <a:rPr lang="it-IT" sz="5600" dirty="0" smtClean="0"/>
              <a:t>aumento dei laureati in matematica, scienze e tecnologia (aumento almeno del 15% rispetto al 2000 e al contempo diminuzione dello squilibrio fra sessi)</a:t>
            </a:r>
          </a:p>
          <a:p>
            <a:pPr lvl="1">
              <a:buFont typeface="Wingdings" pitchFamily="2" charset="2"/>
              <a:buChar char="ü"/>
            </a:pPr>
            <a:endParaRPr lang="it-IT" sz="5600" dirty="0" smtClean="0"/>
          </a:p>
          <a:p>
            <a:pPr lvl="1">
              <a:buFont typeface="Wingdings" pitchFamily="2" charset="2"/>
              <a:buChar char="ü"/>
            </a:pPr>
            <a:r>
              <a:rPr lang="it-IT" sz="5600" dirty="0" smtClean="0"/>
              <a:t>aumento dei giovani che completano gli studi secondari superiori (almeno l'85% della popolazione ventiduenne)</a:t>
            </a:r>
          </a:p>
          <a:p>
            <a:pPr lvl="1">
              <a:buNone/>
            </a:pPr>
            <a:endParaRPr lang="it-IT" sz="5600" dirty="0" smtClean="0"/>
          </a:p>
          <a:p>
            <a:pPr lvl="1">
              <a:buFont typeface="Wingdings" pitchFamily="2" charset="2"/>
              <a:buChar char="ü"/>
            </a:pPr>
            <a:r>
              <a:rPr lang="it-IT" sz="5600" dirty="0" smtClean="0"/>
              <a:t>diminuzione della percentuale dei quindicenni con scarsa capacità di lettura (almeno del 20% rispetto al 2000)</a:t>
            </a:r>
          </a:p>
          <a:p>
            <a:pPr lvl="1">
              <a:buNone/>
            </a:pPr>
            <a:endParaRPr lang="it-IT" sz="5600" dirty="0" smtClean="0"/>
          </a:p>
          <a:p>
            <a:pPr lvl="1">
              <a:buFont typeface="Wingdings" pitchFamily="2" charset="2"/>
              <a:buChar char="ü"/>
            </a:pPr>
            <a:r>
              <a:rPr lang="it-IT" sz="5600" dirty="0" smtClean="0"/>
              <a:t>aumento della media europea di partecipazione ad iniziative di </a:t>
            </a:r>
            <a:r>
              <a:rPr lang="it-IT" sz="5600" dirty="0" err="1" smtClean="0"/>
              <a:t>lifelong</a:t>
            </a:r>
            <a:r>
              <a:rPr lang="it-IT" sz="5600" dirty="0" smtClean="0"/>
              <a:t> </a:t>
            </a:r>
            <a:r>
              <a:rPr lang="it-IT" sz="5600" dirty="0" err="1" smtClean="0"/>
              <a:t>learning</a:t>
            </a:r>
            <a:r>
              <a:rPr lang="it-IT" sz="5600" dirty="0" smtClean="0"/>
              <a:t> (almeno fino al 12% della popolazione adulta in età lavorativa 25/64 anni).</a:t>
            </a:r>
          </a:p>
          <a:p>
            <a:pPr>
              <a:buNone/>
            </a:pPr>
            <a:endParaRPr lang="it-IT" sz="4400" dirty="0" smtClean="0"/>
          </a:p>
          <a:p>
            <a:pPr>
              <a:buNone/>
            </a:pPr>
            <a:r>
              <a:rPr lang="it-IT" sz="4400" dirty="0" smtClean="0"/>
              <a:t> </a:t>
            </a:r>
            <a:endParaRPr lang="it-IT" sz="6400" dirty="0" smtClean="0"/>
          </a:p>
          <a:p>
            <a:pPr>
              <a:buNone/>
            </a:pPr>
            <a:r>
              <a:rPr lang="it-IT" sz="6400" dirty="0" smtClean="0"/>
              <a:t>	</a:t>
            </a:r>
            <a:r>
              <a:rPr lang="it-IT" sz="6400" dirty="0" smtClean="0">
                <a:sym typeface="Wingdings" pitchFamily="2" charset="2"/>
              </a:rPr>
              <a:t> </a:t>
            </a:r>
            <a:r>
              <a:rPr lang="it-IT" sz="6400" dirty="0" smtClean="0"/>
              <a:t> </a:t>
            </a:r>
            <a:r>
              <a:rPr lang="it-IT" sz="7200" dirty="0" smtClean="0"/>
              <a:t>livelli di riferimento da raggiungere entro il 2010: risultati non raggiunti</a:t>
            </a:r>
            <a:endParaRPr lang="it-IT" sz="72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r"/>
            <a:r>
              <a:rPr lang="it-IT" sz="4000" dirty="0" smtClean="0"/>
              <a:t>Dispersione scolastica</a:t>
            </a:r>
            <a:br>
              <a:rPr lang="it-IT" sz="4000" dirty="0" smtClean="0"/>
            </a:br>
            <a:r>
              <a:rPr lang="it-IT" sz="2800" dirty="0" smtClean="0"/>
              <a:t>Uno sguardo al contesto</a:t>
            </a:r>
            <a:endParaRPr lang="it-IT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256584"/>
          </a:xfrm>
        </p:spPr>
        <p:txBody>
          <a:bodyPr>
            <a:normAutofit fontScale="25000" lnSpcReduction="20000"/>
          </a:bodyPr>
          <a:lstStyle/>
          <a:p>
            <a:endParaRPr lang="it-IT" dirty="0" smtClean="0"/>
          </a:p>
          <a:p>
            <a:pPr lvl="0">
              <a:buNone/>
            </a:pPr>
            <a:r>
              <a:rPr lang="it-IT" sz="11200" dirty="0" smtClean="0"/>
              <a:t>“Europa2020”</a:t>
            </a:r>
          </a:p>
          <a:p>
            <a:pPr>
              <a:buNone/>
            </a:pPr>
            <a:r>
              <a:rPr lang="it-IT" sz="4400" dirty="0" smtClean="0"/>
              <a:t>	</a:t>
            </a:r>
          </a:p>
          <a:p>
            <a:pPr algn="ctr">
              <a:buNone/>
            </a:pPr>
            <a:r>
              <a:rPr lang="it-IT" sz="5200" dirty="0" smtClean="0"/>
              <a:t>	Ora siamo nella seconda fase, denominata "ET 2020” </a:t>
            </a:r>
            <a:r>
              <a:rPr lang="it-IT" sz="5200" i="1" dirty="0" err="1" smtClean="0"/>
              <a:t>Education</a:t>
            </a:r>
            <a:r>
              <a:rPr lang="it-IT" sz="5200" i="1" dirty="0" smtClean="0"/>
              <a:t> and Training 2020</a:t>
            </a:r>
            <a:r>
              <a:rPr lang="it-IT" sz="5200" dirty="0" smtClean="0"/>
              <a:t>, </a:t>
            </a:r>
          </a:p>
          <a:p>
            <a:pPr algn="ctr">
              <a:buNone/>
            </a:pPr>
            <a:r>
              <a:rPr lang="it-IT" sz="5200" dirty="0" smtClean="0"/>
              <a:t>che vede riconfermati gli obiettivi del 2010 non ancora raggiunti, l’innalzamento di alcuni obiettivi </a:t>
            </a:r>
          </a:p>
          <a:p>
            <a:pPr algn="ctr">
              <a:buNone/>
            </a:pPr>
            <a:r>
              <a:rPr lang="it-IT" sz="5200" dirty="0" smtClean="0"/>
              <a:t>e l’introduzione di alcuni obiettivi del tutto nuovi.</a:t>
            </a:r>
          </a:p>
          <a:p>
            <a:pPr>
              <a:buNone/>
            </a:pPr>
            <a:r>
              <a:rPr lang="it-IT" sz="4400" dirty="0" smtClean="0"/>
              <a:t>	</a:t>
            </a:r>
          </a:p>
          <a:p>
            <a:pPr>
              <a:buNone/>
            </a:pPr>
            <a:r>
              <a:rPr lang="it-IT" dirty="0" smtClean="0"/>
              <a:t> 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sz="5600" b="1" dirty="0" smtClean="0"/>
              <a:t>BENCHMARK</a:t>
            </a:r>
            <a:r>
              <a:rPr lang="it-IT" sz="4800" b="1" dirty="0" smtClean="0"/>
              <a:t>				2010		2020</a:t>
            </a:r>
          </a:p>
          <a:p>
            <a:pPr lvl="1">
              <a:buNone/>
            </a:pPr>
            <a:endParaRPr lang="it-IT" sz="4800" dirty="0" smtClean="0"/>
          </a:p>
          <a:p>
            <a:pPr>
              <a:buNone/>
            </a:pPr>
            <a:r>
              <a:rPr lang="it-IT" sz="4800" dirty="0" smtClean="0"/>
              <a:t>Adulti in formazione permanente			12%		almeno 15%</a:t>
            </a:r>
          </a:p>
          <a:p>
            <a:endParaRPr lang="it-IT" sz="4800" dirty="0" smtClean="0"/>
          </a:p>
          <a:p>
            <a:pPr>
              <a:buNone/>
            </a:pPr>
            <a:r>
              <a:rPr lang="it-IT" sz="4800" dirty="0" smtClean="0"/>
              <a:t>15enni sotto la sufficienza in letteratura, matematica e scienze	Inferiore al  17%	Inferiore al 15%</a:t>
            </a:r>
          </a:p>
          <a:p>
            <a:endParaRPr lang="it-IT" sz="4800" dirty="0" smtClean="0"/>
          </a:p>
          <a:p>
            <a:pPr>
              <a:buNone/>
            </a:pPr>
            <a:r>
              <a:rPr lang="it-IT" sz="4800" dirty="0" smtClean="0"/>
              <a:t>20 – 24enni con titolo istruzione secondaria superiore 				85%	</a:t>
            </a:r>
          </a:p>
          <a:p>
            <a:endParaRPr lang="it-IT" sz="4800" dirty="0" smtClean="0"/>
          </a:p>
          <a:p>
            <a:pPr>
              <a:buNone/>
            </a:pPr>
            <a:r>
              <a:rPr lang="it-IT" sz="4800" dirty="0" smtClean="0"/>
              <a:t>30 – 34enni con livello di istruzione superiore (post-diploma)			40%</a:t>
            </a:r>
          </a:p>
          <a:p>
            <a:endParaRPr lang="it-IT" sz="4800" dirty="0" smtClean="0"/>
          </a:p>
          <a:p>
            <a:pPr>
              <a:buNone/>
            </a:pPr>
            <a:r>
              <a:rPr lang="it-IT" sz="4800" dirty="0" smtClean="0"/>
              <a:t>Abbandoni scolastici				Inferiore al 10%	Inferiore al 10%</a:t>
            </a:r>
          </a:p>
          <a:p>
            <a:endParaRPr lang="it-IT" sz="4800" dirty="0" smtClean="0"/>
          </a:p>
          <a:p>
            <a:pPr>
              <a:buNone/>
            </a:pPr>
            <a:r>
              <a:rPr lang="it-IT" sz="4800" dirty="0" smtClean="0"/>
              <a:t>Istruzione primaria infanzia (tra 4 e +/- 6 anni)				Almeno il 95%</a:t>
            </a:r>
          </a:p>
          <a:p>
            <a:endParaRPr lang="it-IT" sz="4800" dirty="0" smtClean="0"/>
          </a:p>
          <a:p>
            <a:pPr>
              <a:buNone/>
            </a:pPr>
            <a:r>
              <a:rPr lang="it-IT" sz="4800" dirty="0" smtClean="0"/>
              <a:t>Aumento laureati in materie scientifiche					+ 15%</a:t>
            </a:r>
          </a:p>
          <a:p>
            <a:endParaRPr lang="it-IT" sz="4800" dirty="0" smtClean="0"/>
          </a:p>
          <a:p>
            <a:pPr>
              <a:buNone/>
            </a:pPr>
            <a:endParaRPr lang="it-IT" sz="4800" dirty="0" smtClean="0"/>
          </a:p>
          <a:p>
            <a:pPr>
              <a:buNone/>
            </a:pPr>
            <a:r>
              <a:rPr lang="it-IT" sz="4800" dirty="0" smtClean="0"/>
              <a:t> </a:t>
            </a:r>
          </a:p>
          <a:p>
            <a:pPr>
              <a:buNone/>
            </a:pPr>
            <a:r>
              <a:rPr lang="it-IT" sz="4800" dirty="0" smtClean="0"/>
              <a:t>	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r"/>
            <a:r>
              <a:rPr lang="it-IT" sz="4000" dirty="0" smtClean="0"/>
              <a:t>Dispersione scolastica</a:t>
            </a:r>
            <a:br>
              <a:rPr lang="it-IT" sz="4000" dirty="0" smtClean="0"/>
            </a:br>
            <a:r>
              <a:rPr lang="it-IT" sz="2800" dirty="0" smtClean="0"/>
              <a:t>Uno sguardo al contesto</a:t>
            </a:r>
            <a:endParaRPr lang="it-IT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2412776" y="5157192"/>
            <a:ext cx="9144000" cy="934871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3745285" cy="6768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tangolo arrotondato 5"/>
          <p:cNvSpPr/>
          <p:nvPr/>
        </p:nvSpPr>
        <p:spPr>
          <a:xfrm>
            <a:off x="179512" y="2708920"/>
            <a:ext cx="3744416" cy="14401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>
            <a:normAutofit/>
          </a:bodyPr>
          <a:lstStyle/>
          <a:p>
            <a:pPr algn="r"/>
            <a:r>
              <a:rPr lang="it-IT" sz="4000" dirty="0" smtClean="0"/>
              <a:t>Dispersione in cifre </a:t>
            </a:r>
            <a:br>
              <a:rPr lang="it-IT" sz="4000" dirty="0" smtClean="0"/>
            </a:br>
            <a:r>
              <a:rPr lang="it-IT" sz="2400" dirty="0" smtClean="0"/>
              <a:t>L’Europa e l’Italia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4932040" y="2708920"/>
            <a:ext cx="3816424" cy="738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ESL </a:t>
            </a:r>
            <a:r>
              <a:rPr lang="it-IT" dirty="0" smtClean="0"/>
              <a:t>= </a:t>
            </a:r>
            <a:r>
              <a:rPr lang="it-IT" dirty="0" err="1" smtClean="0"/>
              <a:t>Early</a:t>
            </a:r>
            <a:r>
              <a:rPr lang="it-IT" dirty="0" smtClean="0"/>
              <a:t> </a:t>
            </a:r>
            <a:r>
              <a:rPr lang="it-IT" dirty="0" err="1" smtClean="0"/>
              <a:t>school</a:t>
            </a:r>
            <a:r>
              <a:rPr lang="it-IT" dirty="0" smtClean="0"/>
              <a:t> </a:t>
            </a:r>
            <a:r>
              <a:rPr lang="it-IT" dirty="0" err="1" smtClean="0"/>
              <a:t>leavers</a:t>
            </a:r>
            <a:endParaRPr lang="it-IT" dirty="0" smtClean="0"/>
          </a:p>
          <a:p>
            <a:r>
              <a:rPr lang="it-IT" sz="1400" i="1" dirty="0" smtClean="0"/>
              <a:t>Soggetti in abbandono scolastico </a:t>
            </a:r>
            <a:endParaRPr lang="it-IT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6301208" y="0"/>
            <a:ext cx="9144000" cy="934871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pPr algn="r"/>
            <a:r>
              <a:rPr lang="it-IT" dirty="0" smtClean="0"/>
              <a:t>Dispersione in cifre </a:t>
            </a:r>
            <a:br>
              <a:rPr lang="it-IT" dirty="0" smtClean="0"/>
            </a:br>
            <a:r>
              <a:rPr lang="it-IT" sz="3100" dirty="0" smtClean="0"/>
              <a:t>L’Italia</a:t>
            </a:r>
            <a:endParaRPr lang="it-IT" sz="31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8800"/>
            <a:ext cx="5184489" cy="500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6" name="Ovale 5"/>
          <p:cNvSpPr/>
          <p:nvPr/>
        </p:nvSpPr>
        <p:spPr>
          <a:xfrm>
            <a:off x="3923928" y="3212976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179512" y="6165304"/>
            <a:ext cx="15121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 smtClean="0"/>
              <a:t>Fonte: Eurostat 2013</a:t>
            </a:r>
            <a:endParaRPr lang="it-IT" sz="9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6012160" y="4221088"/>
            <a:ext cx="2736304" cy="20313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it-IT" dirty="0" smtClean="0"/>
          </a:p>
          <a:p>
            <a:pPr algn="ctr"/>
            <a:r>
              <a:rPr lang="it-IT" dirty="0" smtClean="0"/>
              <a:t>Tra i Paesi Europei,</a:t>
            </a:r>
          </a:p>
          <a:p>
            <a:pPr algn="ctr"/>
            <a:r>
              <a:rPr lang="it-IT" dirty="0" smtClean="0"/>
              <a:t>l’Italia è uno dei paesi meno virtuosi per quanto riguarda l’abbandono scolastico.</a:t>
            </a:r>
            <a:endParaRPr lang="it-IT" sz="1400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pPr algn="r"/>
            <a:r>
              <a:rPr lang="it-IT" dirty="0" smtClean="0"/>
              <a:t>Dispersione in cifre</a:t>
            </a:r>
            <a:br>
              <a:rPr lang="it-IT" dirty="0" smtClean="0"/>
            </a:br>
            <a:r>
              <a:rPr lang="it-IT" sz="3600" dirty="0" smtClean="0"/>
              <a:t>L’Europa e l’Italia</a:t>
            </a:r>
            <a:endParaRPr lang="it-IT" sz="36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127" y="1600200"/>
            <a:ext cx="820174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1980728" y="5157192"/>
            <a:ext cx="10081120" cy="1030681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796136" y="5085184"/>
            <a:ext cx="2890664" cy="165618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it-IT" sz="1600" dirty="0" smtClean="0"/>
              <a:t>Nel 2012 gli studenti tra i 18 e i 20 anni che hanno abbandonato gli studi sono stati 758 mila.</a:t>
            </a:r>
            <a:br>
              <a:rPr lang="it-IT" sz="1600" dirty="0" smtClean="0"/>
            </a:br>
            <a:r>
              <a:rPr lang="it-IT" sz="1600" dirty="0" smtClean="0"/>
              <a:t>I più colpiti sono gli stranieri</a:t>
            </a:r>
            <a:endParaRPr lang="it-IT" sz="16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237312"/>
            <a:ext cx="2895600" cy="620688"/>
          </a:xfrm>
        </p:spPr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it-IT" sz="7300" dirty="0" smtClean="0"/>
              <a:t>Dispersione in cifre </a:t>
            </a:r>
            <a:br>
              <a:rPr lang="it-IT" sz="7300" dirty="0" smtClean="0"/>
            </a:br>
            <a:r>
              <a:rPr lang="it-IT" sz="3700" dirty="0" smtClean="0"/>
              <a:t>Italia: comparazione tra regioni</a:t>
            </a:r>
            <a:r>
              <a:rPr kumimoji="0" lang="it-IT" sz="3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it-IT" sz="3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it-IT" sz="3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96552" y="1412776"/>
            <a:ext cx="5829618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7452320" y="0"/>
            <a:ext cx="6727768" cy="68783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algn="r"/>
            <a:r>
              <a:rPr lang="it-IT" dirty="0" smtClean="0"/>
              <a:t>Rischio di abbandono</a:t>
            </a:r>
            <a:br>
              <a:rPr lang="it-IT" dirty="0" smtClean="0"/>
            </a:br>
            <a:r>
              <a:rPr lang="it-IT" sz="2400" dirty="0" smtClean="0"/>
              <a:t>Italia: comparazione tra regioni</a:t>
            </a:r>
            <a:endParaRPr lang="it-IT" sz="24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16832"/>
            <a:ext cx="823912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467544" y="5805264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i="1" dirty="0" smtClean="0"/>
              <a:t>“alunni a rischio di abbandono”</a:t>
            </a:r>
            <a:endParaRPr lang="it-IT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0"/>
            <a:ext cx="6849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267744" y="2276872"/>
            <a:ext cx="6550496" cy="2810743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r"/>
            <a:r>
              <a:rPr lang="it-IT" sz="4200" b="1" dirty="0" smtClean="0"/>
              <a:t>Panoramica </a:t>
            </a:r>
            <a:br>
              <a:rPr lang="it-IT" sz="4200" b="1" dirty="0" smtClean="0"/>
            </a:br>
            <a:r>
              <a:rPr lang="it-IT" sz="4200" b="1" dirty="0" smtClean="0"/>
              <a:t>della situazione locale </a:t>
            </a:r>
            <a:br>
              <a:rPr lang="it-IT" sz="4200" b="1" dirty="0" smtClean="0"/>
            </a:br>
            <a:r>
              <a:rPr lang="it-IT" sz="4200" dirty="0" smtClean="0"/>
              <a:t>Analisi dei dati ARS e ARIS</a:t>
            </a:r>
            <a:br>
              <a:rPr lang="it-IT" sz="4200" dirty="0" smtClean="0"/>
            </a:br>
            <a:r>
              <a:rPr lang="it-IT" sz="1600" i="1" dirty="0" smtClean="0"/>
              <a:t>Venezia Mestre, 6 novembre 2014</a:t>
            </a:r>
            <a:endParaRPr lang="it-IT" sz="42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987824" y="6237312"/>
            <a:ext cx="3248000" cy="504057"/>
          </a:xfrm>
        </p:spPr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it-IT" dirty="0" smtClean="0"/>
              <a:t>Competenze Provincia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	Le competenze che la normativa oggi attribuisce alle Province ed ai Servizi per l’Impiego decentrati sono le seguenti:</a:t>
            </a:r>
          </a:p>
          <a:p>
            <a:pPr lvl="1"/>
            <a:r>
              <a:rPr lang="it-IT" dirty="0" smtClean="0"/>
              <a:t>Organizzazione delle anagrafi dei soggetti in diritto dovere istruzione e formazione;</a:t>
            </a:r>
          </a:p>
          <a:p>
            <a:pPr lvl="1"/>
            <a:r>
              <a:rPr lang="it-IT" dirty="0" smtClean="0"/>
              <a:t>Ricezione attraverso anagrafe delle comunicazioni che derivano dagli adempimenti delle istituzioni scolastiche relative a condizioni di assolvimento del DDIF dei singoli studenti (scelte/esiti/passaggi);</a:t>
            </a:r>
          </a:p>
          <a:p>
            <a:pPr lvl="1"/>
            <a:r>
              <a:rPr lang="it-IT" dirty="0" smtClean="0"/>
              <a:t>Promozione da parte delle Province, in collaborazione con istituzioni scolastiche, di appositi incontri di informazione e orientamento entro dicembre di ciascun anno per favorire le scelte scolastiche degli studenti ;</a:t>
            </a:r>
          </a:p>
          <a:p>
            <a:pPr lvl="1"/>
            <a:r>
              <a:rPr lang="it-IT" dirty="0" smtClean="0"/>
              <a:t>Vigilanza, attraverso i servizi per l’impiego, sull’assolvimento del DDIF.</a:t>
            </a:r>
          </a:p>
          <a:p>
            <a:pPr lvl="1">
              <a:buNone/>
            </a:pPr>
            <a:r>
              <a:rPr lang="it-IT" dirty="0" smtClean="0"/>
              <a:t>	</a:t>
            </a:r>
            <a:r>
              <a:rPr lang="it-IT" dirty="0" smtClean="0">
                <a:sym typeface="Wingdings" pitchFamily="2" charset="2"/>
              </a:rPr>
              <a:t> </a:t>
            </a:r>
            <a:r>
              <a:rPr lang="it-IT" dirty="0" smtClean="0"/>
              <a:t>Anagrafe degli Studenti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4140968" y="593304"/>
            <a:ext cx="6127514" cy="626469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755576" y="2204864"/>
            <a:ext cx="7416824" cy="3970318"/>
          </a:xfrm>
          <a:prstGeom prst="rect">
            <a:avLst/>
          </a:prstGeom>
          <a:solidFill>
            <a:prstClr val="white"/>
          </a:solidFill>
        </p:spPr>
        <p:txBody>
          <a:bodyPr wrap="square" rtlCol="0">
            <a:spAutoFit/>
          </a:bodyPr>
          <a:lstStyle/>
          <a:p>
            <a:pPr marL="622300" indent="-622300">
              <a:buFont typeface="Arial" pitchFamily="34" charset="0"/>
              <a:buChar char="•"/>
            </a:pPr>
            <a:r>
              <a:rPr lang="it-IT" sz="3600" dirty="0" smtClean="0"/>
              <a:t>Frequentanti</a:t>
            </a:r>
          </a:p>
          <a:p>
            <a:pPr marL="622300" indent="-622300">
              <a:buFont typeface="Arial" pitchFamily="34" charset="0"/>
              <a:buChar char="•"/>
            </a:pPr>
            <a:r>
              <a:rPr lang="it-IT" sz="3600" dirty="0" smtClean="0"/>
              <a:t>Esiti negativi</a:t>
            </a:r>
          </a:p>
          <a:p>
            <a:pPr marL="622300" indent="-622300">
              <a:buFont typeface="Arial" pitchFamily="34" charset="0"/>
              <a:buChar char="•"/>
            </a:pPr>
            <a:r>
              <a:rPr lang="it-IT" sz="3600" dirty="0" smtClean="0"/>
              <a:t>Consigli orientativi</a:t>
            </a:r>
          </a:p>
          <a:p>
            <a:pPr marL="622300" indent="-622300">
              <a:buFont typeface="Arial" pitchFamily="34" charset="0"/>
              <a:buChar char="•"/>
            </a:pPr>
            <a:r>
              <a:rPr lang="it-IT" sz="3600" dirty="0" smtClean="0"/>
              <a:t>Passaggi tra scuole</a:t>
            </a:r>
          </a:p>
          <a:p>
            <a:pPr marL="622300" indent="-622300">
              <a:buFont typeface="Arial" pitchFamily="34" charset="0"/>
              <a:buChar char="•"/>
            </a:pPr>
            <a:r>
              <a:rPr lang="it-IT" sz="3600" dirty="0" smtClean="0"/>
              <a:t>Abbandoni</a:t>
            </a:r>
          </a:p>
          <a:p>
            <a:pPr marL="1714500" lvl="3" indent="-342900">
              <a:buFont typeface="Arial" pitchFamily="34" charset="0"/>
              <a:buChar char="•"/>
            </a:pPr>
            <a:endParaRPr lang="it-IT" sz="3600" dirty="0" smtClean="0"/>
          </a:p>
          <a:p>
            <a:pPr marL="342900" indent="-342900">
              <a:buFont typeface="+mj-lt"/>
              <a:buAutoNum type="arabicPeriod"/>
            </a:pPr>
            <a:endParaRPr lang="it-IT" dirty="0" smtClean="0"/>
          </a:p>
          <a:p>
            <a:pPr marL="342900" indent="-342900">
              <a:buFont typeface="+mj-lt"/>
              <a:buAutoNum type="arabicPeriod"/>
            </a:pP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827584" y="260648"/>
            <a:ext cx="7776864" cy="9848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pPr algn="r"/>
            <a:r>
              <a:rPr lang="it-IT" dirty="0" smtClean="0"/>
              <a:t>Dispersione scolastica</a:t>
            </a:r>
            <a:br>
              <a:rPr lang="it-IT" dirty="0" smtClean="0"/>
            </a:br>
            <a:r>
              <a:rPr lang="it-IT" sz="2700" dirty="0" smtClean="0"/>
              <a:t>come si misura?</a:t>
            </a:r>
            <a:endParaRPr lang="it-IT" sz="27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</a:p>
          <a:p>
            <a:endParaRPr lang="it-IT" sz="1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4140968" y="593304"/>
            <a:ext cx="6127514" cy="626469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asellaDiTesto 4"/>
          <p:cNvSpPr txBox="1"/>
          <p:nvPr/>
        </p:nvSpPr>
        <p:spPr>
          <a:xfrm>
            <a:off x="1403648" y="1916832"/>
            <a:ext cx="7128792" cy="31393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r>
              <a:rPr lang="it-IT" dirty="0" smtClean="0"/>
              <a:t>Gli indicatori utilizzati per misurare la dispersione sono generalmente due:</a:t>
            </a:r>
          </a:p>
          <a:p>
            <a:endParaRPr lang="it-IT" dirty="0" smtClean="0"/>
          </a:p>
          <a:p>
            <a:pPr>
              <a:buFont typeface="Arial" pitchFamily="34" charset="0"/>
              <a:buChar char="•"/>
            </a:pPr>
            <a:r>
              <a:rPr lang="it-IT" dirty="0" smtClean="0"/>
              <a:t>   	</a:t>
            </a:r>
            <a:r>
              <a:rPr lang="it-IT" b="1" i="1" dirty="0" smtClean="0"/>
              <a:t>tasso di abbandono</a:t>
            </a:r>
          </a:p>
          <a:p>
            <a:r>
              <a:rPr lang="it-IT" b="1" i="1" dirty="0" smtClean="0"/>
              <a:t>	</a:t>
            </a:r>
            <a:r>
              <a:rPr lang="it-IT" dirty="0" smtClean="0"/>
              <a:t>percentuale  di coloro che cessano di frequentare, senza portare 	a termine l’annualità scolastica sul totale degli iscritti</a:t>
            </a:r>
          </a:p>
          <a:p>
            <a:endParaRPr lang="it-IT" dirty="0" smtClean="0"/>
          </a:p>
          <a:p>
            <a:pPr>
              <a:buFont typeface="Arial" pitchFamily="34" charset="0"/>
              <a:buChar char="•"/>
            </a:pPr>
            <a:r>
              <a:rPr lang="it-IT" dirty="0" smtClean="0"/>
              <a:t>  	</a:t>
            </a:r>
            <a:r>
              <a:rPr lang="it-IT" b="1" i="1" dirty="0" smtClean="0"/>
              <a:t>tasso di </a:t>
            </a:r>
            <a:r>
              <a:rPr lang="it-IT" b="1" i="1" dirty="0" err="1" smtClean="0"/>
              <a:t>ripetenza</a:t>
            </a:r>
            <a:endParaRPr lang="it-IT" b="1" i="1" dirty="0" smtClean="0"/>
          </a:p>
          <a:p>
            <a:r>
              <a:rPr lang="it-IT" b="1" i="1" dirty="0" smtClean="0"/>
              <a:t>	</a:t>
            </a:r>
            <a:r>
              <a:rPr lang="it-IT" dirty="0" smtClean="0"/>
              <a:t>percentuale di coloro che vengono “bocciati” e devono ripetere 	la stessa annualità scolastica  (stesso universo)</a:t>
            </a:r>
          </a:p>
          <a:p>
            <a:pPr>
              <a:buFontTx/>
              <a:buChar char="-"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539552" y="2132856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pPr marL="342900" indent="-342900"/>
            <a:r>
              <a:rPr lang="it-IT" dirty="0" smtClean="0"/>
              <a:t>Totale frequentanti provincia di Venezia per tipo scuola e sesso. </a:t>
            </a:r>
            <a:r>
              <a:rPr lang="it-IT" dirty="0" err="1" smtClean="0"/>
              <a:t>a.s.</a:t>
            </a:r>
            <a:r>
              <a:rPr lang="it-IT" dirty="0" smtClean="0"/>
              <a:t> 2013/2014</a:t>
            </a:r>
          </a:p>
          <a:p>
            <a:pPr>
              <a:buFontTx/>
              <a:buChar char="-"/>
            </a:pPr>
            <a:endParaRPr lang="it-IT" dirty="0" smtClean="0"/>
          </a:p>
          <a:p>
            <a:pPr>
              <a:buFontTx/>
              <a:buChar char="-"/>
            </a:pP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404664"/>
            <a:ext cx="77768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Frequentanti</a:t>
            </a:r>
          </a:p>
          <a:p>
            <a:endParaRPr lang="it-IT" dirty="0"/>
          </a:p>
        </p:txBody>
      </p:sp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683568" y="2996952"/>
          <a:ext cx="7200799" cy="2744688"/>
        </p:xfrm>
        <a:graphic>
          <a:graphicData uri="http://schemas.openxmlformats.org/drawingml/2006/table">
            <a:tbl>
              <a:tblPr/>
              <a:tblGrid>
                <a:gridCol w="2077764"/>
                <a:gridCol w="1226567"/>
                <a:gridCol w="909352"/>
                <a:gridCol w="909352"/>
                <a:gridCol w="2077764"/>
              </a:tblGrid>
              <a:tr h="315035">
                <a:tc>
                  <a:txBody>
                    <a:bodyPr/>
                    <a:lstStyle/>
                    <a:p>
                      <a:pPr algn="l" fontAlgn="b"/>
                      <a:endParaRPr lang="it-IT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sesso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it-IT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 algn="l" fontAlgn="b"/>
                      <a:endParaRPr lang="it-IT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1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cat_ente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Totale complessivo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latin typeface="Arial"/>
                        </a:rPr>
                        <a:t>CFP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 smtClean="0">
                          <a:latin typeface="Arial"/>
                        </a:rPr>
                        <a:t>1.921</a:t>
                      </a:r>
                      <a:endParaRPr lang="it-IT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 smtClean="0">
                          <a:latin typeface="Arial"/>
                        </a:rPr>
                        <a:t>1.424</a:t>
                      </a:r>
                      <a:endParaRPr lang="it-IT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1" i="0" u="none" strike="noStrike" dirty="0" smtClean="0">
                          <a:latin typeface="Arial"/>
                        </a:rPr>
                        <a:t>3.345</a:t>
                      </a:r>
                      <a:endParaRPr lang="it-IT" sz="10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 algn="l" fontAlgn="b"/>
                      <a:endParaRPr lang="it-IT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latin typeface="Arial"/>
                        </a:rPr>
                        <a:t>LIC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 smtClean="0">
                          <a:latin typeface="Arial"/>
                        </a:rPr>
                        <a:t>5.417</a:t>
                      </a:r>
                      <a:endParaRPr lang="it-IT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 smtClean="0">
                          <a:latin typeface="Arial"/>
                        </a:rPr>
                        <a:t>8.288</a:t>
                      </a:r>
                      <a:endParaRPr lang="it-IT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1" i="0" u="none" strike="noStrike" dirty="0" smtClean="0">
                          <a:latin typeface="Arial"/>
                        </a:rPr>
                        <a:t>13.705</a:t>
                      </a:r>
                      <a:endParaRPr lang="it-IT" sz="10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 algn="l" fontAlgn="b"/>
                      <a:endParaRPr lang="it-IT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dirty="0">
                          <a:latin typeface="Arial"/>
                        </a:rPr>
                        <a:t>PRO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 smtClean="0">
                          <a:latin typeface="Arial"/>
                        </a:rPr>
                        <a:t>3.576</a:t>
                      </a:r>
                      <a:endParaRPr lang="it-IT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 smtClean="0">
                          <a:latin typeface="Arial"/>
                        </a:rPr>
                        <a:t>2.344</a:t>
                      </a:r>
                      <a:endParaRPr lang="it-IT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1" i="0" u="none" strike="noStrike" dirty="0" smtClean="0">
                          <a:latin typeface="Arial"/>
                        </a:rPr>
                        <a:t>5.920</a:t>
                      </a:r>
                      <a:endParaRPr lang="it-IT" sz="10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 algn="l" fontAlgn="b"/>
                      <a:endParaRPr lang="it-IT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latin typeface="Arial"/>
                        </a:rPr>
                        <a:t>TEC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 smtClean="0">
                          <a:latin typeface="Arial"/>
                        </a:rPr>
                        <a:t>7.480</a:t>
                      </a:r>
                      <a:endParaRPr lang="it-IT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 smtClean="0">
                          <a:latin typeface="Arial"/>
                        </a:rPr>
                        <a:t>4.956</a:t>
                      </a:r>
                      <a:endParaRPr lang="it-IT" sz="10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1" i="0" u="none" strike="noStrike" dirty="0" smtClean="0">
                          <a:latin typeface="Arial"/>
                        </a:rPr>
                        <a:t>12.436</a:t>
                      </a:r>
                      <a:endParaRPr lang="it-IT" sz="10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 algn="l" fontAlgn="b"/>
                      <a:endParaRPr lang="it-IT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Totale complessivo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18.394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17.012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35.406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24408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%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52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48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404664"/>
            <a:ext cx="77768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Frequentanti</a:t>
            </a:r>
          </a:p>
          <a:p>
            <a:endParaRPr lang="it-IT" dirty="0"/>
          </a:p>
        </p:txBody>
      </p:sp>
      <p:graphicFrame>
        <p:nvGraphicFramePr>
          <p:cNvPr id="6" name="Grafico 5"/>
          <p:cNvGraphicFramePr/>
          <p:nvPr/>
        </p:nvGraphicFramePr>
        <p:xfrm>
          <a:off x="467544" y="1988840"/>
          <a:ext cx="7920880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404664"/>
            <a:ext cx="77768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Frequentanti</a:t>
            </a:r>
          </a:p>
          <a:p>
            <a:endParaRPr lang="it-IT" dirty="0"/>
          </a:p>
        </p:txBody>
      </p:sp>
      <p:graphicFrame>
        <p:nvGraphicFramePr>
          <p:cNvPr id="6" name="Grafico 5"/>
          <p:cNvGraphicFramePr/>
          <p:nvPr/>
        </p:nvGraphicFramePr>
        <p:xfrm>
          <a:off x="467544" y="1988840"/>
          <a:ext cx="7920880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404664"/>
            <a:ext cx="777686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endParaRPr lang="it-IT" dirty="0"/>
          </a:p>
        </p:txBody>
      </p:sp>
      <p:graphicFrame>
        <p:nvGraphicFramePr>
          <p:cNvPr id="6" name="Grafico 5"/>
          <p:cNvGraphicFramePr/>
          <p:nvPr/>
        </p:nvGraphicFramePr>
        <p:xfrm>
          <a:off x="827584" y="260648"/>
          <a:ext cx="7848872" cy="6381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332656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Frequentanti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/>
        </p:nvGraphicFramePr>
        <p:xfrm>
          <a:off x="395536" y="2057400"/>
          <a:ext cx="7824539" cy="3315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404664"/>
            <a:ext cx="77768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Frequentanti</a:t>
            </a:r>
          </a:p>
          <a:p>
            <a:endParaRPr lang="it-IT" dirty="0"/>
          </a:p>
        </p:txBody>
      </p:sp>
      <p:graphicFrame>
        <p:nvGraphicFramePr>
          <p:cNvPr id="5" name="Grafico 4"/>
          <p:cNvGraphicFramePr>
            <a:graphicFrameLocks/>
          </p:cNvGraphicFramePr>
          <p:nvPr/>
        </p:nvGraphicFramePr>
        <p:xfrm>
          <a:off x="827584" y="2204864"/>
          <a:ext cx="7296150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260648"/>
            <a:ext cx="77768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Frequentanti</a:t>
            </a:r>
          </a:p>
          <a:p>
            <a:endParaRPr lang="it-IT" dirty="0"/>
          </a:p>
        </p:txBody>
      </p:sp>
      <p:graphicFrame>
        <p:nvGraphicFramePr>
          <p:cNvPr id="6" name="Grafico 5"/>
          <p:cNvGraphicFramePr>
            <a:graphicFrameLocks/>
          </p:cNvGraphicFramePr>
          <p:nvPr/>
        </p:nvGraphicFramePr>
        <p:xfrm>
          <a:off x="539552" y="1700808"/>
          <a:ext cx="7776864" cy="4467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0591" y="836713"/>
            <a:ext cx="6013409" cy="602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07704" y="332656"/>
            <a:ext cx="6419056" cy="850106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algn="r"/>
            <a:r>
              <a:rPr lang="it-IT" dirty="0" smtClean="0"/>
              <a:t>Temi  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2204864"/>
            <a:ext cx="8820472" cy="3312368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endParaRPr lang="it-IT" sz="5100" dirty="0" smtClean="0"/>
          </a:p>
          <a:p>
            <a:r>
              <a:rPr lang="it-IT" sz="5100" dirty="0" smtClean="0"/>
              <a:t>Dispersione scolastica: definizioni</a:t>
            </a:r>
            <a:endParaRPr lang="it-IT" dirty="0" smtClean="0"/>
          </a:p>
          <a:p>
            <a:pPr lvl="1">
              <a:buNone/>
            </a:pPr>
            <a:endParaRPr lang="it-IT" dirty="0" smtClean="0"/>
          </a:p>
          <a:p>
            <a:r>
              <a:rPr lang="it-IT" sz="5100" dirty="0" smtClean="0"/>
              <a:t>Dati di contesto</a:t>
            </a:r>
          </a:p>
          <a:p>
            <a:endParaRPr lang="it-IT" dirty="0" smtClean="0"/>
          </a:p>
          <a:p>
            <a:r>
              <a:rPr lang="it-IT" sz="5100" dirty="0" smtClean="0"/>
              <a:t>Dati ARS</a:t>
            </a:r>
          </a:p>
          <a:p>
            <a:pPr lvl="1">
              <a:buNone/>
            </a:pPr>
            <a:endParaRPr lang="it-IT" dirty="0" smtClean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31840" y="6381328"/>
            <a:ext cx="2895600" cy="365125"/>
          </a:xfrm>
        </p:spPr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260648"/>
            <a:ext cx="777686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800" b="1" dirty="0" smtClean="0"/>
              <a:t>DATI ARS</a:t>
            </a:r>
          </a:p>
          <a:p>
            <a:pPr algn="r"/>
            <a:r>
              <a:rPr lang="it-IT" sz="3800" dirty="0" smtClean="0"/>
              <a:t>Frequentanti</a:t>
            </a:r>
          </a:p>
          <a:p>
            <a:endParaRPr lang="it-IT" dirty="0"/>
          </a:p>
        </p:txBody>
      </p:sp>
      <p:graphicFrame>
        <p:nvGraphicFramePr>
          <p:cNvPr id="6" name="Grafico 5"/>
          <p:cNvGraphicFramePr>
            <a:graphicFrameLocks/>
          </p:cNvGraphicFramePr>
          <p:nvPr/>
        </p:nvGraphicFramePr>
        <p:xfrm>
          <a:off x="683568" y="1772816"/>
          <a:ext cx="7632848" cy="4395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755576" y="260648"/>
            <a:ext cx="77768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Esiti negativi</a:t>
            </a:r>
          </a:p>
          <a:p>
            <a:endParaRPr lang="it-IT" dirty="0"/>
          </a:p>
        </p:txBody>
      </p:sp>
      <p:graphicFrame>
        <p:nvGraphicFramePr>
          <p:cNvPr id="5" name="Grafico 4"/>
          <p:cNvGraphicFramePr/>
          <p:nvPr/>
        </p:nvGraphicFramePr>
        <p:xfrm>
          <a:off x="323528" y="1988840"/>
          <a:ext cx="8365233" cy="4146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971600" y="116632"/>
            <a:ext cx="77768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Esiti negativi</a:t>
            </a:r>
          </a:p>
          <a:p>
            <a:endParaRPr lang="it-IT" sz="4000" dirty="0" smtClean="0"/>
          </a:p>
          <a:p>
            <a:endParaRPr lang="it-IT" dirty="0"/>
          </a:p>
        </p:txBody>
      </p:sp>
      <p:graphicFrame>
        <p:nvGraphicFramePr>
          <p:cNvPr id="5" name="Grafico 4"/>
          <p:cNvGraphicFramePr/>
          <p:nvPr/>
        </p:nvGraphicFramePr>
        <p:xfrm>
          <a:off x="323528" y="1556792"/>
          <a:ext cx="8352928" cy="53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755576" y="260649"/>
            <a:ext cx="77768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Esiti negativi</a:t>
            </a:r>
          </a:p>
          <a:p>
            <a:endParaRPr lang="it-IT" sz="4000" dirty="0" smtClean="0"/>
          </a:p>
          <a:p>
            <a:endParaRPr lang="it-IT" dirty="0"/>
          </a:p>
        </p:txBody>
      </p:sp>
      <p:graphicFrame>
        <p:nvGraphicFramePr>
          <p:cNvPr id="5" name="Grafico 4"/>
          <p:cNvGraphicFramePr>
            <a:graphicFrameLocks/>
          </p:cNvGraphicFramePr>
          <p:nvPr/>
        </p:nvGraphicFramePr>
        <p:xfrm>
          <a:off x="467544" y="1844824"/>
          <a:ext cx="7992888" cy="3531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404664"/>
            <a:ext cx="77768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Esiti negativi</a:t>
            </a:r>
          </a:p>
          <a:p>
            <a:endParaRPr lang="it-IT" dirty="0"/>
          </a:p>
        </p:txBody>
      </p:sp>
      <p:graphicFrame>
        <p:nvGraphicFramePr>
          <p:cNvPr id="8" name="Grafico 7"/>
          <p:cNvGraphicFramePr>
            <a:graphicFrameLocks/>
          </p:cNvGraphicFramePr>
          <p:nvPr/>
        </p:nvGraphicFramePr>
        <p:xfrm>
          <a:off x="539552" y="2057400"/>
          <a:ext cx="8136904" cy="4179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59024" y="1844825"/>
            <a:ext cx="8784976" cy="3447098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1714500" lvl="3" indent="-1714500"/>
            <a:r>
              <a:rPr lang="it-IT" sz="4800" dirty="0" smtClean="0"/>
              <a:t>Consigli orientativi </a:t>
            </a:r>
          </a:p>
          <a:p>
            <a:pPr marL="1714500" lvl="3" indent="-1714500"/>
            <a:endParaRPr lang="it-IT" sz="2400" dirty="0" smtClean="0"/>
          </a:p>
          <a:p>
            <a:pPr marL="1714500" lvl="3" indent="-1714500" algn="ctr"/>
            <a:r>
              <a:rPr lang="it-IT" sz="3600" b="1" dirty="0" smtClean="0"/>
              <a:t>PREMESSA</a:t>
            </a:r>
          </a:p>
          <a:p>
            <a:pPr marL="1714500" lvl="3" indent="-1714500" algn="ctr"/>
            <a:endParaRPr lang="it-IT" sz="2000" b="1" dirty="0" smtClean="0"/>
          </a:p>
          <a:p>
            <a:pPr marL="2692400" lvl="3" indent="261938">
              <a:buFont typeface="Arial" pitchFamily="34" charset="0"/>
              <a:buChar char="•"/>
            </a:pPr>
            <a:r>
              <a:rPr lang="it-IT" sz="2400" dirty="0" smtClean="0"/>
              <a:t>Territorio</a:t>
            </a:r>
          </a:p>
          <a:p>
            <a:pPr marL="2692400" lvl="3" indent="261938">
              <a:buFont typeface="Arial" pitchFamily="34" charset="0"/>
              <a:buChar char="•"/>
            </a:pPr>
            <a:r>
              <a:rPr lang="it-IT" sz="2400" dirty="0" smtClean="0"/>
              <a:t>Scuole con dati presenti in ARS</a:t>
            </a:r>
          </a:p>
          <a:p>
            <a:pPr marL="2692400" lvl="3" indent="261938">
              <a:buFont typeface="Arial" pitchFamily="34" charset="0"/>
              <a:buChar char="•"/>
            </a:pPr>
            <a:r>
              <a:rPr lang="it-IT" sz="2400" dirty="0" smtClean="0"/>
              <a:t>Classificazione enti</a:t>
            </a:r>
          </a:p>
          <a:p>
            <a:pPr marL="1714500" lvl="3" indent="-1714500" algn="ctr"/>
            <a:endParaRPr lang="it-IT" dirty="0" smtClean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404664"/>
            <a:ext cx="777686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3600" dirty="0" smtClean="0"/>
              <a:t>Consigli orientativi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59024" y="1844825"/>
            <a:ext cx="8784976" cy="3570208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1714500" lvl="3" indent="-1714500"/>
            <a:r>
              <a:rPr lang="it-IT" sz="4800" dirty="0" smtClean="0"/>
              <a:t>Consigli orientativi </a:t>
            </a:r>
          </a:p>
          <a:p>
            <a:pPr marL="1714500" lvl="3" indent="-1714500"/>
            <a:endParaRPr lang="it-IT" dirty="0" smtClean="0"/>
          </a:p>
          <a:p>
            <a:pPr marL="1714500" lvl="3" indent="-1714500"/>
            <a:endParaRPr lang="it-IT" dirty="0" smtClean="0"/>
          </a:p>
          <a:p>
            <a:pPr marL="1714500" lvl="3" indent="-1714500" algn="ctr"/>
            <a:r>
              <a:rPr lang="it-IT" sz="3600" b="1" dirty="0" smtClean="0"/>
              <a:t>IPOTESI </a:t>
            </a:r>
          </a:p>
          <a:p>
            <a:pPr marL="1714500" lvl="3" indent="-1714500" algn="ctr"/>
            <a:endParaRPr lang="it-IT" sz="1600" b="1" dirty="0" smtClean="0"/>
          </a:p>
          <a:p>
            <a:pPr marL="452438" lvl="3" indent="-452438">
              <a:buFont typeface="Arial" pitchFamily="34" charset="0"/>
              <a:buChar char="•"/>
            </a:pPr>
            <a:r>
              <a:rPr lang="it-IT" dirty="0" smtClean="0"/>
              <a:t>Esito </a:t>
            </a:r>
            <a:r>
              <a:rPr lang="it-IT" dirty="0" err="1" smtClean="0"/>
              <a:t>a.s.</a:t>
            </a:r>
            <a:r>
              <a:rPr lang="it-IT" dirty="0" smtClean="0"/>
              <a:t> </a:t>
            </a:r>
            <a:r>
              <a:rPr lang="it-IT" dirty="0" smtClean="0">
                <a:sym typeface="Wingdings" pitchFamily="2" charset="2"/>
              </a:rPr>
              <a:t> 			</a:t>
            </a:r>
            <a:r>
              <a:rPr lang="it-IT" dirty="0" smtClean="0"/>
              <a:t>indicatore di efficacia del consiglio orientativo</a:t>
            </a:r>
          </a:p>
          <a:p>
            <a:pPr marL="452438" lvl="3" indent="-452438">
              <a:buFont typeface="Arial" pitchFamily="34" charset="0"/>
              <a:buChar char="•"/>
            </a:pPr>
            <a:r>
              <a:rPr lang="it-IT" dirty="0" smtClean="0"/>
              <a:t>Esito positivo </a:t>
            </a:r>
            <a:r>
              <a:rPr lang="it-IT" dirty="0" smtClean="0">
                <a:sym typeface="Wingdings" pitchFamily="2" charset="2"/>
              </a:rPr>
              <a:t>		indicatore di successo scolastico</a:t>
            </a:r>
            <a:endParaRPr lang="it-IT" dirty="0" smtClean="0"/>
          </a:p>
          <a:p>
            <a:pPr marL="452438" lvl="3" indent="-452438">
              <a:buFont typeface="Arial" pitchFamily="34" charset="0"/>
              <a:buChar char="•"/>
            </a:pPr>
            <a:endParaRPr lang="it-IT" dirty="0" smtClean="0"/>
          </a:p>
          <a:p>
            <a:pPr marL="452438" lvl="3" indent="-452438">
              <a:buFont typeface="Arial" pitchFamily="34" charset="0"/>
              <a:buChar char="•"/>
            </a:pPr>
            <a:r>
              <a:rPr lang="it-IT" dirty="0" smtClean="0"/>
              <a:t>Coerenza con consiglio </a:t>
            </a:r>
            <a:r>
              <a:rPr lang="it-IT" dirty="0" smtClean="0">
                <a:sym typeface="Wingdings" pitchFamily="2" charset="2"/>
              </a:rPr>
              <a:t> 	maggiore probabilità di successo scolastico</a:t>
            </a:r>
          </a:p>
          <a:p>
            <a:pPr marL="452438" lvl="3" indent="-452438">
              <a:buFont typeface="Arial" pitchFamily="34" charset="0"/>
              <a:buChar char="•"/>
            </a:pPr>
            <a:r>
              <a:rPr lang="it-IT" dirty="0" smtClean="0">
                <a:sym typeface="Wingdings" pitchFamily="2" charset="2"/>
              </a:rPr>
              <a:t>Incoerenza con consiglio  	minore probabilità di successo scolastico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404664"/>
            <a:ext cx="777686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3600" dirty="0" smtClean="0"/>
              <a:t>Consigli orientativi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59024" y="1844825"/>
            <a:ext cx="8784976" cy="280076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1714500" lvl="3" indent="-1714500"/>
            <a:r>
              <a:rPr lang="it-IT" sz="4800" dirty="0" smtClean="0"/>
              <a:t>Consigli orientativi </a:t>
            </a:r>
          </a:p>
          <a:p>
            <a:pPr marL="1714500" lvl="3" indent="-1714500"/>
            <a:endParaRPr lang="it-IT" dirty="0" smtClean="0"/>
          </a:p>
          <a:p>
            <a:pPr marL="1714500" lvl="3" indent="-1714500" algn="ctr"/>
            <a:r>
              <a:rPr lang="it-IT" sz="3600" b="1" dirty="0" smtClean="0"/>
              <a:t>DOMANDE</a:t>
            </a:r>
          </a:p>
          <a:p>
            <a:pPr marL="1714500" lvl="3" indent="-1714500" algn="ctr"/>
            <a:endParaRPr lang="it-IT" b="1" dirty="0" smtClean="0"/>
          </a:p>
          <a:p>
            <a:pPr marL="3135313" lvl="3" indent="-442913">
              <a:buFont typeface="Arial" pitchFamily="34" charset="0"/>
              <a:buChar char="•"/>
            </a:pPr>
            <a:r>
              <a:rPr lang="it-IT" sz="2800" dirty="0" smtClean="0"/>
              <a:t>Valenza orientativa</a:t>
            </a:r>
          </a:p>
          <a:p>
            <a:pPr marL="3135313" lvl="3" indent="-442913">
              <a:buFont typeface="Arial" pitchFamily="34" charset="0"/>
              <a:buChar char="•"/>
            </a:pPr>
            <a:r>
              <a:rPr lang="it-IT" sz="2800" dirty="0" smtClean="0"/>
              <a:t>Valore predittivo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827584" y="404664"/>
            <a:ext cx="777686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3600" dirty="0" smtClean="0"/>
              <a:t>Consigli orientativi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971600" y="188640"/>
            <a:ext cx="77768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3600" dirty="0" smtClean="0"/>
              <a:t>Consigli orientativi</a:t>
            </a:r>
          </a:p>
          <a:p>
            <a:pPr algn="r"/>
            <a:endParaRPr lang="it-IT" sz="4000" b="1" dirty="0" smtClean="0"/>
          </a:p>
          <a:p>
            <a:endParaRPr lang="it-IT" dirty="0"/>
          </a:p>
        </p:txBody>
      </p:sp>
      <p:graphicFrame>
        <p:nvGraphicFramePr>
          <p:cNvPr id="5" name="Grafico 4"/>
          <p:cNvGraphicFramePr>
            <a:graphicFrameLocks/>
          </p:cNvGraphicFramePr>
          <p:nvPr/>
        </p:nvGraphicFramePr>
        <p:xfrm>
          <a:off x="899592" y="1772816"/>
          <a:ext cx="741682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99592" y="188640"/>
            <a:ext cx="77768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Consigli orientativi</a:t>
            </a:r>
          </a:p>
          <a:p>
            <a:pPr algn="r"/>
            <a:endParaRPr lang="it-IT" sz="4000" b="1" dirty="0" smtClean="0"/>
          </a:p>
          <a:p>
            <a:endParaRPr lang="it-IT" dirty="0"/>
          </a:p>
        </p:txBody>
      </p:sp>
      <p:graphicFrame>
        <p:nvGraphicFramePr>
          <p:cNvPr id="6" name="Grafico 5"/>
          <p:cNvGraphicFramePr>
            <a:graphicFrameLocks/>
          </p:cNvGraphicFramePr>
          <p:nvPr/>
        </p:nvGraphicFramePr>
        <p:xfrm>
          <a:off x="827584" y="260648"/>
          <a:ext cx="7776864" cy="6427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2268760" y="4653136"/>
            <a:ext cx="7635756" cy="780670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algn="r"/>
            <a:r>
              <a:rPr lang="it-IT" sz="3200" dirty="0" smtClean="0"/>
              <a:t>DISPERSIONE  SCOLASTICA</a:t>
            </a:r>
            <a:br>
              <a:rPr lang="it-IT" sz="3200" dirty="0" smtClean="0"/>
            </a:br>
            <a:r>
              <a:rPr lang="it-IT" sz="3200" dirty="0" smtClean="0"/>
              <a:t> definizioni</a:t>
            </a:r>
            <a:endParaRPr lang="it-IT" sz="32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23528" y="2636912"/>
            <a:ext cx="8064896" cy="27392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pPr algn="ctr"/>
            <a:r>
              <a:rPr lang="it-IT" sz="2200" dirty="0" smtClean="0"/>
              <a:t>Processo attraverso cui si verificano ritardi ed uscite anticipate </a:t>
            </a:r>
          </a:p>
          <a:p>
            <a:pPr algn="ctr"/>
            <a:r>
              <a:rPr lang="it-IT" sz="2200" dirty="0" smtClean="0"/>
              <a:t>dal sistema educativo.</a:t>
            </a:r>
          </a:p>
          <a:p>
            <a:pPr algn="ctr"/>
            <a:endParaRPr lang="it-IT" sz="2200" dirty="0" smtClean="0"/>
          </a:p>
          <a:p>
            <a:pPr algn="ctr"/>
            <a:r>
              <a:rPr lang="it-IT" sz="2200" dirty="0" smtClean="0"/>
              <a:t>Insieme delle bocciature, delle </a:t>
            </a:r>
            <a:r>
              <a:rPr lang="it-IT" sz="2200" dirty="0" err="1" smtClean="0"/>
              <a:t>ripetenze</a:t>
            </a:r>
            <a:r>
              <a:rPr lang="it-IT" sz="2200" dirty="0" smtClean="0"/>
              <a:t>, degli abbandoni  che comprendono sia le inadempienze dell’obbligo scolastico e sia le uscite in corso o a fine anno</a:t>
            </a:r>
          </a:p>
          <a:p>
            <a:pPr algn="ctr"/>
            <a:endParaRPr lang="it-IT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116632"/>
            <a:ext cx="77768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Consigli orientativi</a:t>
            </a:r>
          </a:p>
          <a:p>
            <a:pPr algn="r"/>
            <a:endParaRPr lang="it-IT" sz="4000" b="1" dirty="0" smtClean="0"/>
          </a:p>
          <a:p>
            <a:endParaRPr lang="it-IT" dirty="0"/>
          </a:p>
        </p:txBody>
      </p:sp>
      <p:graphicFrame>
        <p:nvGraphicFramePr>
          <p:cNvPr id="6" name="Grafico 5"/>
          <p:cNvGraphicFramePr/>
          <p:nvPr/>
        </p:nvGraphicFramePr>
        <p:xfrm>
          <a:off x="611560" y="2057400"/>
          <a:ext cx="6984776" cy="3315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116632"/>
            <a:ext cx="77768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Consigli orientativi</a:t>
            </a:r>
          </a:p>
          <a:p>
            <a:pPr algn="r"/>
            <a:endParaRPr lang="it-IT" sz="4000" b="1" dirty="0" smtClean="0"/>
          </a:p>
          <a:p>
            <a:endParaRPr lang="it-IT" dirty="0"/>
          </a:p>
        </p:txBody>
      </p:sp>
      <p:graphicFrame>
        <p:nvGraphicFramePr>
          <p:cNvPr id="6" name="Grafico 5"/>
          <p:cNvGraphicFramePr/>
          <p:nvPr/>
        </p:nvGraphicFramePr>
        <p:xfrm>
          <a:off x="827584" y="1844824"/>
          <a:ext cx="7344816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116632"/>
            <a:ext cx="77768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Consigli orientativi</a:t>
            </a:r>
          </a:p>
          <a:p>
            <a:pPr algn="r"/>
            <a:endParaRPr lang="it-IT" sz="4000" b="1" dirty="0" smtClean="0"/>
          </a:p>
          <a:p>
            <a:endParaRPr lang="it-IT" dirty="0"/>
          </a:p>
        </p:txBody>
      </p:sp>
      <p:graphicFrame>
        <p:nvGraphicFramePr>
          <p:cNvPr id="6" name="Grafico 5"/>
          <p:cNvGraphicFramePr/>
          <p:nvPr/>
        </p:nvGraphicFramePr>
        <p:xfrm>
          <a:off x="971600" y="2060848"/>
          <a:ext cx="7200800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116632"/>
            <a:ext cx="77768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Consigli orientativi</a:t>
            </a:r>
          </a:p>
          <a:p>
            <a:pPr algn="r"/>
            <a:endParaRPr lang="it-IT" sz="4000" b="1" dirty="0" smtClean="0"/>
          </a:p>
          <a:p>
            <a:endParaRPr lang="it-IT" dirty="0"/>
          </a:p>
        </p:txBody>
      </p:sp>
      <p:graphicFrame>
        <p:nvGraphicFramePr>
          <p:cNvPr id="6" name="Grafico 5"/>
          <p:cNvGraphicFramePr/>
          <p:nvPr/>
        </p:nvGraphicFramePr>
        <p:xfrm>
          <a:off x="539552" y="2057400"/>
          <a:ext cx="7704856" cy="3243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fico 5"/>
          <p:cNvGraphicFramePr/>
          <p:nvPr/>
        </p:nvGraphicFramePr>
        <p:xfrm>
          <a:off x="4644008" y="3501008"/>
          <a:ext cx="4320479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co 4"/>
          <p:cNvGraphicFramePr/>
          <p:nvPr/>
        </p:nvGraphicFramePr>
        <p:xfrm>
          <a:off x="107504" y="3501008"/>
          <a:ext cx="4248472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ico 6"/>
          <p:cNvGraphicFramePr/>
          <p:nvPr/>
        </p:nvGraphicFramePr>
        <p:xfrm>
          <a:off x="179512" y="260648"/>
          <a:ext cx="4176463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fico 7"/>
          <p:cNvGraphicFramePr/>
          <p:nvPr/>
        </p:nvGraphicFramePr>
        <p:xfrm>
          <a:off x="4644008" y="260648"/>
          <a:ext cx="4285506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116632"/>
            <a:ext cx="77768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Consigli orientativi</a:t>
            </a:r>
          </a:p>
          <a:p>
            <a:pPr algn="r"/>
            <a:endParaRPr lang="it-IT" sz="4000" b="1" dirty="0" smtClean="0"/>
          </a:p>
          <a:p>
            <a:endParaRPr lang="it-IT" dirty="0"/>
          </a:p>
        </p:txBody>
      </p:sp>
      <p:graphicFrame>
        <p:nvGraphicFramePr>
          <p:cNvPr id="6" name="Grafico 5"/>
          <p:cNvGraphicFramePr/>
          <p:nvPr/>
        </p:nvGraphicFramePr>
        <p:xfrm>
          <a:off x="467544" y="188640"/>
          <a:ext cx="8424936" cy="6410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116632"/>
            <a:ext cx="77768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Consigli orientativi</a:t>
            </a:r>
          </a:p>
          <a:p>
            <a:pPr algn="r"/>
            <a:endParaRPr lang="it-IT" sz="4000" b="1" dirty="0" smtClean="0"/>
          </a:p>
          <a:p>
            <a:endParaRPr lang="it-IT" dirty="0"/>
          </a:p>
        </p:txBody>
      </p:sp>
      <p:graphicFrame>
        <p:nvGraphicFramePr>
          <p:cNvPr id="5" name="Grafico 4"/>
          <p:cNvGraphicFramePr>
            <a:graphicFrameLocks/>
          </p:cNvGraphicFramePr>
          <p:nvPr/>
        </p:nvGraphicFramePr>
        <p:xfrm>
          <a:off x="395536" y="1643062"/>
          <a:ext cx="8496944" cy="4090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116632"/>
            <a:ext cx="77768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Consigli orientativi</a:t>
            </a:r>
          </a:p>
          <a:p>
            <a:pPr algn="r"/>
            <a:endParaRPr lang="it-IT" sz="4000" b="1" dirty="0" smtClean="0"/>
          </a:p>
          <a:p>
            <a:endParaRPr lang="it-IT" dirty="0"/>
          </a:p>
        </p:txBody>
      </p:sp>
      <p:graphicFrame>
        <p:nvGraphicFramePr>
          <p:cNvPr id="7" name="Grafico 6"/>
          <p:cNvGraphicFramePr/>
          <p:nvPr/>
        </p:nvGraphicFramePr>
        <p:xfrm>
          <a:off x="467544" y="1484785"/>
          <a:ext cx="7826499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116632"/>
            <a:ext cx="77768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Consigli orientativi</a:t>
            </a:r>
          </a:p>
          <a:p>
            <a:pPr algn="r"/>
            <a:endParaRPr lang="it-IT" sz="4000" b="1" dirty="0" smtClean="0"/>
          </a:p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683568" y="2204864"/>
            <a:ext cx="80648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3200" dirty="0" smtClean="0"/>
          </a:p>
          <a:p>
            <a:r>
              <a:rPr lang="it-IT" sz="3200" dirty="0" smtClean="0"/>
              <a:t>Considerazioni</a:t>
            </a:r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404664"/>
            <a:ext cx="77768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Passaggi</a:t>
            </a:r>
            <a:r>
              <a:rPr lang="it-IT" sz="4000" b="1" dirty="0" smtClean="0"/>
              <a:t> </a:t>
            </a:r>
          </a:p>
          <a:p>
            <a:endParaRPr lang="it-IT" dirty="0"/>
          </a:p>
        </p:txBody>
      </p:sp>
      <p:graphicFrame>
        <p:nvGraphicFramePr>
          <p:cNvPr id="5" name="Grafico 4"/>
          <p:cNvGraphicFramePr/>
          <p:nvPr/>
        </p:nvGraphicFramePr>
        <p:xfrm>
          <a:off x="179512" y="2060848"/>
          <a:ext cx="8757989" cy="3979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r"/>
            <a:r>
              <a:rPr lang="it-IT" dirty="0" smtClean="0"/>
              <a:t>Dispersione scolastica</a:t>
            </a:r>
            <a:r>
              <a:rPr lang="it-IT" sz="3200" dirty="0" smtClean="0"/>
              <a:t/>
            </a:r>
            <a:br>
              <a:rPr lang="it-IT" sz="3200" dirty="0" smtClean="0"/>
            </a:br>
            <a:r>
              <a:rPr lang="it-IT" sz="3200" dirty="0" smtClean="0"/>
              <a:t> definizioni</a:t>
            </a:r>
            <a:endParaRPr lang="it-IT" sz="32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-1397209"/>
            <a:ext cx="3829050" cy="39147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979712" y="1628800"/>
            <a:ext cx="4752528" cy="4680520"/>
          </a:xfrm>
          <a:solidFill>
            <a:schemeClr val="bg1"/>
          </a:solidFill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endParaRPr lang="it-IT" dirty="0" smtClean="0"/>
          </a:p>
          <a:p>
            <a:pPr algn="ctr">
              <a:buNone/>
            </a:pPr>
            <a:r>
              <a:rPr lang="it-IT" sz="13500" dirty="0" smtClean="0"/>
              <a:t>Dispersione </a:t>
            </a:r>
          </a:p>
          <a:p>
            <a:pPr algn="ctr">
              <a:buNone/>
            </a:pPr>
            <a:r>
              <a:rPr lang="it-IT" sz="6000" i="1" dirty="0" smtClean="0"/>
              <a:t>Etimologicamente </a:t>
            </a:r>
          </a:p>
          <a:p>
            <a:pPr algn="ctr">
              <a:buNone/>
            </a:pPr>
            <a:endParaRPr lang="it-IT" dirty="0" smtClean="0"/>
          </a:p>
          <a:p>
            <a:pPr algn="ctr">
              <a:buNone/>
            </a:pPr>
            <a:r>
              <a:rPr lang="it-IT" sz="5600" dirty="0" smtClean="0"/>
              <a:t>“</a:t>
            </a:r>
            <a:r>
              <a:rPr lang="it-IT" sz="5600" b="1" i="1" dirty="0" err="1" smtClean="0"/>
              <a:t>dispergêre</a:t>
            </a:r>
            <a:r>
              <a:rPr lang="it-IT" sz="5600" i="1" dirty="0" smtClean="0"/>
              <a:t>”- composto di </a:t>
            </a:r>
            <a:r>
              <a:rPr lang="it-IT" sz="5600" i="1" dirty="0" err="1" smtClean="0"/>
              <a:t>dis</a:t>
            </a:r>
            <a:r>
              <a:rPr lang="it-IT" sz="5600" i="1" dirty="0" smtClean="0"/>
              <a:t> e </a:t>
            </a:r>
            <a:r>
              <a:rPr lang="it-IT" sz="5600" i="1" dirty="0" err="1" smtClean="0"/>
              <a:t>spargêre</a:t>
            </a:r>
            <a:r>
              <a:rPr lang="it-IT" sz="5600" i="1" dirty="0" smtClean="0"/>
              <a:t> </a:t>
            </a:r>
          </a:p>
          <a:p>
            <a:pPr algn="ctr">
              <a:buNone/>
            </a:pPr>
            <a:endParaRPr lang="it-IT" sz="5600" dirty="0" smtClean="0"/>
          </a:p>
          <a:p>
            <a:pPr algn="ctr">
              <a:buNone/>
            </a:pPr>
            <a:r>
              <a:rPr lang="it-IT" sz="5600" dirty="0" smtClean="0"/>
              <a:t>ma  anche</a:t>
            </a:r>
          </a:p>
          <a:p>
            <a:pPr algn="ctr">
              <a:buNone/>
            </a:pPr>
            <a:endParaRPr lang="it-IT" sz="5600" dirty="0" smtClean="0"/>
          </a:p>
          <a:p>
            <a:pPr algn="ctr">
              <a:buNone/>
            </a:pPr>
            <a:r>
              <a:rPr lang="it-IT" sz="5600" dirty="0" smtClean="0"/>
              <a:t>“</a:t>
            </a:r>
            <a:r>
              <a:rPr lang="it-IT" sz="5600" b="1" i="1" dirty="0" err="1" smtClean="0"/>
              <a:t>disperdêre</a:t>
            </a:r>
            <a:r>
              <a:rPr lang="it-IT" sz="5600" i="1" dirty="0" smtClean="0"/>
              <a:t>” - composto di </a:t>
            </a:r>
            <a:r>
              <a:rPr lang="it-IT" sz="5600" i="1" dirty="0" err="1" smtClean="0"/>
              <a:t>dis</a:t>
            </a:r>
            <a:r>
              <a:rPr lang="it-IT" sz="5600" i="1" dirty="0" smtClean="0"/>
              <a:t> e </a:t>
            </a:r>
            <a:r>
              <a:rPr lang="it-IT" sz="5600" i="1" dirty="0" err="1" smtClean="0"/>
              <a:t>perdêre</a:t>
            </a:r>
            <a:r>
              <a:rPr lang="it-IT" sz="5600" i="1" dirty="0" smtClean="0"/>
              <a:t>. </a:t>
            </a:r>
          </a:p>
          <a:p>
            <a:pPr algn="ctr">
              <a:buNone/>
            </a:pPr>
            <a:endParaRPr lang="it-IT" sz="5600" i="1" dirty="0" smtClean="0"/>
          </a:p>
          <a:p>
            <a:pPr algn="ctr">
              <a:buNone/>
            </a:pPr>
            <a:endParaRPr lang="it-IT" sz="5600" i="1" dirty="0" smtClean="0"/>
          </a:p>
          <a:p>
            <a:pPr algn="ctr">
              <a:buNone/>
            </a:pPr>
            <a:endParaRPr lang="it-IT" sz="5600" dirty="0" smtClean="0"/>
          </a:p>
          <a:p>
            <a:pPr algn="ctr">
              <a:buNone/>
            </a:pPr>
            <a:r>
              <a:rPr lang="it-IT" sz="5600" i="1" dirty="0" smtClean="0"/>
              <a:t>la dissipazione di intelligenze, di risorse, di potenzialità dei giovani</a:t>
            </a:r>
            <a:r>
              <a:rPr lang="it-IT" sz="5600" dirty="0" smtClean="0"/>
              <a:t>.</a:t>
            </a:r>
          </a:p>
          <a:p>
            <a:pPr>
              <a:buNone/>
            </a:pPr>
            <a:endParaRPr lang="it-IT" dirty="0" smtClean="0"/>
          </a:p>
          <a:p>
            <a:pPr algn="r">
              <a:buNone/>
            </a:pPr>
            <a:r>
              <a:rPr lang="it-IT" sz="3100" dirty="0" smtClean="0"/>
              <a:t>Fonte: </a:t>
            </a:r>
            <a:r>
              <a:rPr lang="it-IT" sz="3100" i="1" dirty="0" smtClean="0"/>
              <a:t>La dispersione scolastica: una lente sulla scuola</a:t>
            </a:r>
            <a:r>
              <a:rPr lang="it-IT" sz="3100" dirty="0" smtClean="0"/>
              <a:t>, </a:t>
            </a:r>
          </a:p>
          <a:p>
            <a:pPr algn="r">
              <a:buNone/>
            </a:pPr>
            <a:r>
              <a:rPr lang="it-IT" sz="3100" dirty="0" smtClean="0"/>
              <a:t>Ministero della Pubblica Istruzione, giugno 2000</a:t>
            </a:r>
          </a:p>
          <a:p>
            <a:pPr algn="r">
              <a:buNone/>
            </a:pPr>
            <a:endParaRPr lang="it-IT" sz="3100" dirty="0" smtClean="0"/>
          </a:p>
        </p:txBody>
      </p:sp>
      <p:sp>
        <p:nvSpPr>
          <p:cNvPr id="7" name="CasellaDiTesto 6"/>
          <p:cNvSpPr txBox="1"/>
          <p:nvPr/>
        </p:nvSpPr>
        <p:spPr>
          <a:xfrm>
            <a:off x="6372200" y="2060849"/>
            <a:ext cx="2448272" cy="16004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endParaRPr lang="it-IT" sz="1600" dirty="0" smtClean="0"/>
          </a:p>
          <a:p>
            <a:r>
              <a:rPr lang="it-IT" sz="1600" dirty="0" smtClean="0"/>
              <a:t>Il primo verbo richiama </a:t>
            </a:r>
            <a:r>
              <a:rPr lang="it-IT" sz="1600" i="1" dirty="0" smtClean="0"/>
              <a:t>lo spargere cose qua e là senza un ordine predefinito</a:t>
            </a:r>
            <a:r>
              <a:rPr lang="it-IT" sz="1600" dirty="0" smtClean="0"/>
              <a:t>, il dilapidare</a:t>
            </a:r>
          </a:p>
          <a:p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251520" y="2996952"/>
            <a:ext cx="2160240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Il secondo richiama il </a:t>
            </a:r>
            <a:r>
              <a:rPr lang="it-IT" sz="1600" i="1" dirty="0" smtClean="0"/>
              <a:t>dividere</a:t>
            </a:r>
            <a:r>
              <a:rPr lang="it-IT" sz="1600" dirty="0" smtClean="0"/>
              <a:t>, </a:t>
            </a:r>
            <a:r>
              <a:rPr lang="it-IT" sz="1600" i="1" dirty="0" smtClean="0"/>
              <a:t>separare</a:t>
            </a:r>
            <a:r>
              <a:rPr lang="it-IT" sz="1600" dirty="0" smtClean="0"/>
              <a:t>, allontanare, dissipare, sperperare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404664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Passaggi</a:t>
            </a:r>
            <a:r>
              <a:rPr lang="it-IT" sz="4000" b="1" dirty="0" smtClean="0"/>
              <a:t> </a:t>
            </a:r>
          </a:p>
        </p:txBody>
      </p:sp>
      <p:graphicFrame>
        <p:nvGraphicFramePr>
          <p:cNvPr id="6" name="Grafico 5"/>
          <p:cNvGraphicFramePr/>
          <p:nvPr/>
        </p:nvGraphicFramePr>
        <p:xfrm>
          <a:off x="179512" y="2204864"/>
          <a:ext cx="8667750" cy="3810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graphicFrame>
        <p:nvGraphicFramePr>
          <p:cNvPr id="9" name="Grafico 8"/>
          <p:cNvGraphicFramePr/>
          <p:nvPr/>
        </p:nvGraphicFramePr>
        <p:xfrm>
          <a:off x="251520" y="332656"/>
          <a:ext cx="7200800" cy="6336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5652120" y="116632"/>
            <a:ext cx="338437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Abbandoni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404664"/>
            <a:ext cx="77768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Abbandoni</a:t>
            </a:r>
          </a:p>
          <a:p>
            <a:endParaRPr lang="it-IT" dirty="0"/>
          </a:p>
        </p:txBody>
      </p:sp>
      <p:graphicFrame>
        <p:nvGraphicFramePr>
          <p:cNvPr id="7" name="Grafico 6"/>
          <p:cNvGraphicFramePr/>
          <p:nvPr/>
        </p:nvGraphicFramePr>
        <p:xfrm>
          <a:off x="251520" y="260648"/>
          <a:ext cx="6534472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404664"/>
            <a:ext cx="77768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Abbandoni</a:t>
            </a:r>
          </a:p>
          <a:p>
            <a:endParaRPr lang="it-IT" dirty="0"/>
          </a:p>
        </p:txBody>
      </p:sp>
      <p:graphicFrame>
        <p:nvGraphicFramePr>
          <p:cNvPr id="6" name="Grafico 5"/>
          <p:cNvGraphicFramePr/>
          <p:nvPr/>
        </p:nvGraphicFramePr>
        <p:xfrm>
          <a:off x="251520" y="0"/>
          <a:ext cx="8496944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52538"/>
            <a:ext cx="95631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XXXXXXX</a:t>
            </a:r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6357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XXXXXXX</a:t>
            </a:r>
            <a:endParaRPr lang="it-IT"/>
          </a:p>
        </p:txBody>
      </p:sp>
      <p:graphicFrame>
        <p:nvGraphicFramePr>
          <p:cNvPr id="3" name="Grafico 2"/>
          <p:cNvGraphicFramePr/>
          <p:nvPr/>
        </p:nvGraphicFramePr>
        <p:xfrm>
          <a:off x="1343024" y="476673"/>
          <a:ext cx="7117407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404664"/>
            <a:ext cx="77768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Abbandoni</a:t>
            </a:r>
          </a:p>
          <a:p>
            <a:endParaRPr lang="it-IT" dirty="0"/>
          </a:p>
        </p:txBody>
      </p:sp>
      <p:graphicFrame>
        <p:nvGraphicFramePr>
          <p:cNvPr id="6" name="Grafico 5"/>
          <p:cNvGraphicFramePr/>
          <p:nvPr/>
        </p:nvGraphicFramePr>
        <p:xfrm>
          <a:off x="323528" y="2132856"/>
          <a:ext cx="8210550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404664"/>
            <a:ext cx="77768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/>
              <a:t>DATI ARS</a:t>
            </a:r>
          </a:p>
          <a:p>
            <a:pPr algn="r"/>
            <a:r>
              <a:rPr lang="it-IT" sz="4000" dirty="0" smtClean="0"/>
              <a:t>Abbandoni</a:t>
            </a:r>
          </a:p>
          <a:p>
            <a:pPr algn="r"/>
            <a:endParaRPr lang="it-IT" sz="4000" b="1" dirty="0" smtClean="0"/>
          </a:p>
          <a:p>
            <a:endParaRPr lang="it-IT" dirty="0"/>
          </a:p>
        </p:txBody>
      </p:sp>
      <p:graphicFrame>
        <p:nvGraphicFramePr>
          <p:cNvPr id="8" name="Grafico 7"/>
          <p:cNvGraphicFramePr/>
          <p:nvPr/>
        </p:nvGraphicFramePr>
        <p:xfrm>
          <a:off x="309562" y="2405062"/>
          <a:ext cx="8524875" cy="2752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it-IT" dirty="0" smtClean="0"/>
              <a:t>Generazione </a:t>
            </a:r>
            <a:r>
              <a:rPr lang="it-IT" dirty="0" err="1" smtClean="0"/>
              <a:t>Neet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sz="2200" dirty="0" smtClean="0"/>
              <a:t>di cosa si tratta?</a:t>
            </a:r>
            <a:endParaRPr lang="it-IT" sz="22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i="1" dirty="0" smtClean="0"/>
              <a:t>Strumenti e metodi </a:t>
            </a:r>
          </a:p>
          <a:p>
            <a:r>
              <a:rPr lang="it-IT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67544" y="1772816"/>
            <a:ext cx="828092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 smtClean="0"/>
              <a:t>Neet</a:t>
            </a:r>
            <a:r>
              <a:rPr lang="it-IT" sz="2400" b="1" dirty="0" smtClean="0"/>
              <a:t> (Non in </a:t>
            </a:r>
            <a:r>
              <a:rPr lang="it-IT" sz="2400" b="1" dirty="0" err="1" smtClean="0"/>
              <a:t>Education</a:t>
            </a:r>
            <a:r>
              <a:rPr lang="it-IT" sz="2400" b="1" dirty="0" smtClean="0"/>
              <a:t>, </a:t>
            </a:r>
            <a:r>
              <a:rPr lang="it-IT" sz="2400" b="1" dirty="0" err="1" smtClean="0"/>
              <a:t>Employment</a:t>
            </a:r>
            <a:r>
              <a:rPr lang="it-IT" sz="2400" b="1" dirty="0" smtClean="0"/>
              <a:t> or Training)</a:t>
            </a:r>
          </a:p>
          <a:p>
            <a:pPr algn="ctr"/>
            <a:r>
              <a:rPr lang="it-IT" dirty="0" smtClean="0"/>
              <a:t>termine con il quale si definiscono i  giovani che non rientrano nelle statistiche, considerati inattivi.</a:t>
            </a:r>
          </a:p>
          <a:p>
            <a:endParaRPr lang="it-IT" dirty="0" smtClean="0"/>
          </a:p>
          <a:p>
            <a:pPr>
              <a:buFont typeface="Arial" pitchFamily="34" charset="0"/>
              <a:buChar char="•"/>
            </a:pPr>
            <a:r>
              <a:rPr lang="it-IT" dirty="0" smtClean="0"/>
              <a:t> 	In Italia (15 ai 29 anni): 21,1% dell’intera popolazione</a:t>
            </a:r>
          </a:p>
          <a:p>
            <a:pPr>
              <a:buFont typeface="Arial" pitchFamily="34" charset="0"/>
              <a:buChar char="•"/>
            </a:pPr>
            <a:endParaRPr lang="it-IT" dirty="0" smtClean="0"/>
          </a:p>
          <a:p>
            <a:pPr>
              <a:buFont typeface="Arial" pitchFamily="34" charset="0"/>
              <a:buChar char="•"/>
            </a:pPr>
            <a:r>
              <a:rPr lang="it-IT" dirty="0" smtClean="0"/>
              <a:t> 	Le ragazze sono il 56,5 %, rispetto al 43,5 % dei ragazzi (dati a fine 2013) e 	sono prevalentemente concentrati nelle regioni meridionali, dove i NEET  	sono circa il 33,3% in più rispetto al resto d’Italia, anche se l’ascesa si registra 	in tutto il paese</a:t>
            </a:r>
          </a:p>
          <a:p>
            <a:pPr>
              <a:buFont typeface="Arial" pitchFamily="34" charset="0"/>
              <a:buChar char="•"/>
            </a:pP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i memorizzati 19"/>
          <p:cNvSpPr/>
          <p:nvPr/>
        </p:nvSpPr>
        <p:spPr>
          <a:xfrm rot="10800000">
            <a:off x="1763688" y="2564904"/>
            <a:ext cx="2736304" cy="1224136"/>
          </a:xfrm>
          <a:prstGeom prst="flowChartOnlineStorag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Triangolo rettangolo 18"/>
          <p:cNvSpPr/>
          <p:nvPr/>
        </p:nvSpPr>
        <p:spPr>
          <a:xfrm>
            <a:off x="323528" y="2564904"/>
            <a:ext cx="2304256" cy="2160240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Pentagono regolare 17"/>
          <p:cNvSpPr/>
          <p:nvPr/>
        </p:nvSpPr>
        <p:spPr>
          <a:xfrm>
            <a:off x="4572000" y="2204864"/>
            <a:ext cx="2232248" cy="2448272"/>
          </a:xfrm>
          <a:prstGeom prst="pentag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Goccia 16"/>
          <p:cNvSpPr/>
          <p:nvPr/>
        </p:nvSpPr>
        <p:spPr>
          <a:xfrm>
            <a:off x="5580112" y="4725144"/>
            <a:ext cx="2016224" cy="1944216"/>
          </a:xfrm>
          <a:prstGeom prst="teardrop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dirty="0" smtClean="0"/>
              <a:t>Le “DISPERSIONI” </a:t>
            </a:r>
            <a:r>
              <a:rPr lang="it-IT" sz="2400" dirty="0" smtClean="0"/>
              <a:t>(</a:t>
            </a:r>
            <a:r>
              <a:rPr lang="it-IT" sz="2400" dirty="0" err="1" smtClean="0"/>
              <a:t>Morrow</a:t>
            </a:r>
            <a:r>
              <a:rPr lang="it-IT" sz="2400" dirty="0" smtClean="0"/>
              <a:t>, 1986): </a:t>
            </a:r>
          </a:p>
          <a:p>
            <a:endParaRPr lang="it-IT" sz="3600" dirty="0" smtClean="0"/>
          </a:p>
          <a:p>
            <a:endParaRPr lang="it-IT" sz="3600" dirty="0" smtClean="0"/>
          </a:p>
          <a:p>
            <a:endParaRPr lang="it-IT" sz="3600" dirty="0" smtClean="0"/>
          </a:p>
          <a:p>
            <a:endParaRPr lang="it-IT" sz="3600" dirty="0" smtClean="0"/>
          </a:p>
          <a:p>
            <a:pPr>
              <a:buNone/>
            </a:pPr>
            <a:endParaRPr lang="it-IT" sz="3600" dirty="0" smtClean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r"/>
            <a:r>
              <a:rPr lang="it-IT" dirty="0" smtClean="0"/>
              <a:t>Dispersione scolastica</a:t>
            </a:r>
            <a:r>
              <a:rPr lang="it-IT" sz="3200" dirty="0" smtClean="0"/>
              <a:t/>
            </a:r>
            <a:br>
              <a:rPr lang="it-IT" sz="3200" dirty="0" smtClean="0"/>
            </a:br>
            <a:r>
              <a:rPr lang="it-IT" sz="3200" dirty="0" smtClean="0"/>
              <a:t> definizioni</a:t>
            </a:r>
            <a:endParaRPr lang="it-IT" sz="3200" dirty="0"/>
          </a:p>
        </p:txBody>
      </p:sp>
      <p:sp>
        <p:nvSpPr>
          <p:cNvPr id="7" name="Ovale 6"/>
          <p:cNvSpPr/>
          <p:nvPr/>
        </p:nvSpPr>
        <p:spPr>
          <a:xfrm>
            <a:off x="2771800" y="4293096"/>
            <a:ext cx="1584176" cy="158417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395536" y="3933056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Bradley Hand ITC" pitchFamily="66" charset="0"/>
              </a:rPr>
              <a:t>I </a:t>
            </a:r>
            <a:r>
              <a:rPr lang="it-IT" b="1" dirty="0" smtClean="0">
                <a:latin typeface="Bradley Hand ITC" pitchFamily="66" charset="0"/>
              </a:rPr>
              <a:t>“cacciati” </a:t>
            </a:r>
            <a:r>
              <a:rPr lang="it-IT" dirty="0" smtClean="0">
                <a:latin typeface="Bradley Hand ITC" pitchFamily="66" charset="0"/>
              </a:rPr>
              <a:t>(</a:t>
            </a:r>
            <a:r>
              <a:rPr lang="it-IT" b="1" i="1" dirty="0" err="1" smtClean="0">
                <a:latin typeface="Bradley Hand ITC" pitchFamily="66" charset="0"/>
              </a:rPr>
              <a:t>push-out</a:t>
            </a:r>
            <a:r>
              <a:rPr lang="it-IT" dirty="0" smtClean="0">
                <a:latin typeface="Bradley Hand ITC" pitchFamily="66" charset="0"/>
              </a:rPr>
              <a:t>) </a:t>
            </a:r>
            <a:endParaRPr lang="it-IT" dirty="0">
              <a:latin typeface="Bradley Hand ITC" pitchFamily="66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4860032" y="3140968"/>
            <a:ext cx="165618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Bradley Hand ITC" pitchFamily="66" charset="0"/>
              </a:rPr>
              <a:t>i “</a:t>
            </a:r>
            <a:r>
              <a:rPr lang="it-IT" b="1" dirty="0" err="1" smtClean="0">
                <a:latin typeface="Bradley Hand ITC" pitchFamily="66" charset="0"/>
              </a:rPr>
              <a:t>disaffiliati</a:t>
            </a:r>
            <a:r>
              <a:rPr lang="it-IT" dirty="0" smtClean="0">
                <a:latin typeface="Bradley Hand ITC" pitchFamily="66" charset="0"/>
              </a:rPr>
              <a:t>” (</a:t>
            </a:r>
            <a:r>
              <a:rPr lang="it-IT" b="1" i="1" dirty="0" err="1" smtClean="0">
                <a:latin typeface="Bradley Hand ITC" pitchFamily="66" charset="0"/>
              </a:rPr>
              <a:t>disaffiliated</a:t>
            </a:r>
            <a:r>
              <a:rPr lang="it-IT" dirty="0" smtClean="0">
                <a:latin typeface="Bradley Hand ITC" pitchFamily="66" charset="0"/>
              </a:rPr>
              <a:t>)</a:t>
            </a:r>
            <a:endParaRPr lang="it-IT" dirty="0">
              <a:latin typeface="Bradley Hand ITC" pitchFamily="66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5364088" y="5229200"/>
            <a:ext cx="262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Bradley Hand ITC" pitchFamily="66" charset="0"/>
              </a:rPr>
              <a:t>le “</a:t>
            </a:r>
            <a:r>
              <a:rPr lang="it-IT" b="1" dirty="0" smtClean="0">
                <a:latin typeface="Bradley Hand ITC" pitchFamily="66" charset="0"/>
              </a:rPr>
              <a:t>mortalità educative</a:t>
            </a:r>
            <a:r>
              <a:rPr lang="it-IT" dirty="0" smtClean="0">
                <a:latin typeface="Bradley Hand ITC" pitchFamily="66" charset="0"/>
              </a:rPr>
              <a:t>” (</a:t>
            </a:r>
            <a:r>
              <a:rPr lang="it-IT" b="1" i="1" dirty="0" smtClean="0">
                <a:latin typeface="Bradley Hand ITC" pitchFamily="66" charset="0"/>
              </a:rPr>
              <a:t>educational </a:t>
            </a:r>
            <a:r>
              <a:rPr lang="it-IT" b="1" i="1" dirty="0" err="1" smtClean="0">
                <a:latin typeface="Bradley Hand ITC" pitchFamily="66" charset="0"/>
              </a:rPr>
              <a:t>mortalities</a:t>
            </a:r>
            <a:r>
              <a:rPr lang="it-IT" dirty="0" smtClean="0">
                <a:latin typeface="Bradley Hand ITC" pitchFamily="66" charset="0"/>
              </a:rPr>
              <a:t>)</a:t>
            </a:r>
            <a:endParaRPr lang="it-IT" dirty="0">
              <a:latin typeface="Bradley Hand ITC" pitchFamily="66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2267744" y="285293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latin typeface="Bradley Hand ITC" pitchFamily="66" charset="0"/>
              </a:rPr>
              <a:t>i “</a:t>
            </a:r>
            <a:r>
              <a:rPr lang="it-IT" b="1" dirty="0" err="1" smtClean="0">
                <a:latin typeface="Bradley Hand ITC" pitchFamily="66" charset="0"/>
              </a:rPr>
              <a:t>drop-out</a:t>
            </a:r>
            <a:r>
              <a:rPr lang="it-IT" b="1" dirty="0" smtClean="0">
                <a:latin typeface="Bradley Hand ITC" pitchFamily="66" charset="0"/>
              </a:rPr>
              <a:t> capaci” (</a:t>
            </a:r>
            <a:r>
              <a:rPr lang="it-IT" b="1" dirty="0" err="1" smtClean="0">
                <a:latin typeface="Bradley Hand ITC" pitchFamily="66" charset="0"/>
              </a:rPr>
              <a:t>capable</a:t>
            </a:r>
            <a:r>
              <a:rPr lang="it-IT" b="1" dirty="0" smtClean="0">
                <a:latin typeface="Bradley Hand ITC" pitchFamily="66" charset="0"/>
              </a:rPr>
              <a:t> </a:t>
            </a:r>
            <a:r>
              <a:rPr lang="it-IT" b="1" dirty="0" err="1" smtClean="0">
                <a:latin typeface="Bradley Hand ITC" pitchFamily="66" charset="0"/>
              </a:rPr>
              <a:t>drop-out</a:t>
            </a:r>
            <a:r>
              <a:rPr lang="it-IT" b="1" dirty="0" smtClean="0">
                <a:latin typeface="Bradley Hand ITC" pitchFamily="66" charset="0"/>
              </a:rPr>
              <a:t>)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2771800" y="486916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>
                <a:latin typeface="Bradley Hand ITC" pitchFamily="66" charset="0"/>
              </a:rPr>
              <a:t>stop-out</a:t>
            </a:r>
            <a:endParaRPr lang="it-IT" dirty="0"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38991"/>
            <a:ext cx="8043136" cy="4733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/>
          <p:nvPr/>
        </p:nvSpPr>
        <p:spPr>
          <a:xfrm>
            <a:off x="179512" y="6165304"/>
            <a:ext cx="15121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 smtClean="0"/>
              <a:t>Fonte: Eurostat</a:t>
            </a:r>
            <a:endParaRPr lang="it-IT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100" b="1" i="1" dirty="0" smtClean="0"/>
              <a:t>Strumenti e metodi </a:t>
            </a:r>
          </a:p>
          <a:p>
            <a:r>
              <a:rPr lang="it-IT" sz="1100" b="1" i="1" dirty="0" smtClean="0"/>
              <a:t>per accompagnare la scelta</a:t>
            </a:r>
          </a:p>
          <a:p>
            <a:r>
              <a:rPr lang="it-IT" sz="1100" i="1" dirty="0" smtClean="0"/>
              <a:t>Corso di formazione </a:t>
            </a:r>
            <a:r>
              <a:rPr lang="it-IT" sz="1100" i="1" dirty="0" err="1" smtClean="0"/>
              <a:t>a.s</a:t>
            </a:r>
            <a:r>
              <a:rPr lang="it-IT" sz="1100" i="1" dirty="0" smtClean="0"/>
              <a:t> 2014/2015</a:t>
            </a:r>
            <a:endParaRPr lang="it-IT" sz="1100" i="1" dirty="0"/>
          </a:p>
        </p:txBody>
      </p:sp>
      <p:pic>
        <p:nvPicPr>
          <p:cNvPr id="5" name="Picture 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32227"/>
          <a:stretch>
            <a:fillRect/>
          </a:stretch>
        </p:blipFill>
        <p:spPr bwMode="auto">
          <a:xfrm>
            <a:off x="467544" y="1052736"/>
            <a:ext cx="7571184" cy="3357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8"/>
          <p:cNvSpPr txBox="1">
            <a:spLocks noChangeArrowheads="1"/>
          </p:cNvSpPr>
          <p:nvPr/>
        </p:nvSpPr>
        <p:spPr bwMode="auto">
          <a:xfrm>
            <a:off x="755576" y="4653136"/>
            <a:ext cx="782803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it-IT" sz="1400" dirty="0"/>
              <a:t>Per l’Italia tasso nettamente al di sopra della media europea (UE 27): 27,8% contro il 20,9%. Solo il Nord ha un tasso al di sotto (20,6%). Il Sud arriva al 38,8%, secondo solo alla Spagna.</a:t>
            </a:r>
          </a:p>
          <a:p>
            <a:pPr algn="l"/>
            <a:r>
              <a:rPr lang="it-IT" sz="1400" dirty="0"/>
              <a:t>L’Olanda presenta il tasso minore (8,7%). La Germania si ferma al 9,9%.</a:t>
            </a:r>
          </a:p>
        </p:txBody>
      </p:sp>
      <p:sp>
        <p:nvSpPr>
          <p:cNvPr id="7" name="Rectangle 22"/>
          <p:cNvSpPr txBox="1">
            <a:spLocks noChangeArrowheads="1"/>
          </p:cNvSpPr>
          <p:nvPr/>
        </p:nvSpPr>
        <p:spPr>
          <a:xfrm>
            <a:off x="971600" y="116632"/>
            <a:ext cx="7560840" cy="7829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Tasso di disoccupazione giovanile (15-24) nei paesi UE.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Anno 2010.</a:t>
            </a:r>
          </a:p>
        </p:txBody>
      </p:sp>
      <p:sp>
        <p:nvSpPr>
          <p:cNvPr id="8" name="Text Box 26"/>
          <p:cNvSpPr txBox="1">
            <a:spLocks noChangeArrowheads="1"/>
          </p:cNvSpPr>
          <p:nvPr/>
        </p:nvSpPr>
        <p:spPr bwMode="auto">
          <a:xfrm>
            <a:off x="381000" y="5877272"/>
            <a:ext cx="87630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lnSpc>
                <a:spcPct val="85000"/>
              </a:lnSpc>
            </a:pPr>
            <a:r>
              <a:rPr lang="it-IT" sz="1000" dirty="0"/>
              <a:t>Note: il tasso di disoccupazione giovanile è calcolato come il rapporto tra disoccupati tra i 15 e i 24 anni e la forza lavoro tra i 15 e i 24 anni.</a:t>
            </a:r>
          </a:p>
        </p:txBody>
      </p:sp>
      <p:sp>
        <p:nvSpPr>
          <p:cNvPr id="9" name="Text Box 25"/>
          <p:cNvSpPr txBox="1">
            <a:spLocks noChangeArrowheads="1"/>
          </p:cNvSpPr>
          <p:nvPr/>
        </p:nvSpPr>
        <p:spPr bwMode="auto">
          <a:xfrm>
            <a:off x="467544" y="6093296"/>
            <a:ext cx="878522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lnSpc>
                <a:spcPct val="85000"/>
              </a:lnSpc>
            </a:pPr>
            <a:r>
              <a:rPr lang="it-IT" sz="900" i="1" dirty="0"/>
              <a:t>Fonte: elaborazioni su dati Eurostat (sezione “</a:t>
            </a:r>
            <a:r>
              <a:rPr lang="it-IT" sz="900" i="1" dirty="0" err="1"/>
              <a:t>Labour</a:t>
            </a:r>
            <a:r>
              <a:rPr lang="it-IT" sz="900" i="1" dirty="0"/>
              <a:t> market”, novembre 2011) e Istat.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algn="r"/>
            <a:r>
              <a:rPr lang="it-IT" sz="4000" dirty="0" smtClean="0"/>
              <a:t>Provincia di Venezia</a:t>
            </a:r>
            <a:br>
              <a:rPr lang="it-IT" sz="4000" dirty="0" smtClean="0"/>
            </a:br>
            <a:r>
              <a:rPr lang="it-IT" sz="2200" dirty="0" smtClean="0"/>
              <a:t>Prospettive e tendenze</a:t>
            </a:r>
            <a:endParaRPr lang="it-IT" sz="22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556792"/>
            <a:ext cx="5610225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467544" y="5877272"/>
            <a:ext cx="67687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Fonte: Unioncamere - Ministero del Lavoro, Sistema informativo </a:t>
            </a:r>
            <a:r>
              <a:rPr lang="it-IT" sz="1000" dirty="0" err="1" smtClean="0"/>
              <a:t>Excelsior</a:t>
            </a:r>
            <a:endParaRPr lang="it-IT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it-IT" dirty="0" err="1" smtClean="0"/>
              <a:t>Excelsior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</p:nvPr>
        </p:nvGraphicFramePr>
        <p:xfrm>
          <a:off x="467544" y="2492896"/>
          <a:ext cx="8064896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467544" y="5877272"/>
            <a:ext cx="67687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Fonte: Unioncamere - Ministero del Lavoro, Sistema informativo </a:t>
            </a:r>
            <a:r>
              <a:rPr lang="it-IT" sz="1000" dirty="0" err="1" smtClean="0"/>
              <a:t>Excelsior</a:t>
            </a:r>
            <a:endParaRPr lang="it-IT" sz="10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67544" y="1628800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accent2">
                    <a:lumMod val="50000"/>
                  </a:schemeClr>
                </a:solidFill>
              </a:rPr>
              <a:t>Assunzioni non stagionali previste per livello di studio – Provincia Venezia</a:t>
            </a:r>
          </a:p>
          <a:p>
            <a:r>
              <a:rPr lang="it-IT" dirty="0" smtClean="0">
                <a:solidFill>
                  <a:schemeClr val="accent2">
                    <a:lumMod val="50000"/>
                  </a:schemeClr>
                </a:solidFill>
              </a:rPr>
              <a:t> Totale periodo 2010 - 2014</a:t>
            </a:r>
            <a:endParaRPr lang="it-IT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609600" y="427038"/>
            <a:ext cx="8229600" cy="84172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Prospettive e tendenze</a:t>
            </a:r>
            <a:endParaRPr kumimoji="0" lang="it-IT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611560" y="188640"/>
            <a:ext cx="8229600" cy="1143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Provincia di Venezia</a:t>
            </a:r>
            <a:br>
              <a:rPr kumimoji="0" lang="it-IT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it-IT" sz="2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Prospettive e tendenze</a:t>
            </a:r>
            <a:endParaRPr kumimoji="0" lang="it-IT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229600" cy="580926"/>
          </a:xfrm>
        </p:spPr>
        <p:txBody>
          <a:bodyPr>
            <a:normAutofit fontScale="90000"/>
          </a:bodyPr>
          <a:lstStyle/>
          <a:p>
            <a:pPr algn="l"/>
            <a:r>
              <a:rPr lang="it-IT" sz="2000" b="1" dirty="0" smtClean="0">
                <a:solidFill>
                  <a:schemeClr val="accent5">
                    <a:lumMod val="75000"/>
                  </a:schemeClr>
                </a:solidFill>
              </a:rPr>
              <a:t>Assunzioni non stagionali previste  e relative caratteristiche per livello di studio, anno 2014 </a:t>
            </a:r>
            <a:r>
              <a:rPr lang="it-IT" sz="20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it-IT" sz="20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it-IT" sz="2000" dirty="0" smtClean="0">
                <a:solidFill>
                  <a:schemeClr val="accent5">
                    <a:lumMod val="75000"/>
                  </a:schemeClr>
                </a:solidFill>
              </a:rPr>
              <a:t>Totale assunzioni per professione ISTAT</a:t>
            </a:r>
            <a:endParaRPr lang="it-IT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</p:nvPr>
        </p:nvGraphicFramePr>
        <p:xfrm>
          <a:off x="539552" y="2420888"/>
          <a:ext cx="7128792" cy="3458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107504" y="6093296"/>
            <a:ext cx="67687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Fonte: Unioncamere - Ministero del Lavoro, Sistema informativo </a:t>
            </a:r>
            <a:r>
              <a:rPr lang="it-IT" sz="1000" dirty="0" err="1" smtClean="0"/>
              <a:t>Excelsior</a:t>
            </a:r>
            <a:endParaRPr lang="it-IT" sz="1000" dirty="0"/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457200" y="274638"/>
            <a:ext cx="8229600" cy="77809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Prospettive e tendenze</a:t>
            </a:r>
            <a:endParaRPr kumimoji="0" lang="it-IT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457200" y="274638"/>
            <a:ext cx="8229600" cy="85010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Provincia di Venezia</a:t>
            </a:r>
            <a:br>
              <a:rPr kumimoji="0" lang="it-IT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it-IT" sz="2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Prospettive e tendenze</a:t>
            </a:r>
            <a:endParaRPr kumimoji="0" lang="it-IT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204864"/>
            <a:ext cx="4811111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467544" y="6093296"/>
            <a:ext cx="48245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Fonte: elaborazione dati </a:t>
            </a:r>
            <a:r>
              <a:rPr lang="it-IT" sz="1000" dirty="0" err="1" smtClean="0"/>
              <a:t>Excelsior</a:t>
            </a:r>
            <a:r>
              <a:rPr lang="it-IT" sz="1000" dirty="0" smtClean="0"/>
              <a:t> - Unioncamere</a:t>
            </a:r>
            <a:endParaRPr lang="it-IT" sz="10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79512" y="1268760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C00000"/>
                </a:solidFill>
              </a:rPr>
              <a:t>Competenze “trasversali”  richieste dalle aziende</a:t>
            </a:r>
          </a:p>
          <a:p>
            <a:r>
              <a:rPr lang="it-IT" dirty="0" smtClean="0">
                <a:solidFill>
                  <a:srgbClr val="C00000"/>
                </a:solidFill>
              </a:rPr>
              <a:t>Venezia, anno 2014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9" name="Titolo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99412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r"/>
            <a:r>
              <a:rPr lang="it-IT" sz="4000" dirty="0" smtClean="0"/>
              <a:t>Provincia di Venezia</a:t>
            </a:r>
            <a:br>
              <a:rPr lang="it-IT" sz="4000" dirty="0" smtClean="0"/>
            </a:br>
            <a:r>
              <a:rPr lang="it-IT" sz="2200" dirty="0" smtClean="0"/>
              <a:t>Prospettive e tendenze</a:t>
            </a:r>
            <a:endParaRPr lang="it-IT" sz="2200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it-IT" dirty="0" smtClean="0"/>
          </a:p>
          <a:p>
            <a:pPr algn="ctr">
              <a:buNone/>
            </a:pPr>
            <a:endParaRPr lang="it-IT" sz="5400" i="1" dirty="0" smtClean="0">
              <a:latin typeface="Brush Script MT" pitchFamily="66" charset="0"/>
            </a:endParaRPr>
          </a:p>
          <a:p>
            <a:pPr algn="ctr">
              <a:buNone/>
            </a:pPr>
            <a:r>
              <a:rPr lang="it-IT" sz="5400" i="1" dirty="0" smtClean="0">
                <a:latin typeface="Brush Script MT" pitchFamily="66" charset="0"/>
              </a:rPr>
              <a:t>….. Grazie per l’attenzione</a:t>
            </a:r>
            <a:endParaRPr lang="it-IT" sz="5400" i="1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1560" y="1988840"/>
            <a:ext cx="8229600" cy="3556991"/>
          </a:xfrm>
        </p:spPr>
        <p:txBody>
          <a:bodyPr>
            <a:normAutofit/>
          </a:bodyPr>
          <a:lstStyle/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5" name="Triangolo isoscele 4"/>
          <p:cNvSpPr/>
          <p:nvPr/>
        </p:nvSpPr>
        <p:spPr>
          <a:xfrm>
            <a:off x="1043608" y="3429000"/>
            <a:ext cx="2952328" cy="2016224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Ovale 5"/>
          <p:cNvSpPr/>
          <p:nvPr/>
        </p:nvSpPr>
        <p:spPr>
          <a:xfrm>
            <a:off x="3851920" y="2276872"/>
            <a:ext cx="3528392" cy="18722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1475656" y="4509120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i="1" dirty="0" err="1" smtClean="0">
                <a:latin typeface="Chiller" pitchFamily="82" charset="0"/>
              </a:rPr>
              <a:t>turned-out</a:t>
            </a:r>
            <a:endParaRPr lang="it-IT" sz="3600" dirty="0" smtClean="0">
              <a:latin typeface="Chiller" pitchFamily="82" charset="0"/>
            </a:endParaRPr>
          </a:p>
          <a:p>
            <a:r>
              <a:rPr lang="it-IT" b="1" dirty="0" smtClean="0">
                <a:latin typeface="Bradley Hand ITC" pitchFamily="66" charset="0"/>
              </a:rPr>
              <a:t> 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4211960" y="278092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i="1" dirty="0" err="1" smtClean="0">
                <a:latin typeface="Chiller" pitchFamily="82" charset="0"/>
              </a:rPr>
              <a:t>in-school</a:t>
            </a:r>
            <a:r>
              <a:rPr lang="it-IT" sz="3600" b="1" i="1" dirty="0" smtClean="0">
                <a:latin typeface="Chiller" pitchFamily="82" charset="0"/>
              </a:rPr>
              <a:t> </a:t>
            </a:r>
            <a:r>
              <a:rPr lang="it-IT" sz="3600" b="1" i="1" dirty="0" err="1" smtClean="0">
                <a:latin typeface="Chiller" pitchFamily="82" charset="0"/>
              </a:rPr>
              <a:t>drop-out</a:t>
            </a:r>
            <a:r>
              <a:rPr lang="it-IT" sz="3600" b="1" i="1" dirty="0" smtClean="0">
                <a:latin typeface="Chiller" pitchFamily="82" charset="0"/>
              </a:rPr>
              <a:t> </a:t>
            </a:r>
          </a:p>
        </p:txBody>
      </p:sp>
      <p:sp>
        <p:nvSpPr>
          <p:cNvPr id="10" name="Titolo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r"/>
            <a:r>
              <a:rPr lang="it-IT" dirty="0" smtClean="0"/>
              <a:t>Dispersione scolastica</a:t>
            </a:r>
            <a:r>
              <a:rPr lang="it-IT" sz="3200" dirty="0" smtClean="0"/>
              <a:t/>
            </a:r>
            <a:br>
              <a:rPr lang="it-IT" sz="3200" dirty="0" smtClean="0"/>
            </a:br>
            <a:r>
              <a:rPr lang="it-IT" sz="3200" dirty="0" smtClean="0"/>
              <a:t> definizioni</a:t>
            </a:r>
            <a:endParaRPr lang="it-IT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4140968" y="593304"/>
            <a:ext cx="6127514" cy="626469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algn="r"/>
            <a:r>
              <a:rPr lang="it-IT" dirty="0" smtClean="0"/>
              <a:t>Dispersione scolastica</a:t>
            </a:r>
            <a:br>
              <a:rPr lang="it-IT" dirty="0" smtClean="0"/>
            </a:br>
            <a:r>
              <a:rPr lang="it-IT" sz="2200" dirty="0" smtClean="0"/>
              <a:t>prospettiva d’analisi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491880" y="2564904"/>
            <a:ext cx="5112568" cy="3384376"/>
          </a:xfrm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it-IT" sz="9000" dirty="0" smtClean="0"/>
              <a:t>   Variabili</a:t>
            </a:r>
          </a:p>
          <a:p>
            <a:pPr lvl="1" algn="ctr">
              <a:buNone/>
            </a:pPr>
            <a:endParaRPr lang="it-IT" sz="3400" dirty="0" smtClean="0"/>
          </a:p>
          <a:p>
            <a:pPr lvl="1">
              <a:buFont typeface="Wingdings" pitchFamily="2" charset="2"/>
              <a:buChar char="§"/>
            </a:pPr>
            <a:r>
              <a:rPr lang="it-IT" sz="3400" b="1" dirty="0" smtClean="0"/>
              <a:t>soggettive</a:t>
            </a:r>
          </a:p>
          <a:p>
            <a:pPr lvl="1">
              <a:buFont typeface="Wingdings" pitchFamily="2" charset="2"/>
              <a:buChar char="§"/>
            </a:pPr>
            <a:r>
              <a:rPr lang="it-IT" sz="3400" b="1" dirty="0" smtClean="0"/>
              <a:t>socio-culturali</a:t>
            </a:r>
          </a:p>
          <a:p>
            <a:pPr lvl="1">
              <a:buFont typeface="Wingdings" pitchFamily="2" charset="2"/>
              <a:buChar char="§"/>
            </a:pPr>
            <a:r>
              <a:rPr lang="it-IT" sz="3400" b="1" dirty="0" smtClean="0"/>
              <a:t>socio-economiche</a:t>
            </a:r>
          </a:p>
          <a:p>
            <a:pPr lvl="1">
              <a:buFont typeface="Wingdings" pitchFamily="2" charset="2"/>
              <a:buChar char="§"/>
            </a:pPr>
            <a:r>
              <a:rPr lang="it-IT" sz="3400" b="1" dirty="0" smtClean="0"/>
              <a:t>scolastiche</a:t>
            </a:r>
          </a:p>
          <a:p>
            <a:pPr lvl="1" algn="ctr">
              <a:buNone/>
            </a:pPr>
            <a:endParaRPr lang="it-IT" sz="3700" dirty="0" smtClean="0"/>
          </a:p>
          <a:p>
            <a:pPr lvl="1" algn="ctr"/>
            <a:endParaRPr lang="it-IT" sz="3700" dirty="0" smtClean="0"/>
          </a:p>
          <a:p>
            <a:pPr lvl="1" algn="ctr"/>
            <a:endParaRPr lang="it-IT" sz="3700" dirty="0" smtClean="0"/>
          </a:p>
          <a:p>
            <a:pPr algn="ctr"/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pPr lvl="2"/>
            <a:endParaRPr lang="it-IT" sz="1600" dirty="0" smtClean="0"/>
          </a:p>
          <a:p>
            <a:pPr lvl="2"/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  <a:endParaRPr lang="it-IT" sz="1000" i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51520" y="1700808"/>
            <a:ext cx="828092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3200" dirty="0" smtClean="0"/>
              <a:t>Approccio multidimensionale</a:t>
            </a:r>
            <a:endParaRPr lang="it-IT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1700808"/>
            <a:ext cx="9144000" cy="934871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r"/>
            <a:r>
              <a:rPr lang="it-IT" dirty="0" smtClean="0"/>
              <a:t>Dispersione scolastica</a:t>
            </a:r>
            <a:br>
              <a:rPr lang="it-IT" dirty="0" smtClean="0"/>
            </a:br>
            <a:r>
              <a:rPr lang="it-IT" sz="3100" dirty="0" smtClean="0"/>
              <a:t>Uno sguardo al contesto</a:t>
            </a:r>
            <a:endParaRPr lang="it-IT" sz="31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000" b="1" i="1" dirty="0" smtClean="0"/>
              <a:t>Strumenti e metodi </a:t>
            </a:r>
          </a:p>
          <a:p>
            <a:r>
              <a:rPr lang="it-IT" sz="1000" b="1" i="1" dirty="0" smtClean="0"/>
              <a:t>per accompagnare la scelta</a:t>
            </a:r>
          </a:p>
          <a:p>
            <a:r>
              <a:rPr lang="it-IT" sz="1000" i="1" dirty="0" smtClean="0"/>
              <a:t>Corso di formazione </a:t>
            </a:r>
            <a:r>
              <a:rPr lang="it-IT" sz="1000" i="1" dirty="0" err="1" smtClean="0"/>
              <a:t>a.s</a:t>
            </a:r>
            <a:r>
              <a:rPr lang="it-IT" sz="1000" i="1" dirty="0" smtClean="0"/>
              <a:t> 2014/2015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3284983"/>
            <a:ext cx="8229600" cy="1224137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endParaRPr lang="it-IT" sz="1400" dirty="0" smtClean="0"/>
          </a:p>
          <a:p>
            <a:pPr algn="ctr">
              <a:buNone/>
            </a:pPr>
            <a:r>
              <a:rPr lang="it-IT" dirty="0" smtClean="0"/>
              <a:t>L’Europa e l’Italia</a:t>
            </a:r>
          </a:p>
          <a:p>
            <a:pPr algn="ctr">
              <a:buNone/>
            </a:pPr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1978</TotalTime>
  <Words>2020</Words>
  <Application>Microsoft Office PowerPoint</Application>
  <PresentationFormat>Presentazione su schermo (4:3)</PresentationFormat>
  <Paragraphs>589</Paragraphs>
  <Slides>66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66</vt:i4>
      </vt:variant>
    </vt:vector>
  </HeadingPairs>
  <TitlesOfParts>
    <vt:vector size="67" baseType="lpstr">
      <vt:lpstr>Tema di Office</vt:lpstr>
      <vt:lpstr>Diapositiva 1</vt:lpstr>
      <vt:lpstr>Panoramica  della situazione locale  Analisi dei dati ARS e ARIS Venezia Mestre, 6 novembre 2014</vt:lpstr>
      <vt:lpstr>Temi   </vt:lpstr>
      <vt:lpstr>DISPERSIONE  SCOLASTICA  definizioni</vt:lpstr>
      <vt:lpstr>Dispersione scolastica  definizioni</vt:lpstr>
      <vt:lpstr>Dispersione scolastica  definizioni</vt:lpstr>
      <vt:lpstr>Dispersione scolastica  definizioni</vt:lpstr>
      <vt:lpstr>Dispersione scolastica prospettiva d’analisi</vt:lpstr>
      <vt:lpstr>Dispersione scolastica Uno sguardo al contesto</vt:lpstr>
      <vt:lpstr>Dispersione in cifre  L’Europa e l’Italia</vt:lpstr>
      <vt:lpstr>Dispersione scolastica Uno sguardo al contesto</vt:lpstr>
      <vt:lpstr>Dispersione scolastica Uno sguardo al contesto</vt:lpstr>
      <vt:lpstr>Dispersione scolastica Uno sguardo al contesto</vt:lpstr>
      <vt:lpstr>Dispersione scolastica Uno sguardo al contesto</vt:lpstr>
      <vt:lpstr>Dispersione in cifre  L’Europa e l’Italia</vt:lpstr>
      <vt:lpstr>Dispersione in cifre  L’Italia</vt:lpstr>
      <vt:lpstr>Dispersione in cifre L’Europa e l’Italia</vt:lpstr>
      <vt:lpstr>Nel 2012 gli studenti tra i 18 e i 20 anni che hanno abbandonato gli studi sono stati 758 mila. I più colpiti sono gli stranieri</vt:lpstr>
      <vt:lpstr>Rischio di abbandono Italia: comparazione tra regioni</vt:lpstr>
      <vt:lpstr>Competenze Provincia</vt:lpstr>
      <vt:lpstr>Diapositiva 21</vt:lpstr>
      <vt:lpstr>Dispersione scolastica come si misura?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Generazione Neet di cosa si tratta?</vt:lpstr>
      <vt:lpstr>Diapositiva 60</vt:lpstr>
      <vt:lpstr>Diapositiva 61</vt:lpstr>
      <vt:lpstr>Provincia di Venezia Prospettive e tendenze</vt:lpstr>
      <vt:lpstr>Excelsior</vt:lpstr>
      <vt:lpstr>Assunzioni non stagionali previste  e relative caratteristiche per livello di studio, anno 2014  Totale assunzioni per professione ISTAT</vt:lpstr>
      <vt:lpstr>Provincia di Venezia Prospettive e tendenze</vt:lpstr>
      <vt:lpstr>Diapositiva 66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Panoramica della situazione locale attraverso restituzione e analisi dei dati ARS e ARIS</dc:title>
  <dc:creator>Rigoni Federica</dc:creator>
  <cp:lastModifiedBy>utente</cp:lastModifiedBy>
  <cp:revision>294</cp:revision>
  <dcterms:created xsi:type="dcterms:W3CDTF">2014-09-25T10:22:19Z</dcterms:created>
  <dcterms:modified xsi:type="dcterms:W3CDTF">2014-11-06T14:08:03Z</dcterms:modified>
</cp:coreProperties>
</file>