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71" r:id="rId2"/>
    <p:sldId id="263" r:id="rId3"/>
    <p:sldId id="262" r:id="rId4"/>
    <p:sldId id="272" r:id="rId5"/>
    <p:sldId id="273" r:id="rId6"/>
    <p:sldId id="274" r:id="rId7"/>
    <p:sldId id="284" r:id="rId8"/>
    <p:sldId id="285" r:id="rId9"/>
    <p:sldId id="275" r:id="rId10"/>
    <p:sldId id="276" r:id="rId11"/>
    <p:sldId id="286" r:id="rId12"/>
    <p:sldId id="287" r:id="rId13"/>
    <p:sldId id="277" r:id="rId14"/>
    <p:sldId id="278" r:id="rId15"/>
    <p:sldId id="279" r:id="rId16"/>
    <p:sldId id="280" r:id="rId17"/>
    <p:sldId id="281" r:id="rId18"/>
    <p:sldId id="288" r:id="rId19"/>
    <p:sldId id="282" r:id="rId20"/>
    <p:sldId id="289" r:id="rId21"/>
    <p:sldId id="257" r:id="rId22"/>
    <p:sldId id="258" r:id="rId23"/>
    <p:sldId id="259" r:id="rId24"/>
    <p:sldId id="260" r:id="rId25"/>
    <p:sldId id="261" r:id="rId26"/>
    <p:sldId id="283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6CC3C-9840-4C6A-A8F1-EBDDE29A8D73}" type="datetimeFigureOut">
              <a:rPr lang="it-IT" smtClean="0"/>
              <a:pPr/>
              <a:t>08/10/2014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EEE10-8A81-41FF-8167-DEB1DF8023C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A34-6B6A-4870-B55C-C07E5B208A0B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E2ED-1EE4-4734-8B22-CA9ABECB60A9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B449-2462-4FEA-B017-07522F8429A3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F770-9C70-463D-9065-AB281E5FAE37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A488-C91B-436C-801A-1A01C4386061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2E5E-1677-4F0D-86FB-5D45E9C6BA24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167-04DC-4E3C-B5DC-95ED7E3BBA2E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641E-0311-424E-A78C-B64EF7CB958C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D40-0FFE-4B2B-881C-9C09548A58D1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177F-572A-4BAE-B9DD-EF7844D0ECD5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0F4D-4D68-4230-AD61-B5BD75F8A812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4F2A-2200-44D2-BDBD-12D9CF70BDC2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1228998"/>
          </a:xfrm>
        </p:spPr>
        <p:txBody>
          <a:bodyPr>
            <a:noAutofit/>
          </a:bodyPr>
          <a:lstStyle/>
          <a:p>
            <a:r>
              <a:rPr lang="it-IT" sz="2800" dirty="0" smtClean="0">
                <a:cs typeface="Traditional Arabic" pitchFamily="18" charset="-78"/>
              </a:rPr>
              <a:t/>
            </a:r>
            <a:br>
              <a:rPr lang="it-IT" sz="2800" dirty="0" smtClean="0">
                <a:cs typeface="Traditional Arabic" pitchFamily="18" charset="-78"/>
              </a:rPr>
            </a:br>
            <a:r>
              <a:rPr lang="it-IT" sz="2800" b="1" dirty="0" smtClean="0">
                <a:cs typeface="Traditional Arabic" pitchFamily="18" charset="-78"/>
              </a:rPr>
              <a:t>MINISTERO DELL’ISTRUZIONE, </a:t>
            </a:r>
            <a:r>
              <a:rPr lang="it-IT" sz="2800" b="1" dirty="0" smtClean="0">
                <a:ea typeface="Verdana" pitchFamily="34" charset="0"/>
                <a:cs typeface="Traditional Arabic" pitchFamily="18" charset="-78"/>
              </a:rPr>
              <a:t>DELL’UNIVERSITÀ</a:t>
            </a:r>
            <a:r>
              <a:rPr lang="it-IT" sz="2800" b="1" dirty="0" smtClean="0">
                <a:cs typeface="Traditional Arabic" pitchFamily="18" charset="-78"/>
              </a:rPr>
              <a:t> E DELLA RICERCA </a:t>
            </a:r>
            <a:br>
              <a:rPr lang="it-IT" sz="2800" b="1" dirty="0" smtClean="0">
                <a:cs typeface="Traditional Arabic" pitchFamily="18" charset="-78"/>
              </a:rPr>
            </a:br>
            <a:r>
              <a:rPr lang="it-IT" sz="2400" b="1" dirty="0" smtClean="0">
                <a:cs typeface="Traditional Arabic" pitchFamily="18" charset="-78"/>
              </a:rPr>
              <a:t>UFFICIO SCOLASTICO REGIONALE PER IL VENETO</a:t>
            </a:r>
            <a:br>
              <a:rPr lang="it-IT" sz="2400" b="1" dirty="0" smtClean="0">
                <a:cs typeface="Traditional Arabic" pitchFamily="18" charset="-78"/>
              </a:rPr>
            </a:br>
            <a:r>
              <a:rPr lang="it-IT" sz="2000" b="1" dirty="0" smtClean="0">
                <a:cs typeface="Traditional Arabic" pitchFamily="18" charset="-78"/>
              </a:rPr>
              <a:t>DIREZIONE GENERALE</a:t>
            </a:r>
            <a:r>
              <a:rPr lang="it-IT" sz="2800" b="1" dirty="0" smtClean="0">
                <a:cs typeface="Traditional Arabic" pitchFamily="18" charset="-78"/>
              </a:rPr>
              <a:t/>
            </a:r>
            <a:br>
              <a:rPr lang="it-IT" sz="2800" b="1" dirty="0" smtClean="0">
                <a:cs typeface="Traditional Arabic" pitchFamily="18" charset="-78"/>
              </a:rPr>
            </a:br>
            <a:r>
              <a:rPr lang="it-IT" sz="2800" b="1" dirty="0" smtClean="0">
                <a:cs typeface="Traditional Arabic" pitchFamily="18" charset="-78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23266" cy="97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955744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pic>
        <p:nvPicPr>
          <p:cNvPr id="1028" name="Picture 4" descr="C:\Users\Franca\Desktop\index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988840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6. SCUOLA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VETRO: DATI E PROFILI ONLINE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000" dirty="0" smtClean="0"/>
              <a:t>“Online dal 2015 i dati di ogni scuola (budget, valutazione, progetti finanziati) e un registro nazionale dei docenti per aiutare i presidi a migliorare la propria squadra e l’offerta formativa.”</a:t>
            </a:r>
          </a:p>
          <a:p>
            <a:pPr algn="just"/>
            <a:r>
              <a:rPr lang="it-IT" sz="2000" dirty="0" smtClean="0"/>
              <a:t>Il Sistema Nazionale di Valutazione (SNV), previsto dal DPR n. 80/2013, sarà reso operativo dal prossimo anno scolastico per tutte le scuole pubbliche, statali e paritarie.</a:t>
            </a:r>
          </a:p>
          <a:p>
            <a:pPr algn="just"/>
            <a:r>
              <a:rPr lang="it-IT" sz="2000" dirty="0" smtClean="0"/>
              <a:t>Dentro allo strumento di autovalutazione si troveranno indicatori su contesto e risorse, esiti e processi. ogni scuola avrà un “cruscotto” comune di riferimento grazie al quale individuare i propri punti di forza e di debolezza e sviluppare un piano triennale di miglioramento che avrà al centro i risultati degli studenti, il loro apprendimento e successo formativo</a:t>
            </a:r>
          </a:p>
          <a:p>
            <a:pPr algn="just"/>
            <a:r>
              <a:rPr lang="it-IT" sz="2000" dirty="0" smtClean="0"/>
              <a:t>il finanziamento per l’offerta formativa (a partire dal MOF, vedi Capitolo 6) sarà in parte legato all’esito del piano di miglioramento scaturito dal processo di valutazione.</a:t>
            </a:r>
          </a:p>
          <a:p>
            <a:pPr algn="just"/>
            <a:r>
              <a:rPr lang="it-IT" sz="2000" dirty="0" smtClean="0"/>
              <a:t>Il livello di miglioramento raggiunto dall’istituto influenzerà in maniera premiale la retribuzione dei dirigenti.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1256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it-IT" sz="2000" dirty="0" smtClean="0"/>
              <a:t>Il pieno accesso ai dati sulla scuola deve stare alla base dell’autonomia scolastica. I dati saranno pubblicati sulla piattaforma “Scuola in Chiaro 2.0”, in forma aggregata e per singola scuola (pag. 67);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A tali dati si aggiungerà come novità di grande importanza: il Registro Nazionale dei docenti della scuola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Il registro sarà lo strumento che ogni scuola (o rete di scuole) utilizzerà per individuare i docenti che meglio rispondono al proprio piano di miglioramento e alle proprie esigenze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Servirà per incoraggiare e facilitare la mobilità dei docenti, da posti su cattedra a posti come organico dell’autonomia e viceversa, così come tra scuole diverse.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Il dirigente scolastico, consultati gli organi collegiali, potrà in tal modo chiamare nella sua scuola i docenti con un curriculum coerente con le attività con cui intenda realizzare l’autonomia e la flessibilità della scuola.</a:t>
            </a:r>
          </a:p>
          <a:p>
            <a:pPr algn="just">
              <a:spcBef>
                <a:spcPts val="600"/>
              </a:spcBef>
            </a:pP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Definire meglio il profilo professionale del dirigente scolastico, individuare meccanismi di reclutamento che assicurino la massima preparazione professionale e realizzare un sistema per la loro la valutazione.</a:t>
            </a:r>
          </a:p>
          <a:p>
            <a:pPr algn="just"/>
            <a:r>
              <a:rPr lang="it-IT" sz="2000" dirty="0" smtClean="0"/>
              <a:t>puntare sullo sviluppo di competenze professionali connesse alla promozione della didattica e della qualificazione dell’offerta formativa</a:t>
            </a:r>
          </a:p>
          <a:p>
            <a:pPr algn="just"/>
            <a:r>
              <a:rPr lang="it-IT" sz="2000" dirty="0" smtClean="0"/>
              <a:t>la selezione di chi sarà chiamato a guidare una scuola verrà fatta tramite il corso-concorso della Scuola Nazionale dell’Amministrazione</a:t>
            </a:r>
          </a:p>
          <a:p>
            <a:pPr algn="just"/>
            <a:r>
              <a:rPr lang="it-IT" sz="2000" dirty="0" smtClean="0"/>
              <a:t>La figura dell’ispettore (Dirigente Tecnico), ruolo fondamentale, va poi rafforzata, prevedendo che vi si potrà accedere da dirigente scolastico come sviluppo di carriera.</a:t>
            </a:r>
          </a:p>
          <a:p>
            <a:pPr algn="just"/>
            <a:r>
              <a:rPr lang="it-IT" sz="2000" dirty="0" smtClean="0"/>
              <a:t>La </a:t>
            </a:r>
            <a:r>
              <a:rPr lang="it-IT" sz="2000" i="1" dirty="0" err="1" smtClean="0"/>
              <a:t>governance</a:t>
            </a:r>
            <a:r>
              <a:rPr lang="it-IT" sz="2000" i="1" dirty="0" smtClean="0"/>
              <a:t> interna della </a:t>
            </a:r>
            <a:r>
              <a:rPr lang="it-IT" sz="2000" dirty="0" smtClean="0"/>
              <a:t>scuola va ripensata: Nel concreto, i nuovi organi di governo della scuola potrebbero essere:</a:t>
            </a:r>
          </a:p>
          <a:p>
            <a:pPr marL="714375" indent="-350838" algn="just"/>
            <a:r>
              <a:rPr lang="it-IT" sz="2000" dirty="0" smtClean="0"/>
              <a:t>il consiglio dell’Istituzione scolastica;</a:t>
            </a:r>
          </a:p>
          <a:p>
            <a:pPr marL="714375" indent="-350838" algn="just"/>
            <a:r>
              <a:rPr lang="it-IT" sz="2000" dirty="0" smtClean="0"/>
              <a:t>il dirigente scolastico;</a:t>
            </a:r>
          </a:p>
          <a:p>
            <a:pPr marL="714375" indent="-350838" algn="just"/>
            <a:r>
              <a:rPr lang="it-IT" sz="2000" dirty="0" smtClean="0"/>
              <a:t>il consiglio dei docenti;</a:t>
            </a:r>
          </a:p>
          <a:p>
            <a:pPr marL="714375" indent="-350838" algn="just"/>
            <a:r>
              <a:rPr lang="it-IT" sz="2000" dirty="0" smtClean="0"/>
              <a:t>il nucleo di valutazione.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7. SBLOCCA SCUOLA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dirty="0" smtClean="0"/>
              <a:t>“Coinvolgimento di presidi, docenti, amministrativi e studenti per individuare le 100 procedure burocratiche più gravose per la scuola. Per abolirle tutte.”</a:t>
            </a:r>
          </a:p>
          <a:p>
            <a:pPr marL="0" indent="0" algn="just">
              <a:buNone/>
            </a:pPr>
            <a:endParaRPr lang="it-IT" sz="2200" dirty="0" smtClean="0"/>
          </a:p>
          <a:p>
            <a:pPr algn="just"/>
            <a:r>
              <a:rPr lang="it-IT" sz="2200" dirty="0" smtClean="0"/>
              <a:t>Serve fare, direttamente con i dirigenti scolastici, i docenti e il personale amministrativo, una ricognizione dettagliata delle 100 misure più fastidiose, vincolanti e inutili che l’amministrazione scolastica ha adottato nel corso dei decenni, e abrogarle tutte insieme, con un unico provvedimento “Sblocca Scuola”.</a:t>
            </a:r>
          </a:p>
          <a:p>
            <a:pPr algn="just">
              <a:buNone/>
            </a:pPr>
            <a:endParaRPr lang="it-IT" sz="2200" dirty="0" smtClean="0"/>
          </a:p>
          <a:p>
            <a:pPr algn="just"/>
            <a:r>
              <a:rPr lang="it-IT" sz="2200" dirty="0" smtClean="0"/>
              <a:t>Il Testo Unico sulla scuola è del 1994 – esattamente venti anni fa. Ed è ora di produrne uno nuovo, per dotarci di una normativa chiara, semplice, univoca – che aiuti tutti, a partire da chi vive la scuola quotidianamente, a lavorare bene.</a:t>
            </a: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8. LA SCUOLA DIGITALE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2000" dirty="0" smtClean="0"/>
              <a:t>“Piani di </a:t>
            </a:r>
            <a:r>
              <a:rPr lang="it-IT" sz="2000" dirty="0" err="1" smtClean="0"/>
              <a:t>co-investimento</a:t>
            </a:r>
            <a:r>
              <a:rPr lang="it-IT" sz="2000" dirty="0" smtClean="0"/>
              <a:t> per portare a tutte le scuole la banda larga veloce e il </a:t>
            </a:r>
            <a:r>
              <a:rPr lang="it-IT" sz="2000" dirty="0" err="1" smtClean="0"/>
              <a:t>wifi</a:t>
            </a:r>
            <a:r>
              <a:rPr lang="it-IT" sz="2000" dirty="0" smtClean="0"/>
              <a:t>. Disegnare insieme i nuovi servizi digitali per la scuola, per aumentarne la trasparenza e diminuirne i costi.”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Per liberare la scuola ci vuole più connessione, anzitutto digitale.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Banda larga veloce, </a:t>
            </a:r>
            <a:r>
              <a:rPr lang="it-IT" sz="2000" dirty="0" err="1" smtClean="0"/>
              <a:t>wi-fi</a:t>
            </a:r>
            <a:r>
              <a:rPr lang="it-IT" sz="2000" dirty="0" smtClean="0"/>
              <a:t> programmabile per classe (con possibilità di disattivazione quando necessario) e un numero sufficiente di dispositivi mobili per la didattica, anche secondo la modalità sempre più adottata </a:t>
            </a:r>
            <a:r>
              <a:rPr lang="en-US" sz="2000" dirty="0" smtClean="0"/>
              <a:t>del </a:t>
            </a:r>
            <a:r>
              <a:rPr lang="en-US" sz="2000" i="1" dirty="0" smtClean="0"/>
              <a:t>BYOD (Bring Your Own </a:t>
            </a:r>
            <a:r>
              <a:rPr lang="it-IT" sz="2000" i="1" dirty="0" err="1" smtClean="0"/>
              <a:t>Device</a:t>
            </a:r>
            <a:r>
              <a:rPr lang="it-IT" sz="2000" i="1" dirty="0" smtClean="0"/>
              <a:t>, “porta il tuo dispositivo”, </a:t>
            </a:r>
            <a:r>
              <a:rPr lang="it-IT" sz="2000" dirty="0" smtClean="0"/>
              <a:t>per cui la didattica viene fatta sui dispositivi di proprietà degli studenti, e le istituzioni intervengono solo per fornirle a chi non se lo può permettere).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Occorre lavorare per ridurre i costi per le famiglie, ad esempio in acquisti connessi a editoria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DATI APERTI: si tratta di aprire la scuola nel suo potenziale di patrimonio informativo pubblico: Il MIUR ha il desiderio di coinvolgere i ragazzi in quella che diventerà a regime una </a:t>
            </a:r>
            <a:r>
              <a:rPr lang="it-IT" sz="2000" i="1" dirty="0" smtClean="0"/>
              <a:t>Data </a:t>
            </a:r>
            <a:r>
              <a:rPr lang="it-IT" sz="2000" i="1" dirty="0" err="1" smtClean="0"/>
              <a:t>School</a:t>
            </a:r>
            <a:r>
              <a:rPr lang="it-IT" sz="2000" i="1" dirty="0" smtClean="0"/>
              <a:t> nazionale.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A mano a mano che la digitalizzazione delle scuole diventerà più capillare, la smaterializzazione e l’</a:t>
            </a:r>
            <a:r>
              <a:rPr lang="it-IT" sz="2000" dirty="0" err="1" smtClean="0"/>
              <a:t>efficientamento</a:t>
            </a:r>
            <a:r>
              <a:rPr lang="it-IT" sz="2000" dirty="0" smtClean="0"/>
              <a:t> dei processi amministrativi potranno portare ad una considerevole riduzione del peso sugli assistenti amministrativi, ad un ridimensionamento progressivo del loro numero, e pertanto ad un possibile risparmio di risorse che potranno essere reinvestite nella scuola, proprio – ad esempio – per migliorarne ulteriormente i servizi.</a:t>
            </a:r>
          </a:p>
          <a:p>
            <a:pPr algn="just">
              <a:spcBef>
                <a:spcPts val="600"/>
              </a:spcBef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06090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9. CULTURA IN CORPORE SANO</a:t>
            </a:r>
            <a:br>
              <a:rPr lang="it-IT" sz="2800" b="1" dirty="0" smtClean="0"/>
            </a:b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000" dirty="0" smtClean="0"/>
              <a:t>“Portare Musica e Sport nella scuola primaria e più Storia dell’Arte nelle secondarie, per scommettere sui punti di forza dell’Italia.”</a:t>
            </a:r>
          </a:p>
          <a:p>
            <a:pPr algn="just"/>
            <a:r>
              <a:rPr lang="it-IT" sz="2000" dirty="0" smtClean="0"/>
              <a:t>L’insegnamento pratico della musica va riportato nelle scuole primarie attraverso docenti qualificati, e rafforzato nelle scuole secondarie di primo grado attraverso la formazione dei docenti di musica già in servizio. Un’ipotesi: introduzione di 2 ore a settimana di educazione musicale nelle classi IV e V della scuola primaria utilizzando i docenti specializzati delle GAE e coinvolgendo le Associazioni e le scuole musicali del territorio;</a:t>
            </a:r>
          </a:p>
          <a:p>
            <a:pPr algn="just"/>
            <a:r>
              <a:rPr lang="it-IT" sz="2000" dirty="0" smtClean="0"/>
              <a:t>Anche lo studio della Storia dell’Arte e Disegno va rafforzato, soprattutto nel biennio dei licei e degli istituti turistici. In questi ordinamenti l’insegnamento è già presente nei tre anni finali, e si pensa di  estenderlo al biennio;</a:t>
            </a:r>
          </a:p>
          <a:p>
            <a:pPr algn="just"/>
            <a:r>
              <a:rPr lang="it-IT" sz="2000" dirty="0" smtClean="0"/>
              <a:t>Introdurre l’educazione motoria e lo sport a scuola, in particolare nella primaria., con 1 ora a settimana di educazione fisica nelle classi dalla II alla V della scuola primaria, mediante i docenti specializzati delle GAE e la sinergia con il territorio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10. LE NUOVE ALFABETIZZAZIONI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/>
              <a:t>“Rafforzamento del piano formativo per le lingue straniere, a partire dai 6 anni. Competenze digitali: </a:t>
            </a:r>
            <a:r>
              <a:rPr lang="it-IT" sz="2000" dirty="0" err="1" smtClean="0"/>
              <a:t>coding</a:t>
            </a:r>
            <a:r>
              <a:rPr lang="it-IT" sz="2000" dirty="0" smtClean="0"/>
              <a:t> e pensiero computazionale nella primaria e piano “</a:t>
            </a:r>
            <a:r>
              <a:rPr lang="it-IT" sz="2000" dirty="0" err="1" smtClean="0"/>
              <a:t>Digital</a:t>
            </a:r>
            <a:r>
              <a:rPr lang="it-IT" sz="2000" dirty="0" smtClean="0"/>
              <a:t> </a:t>
            </a:r>
            <a:r>
              <a:rPr lang="it-IT" sz="2000" dirty="0" err="1" smtClean="0"/>
              <a:t>Makers</a:t>
            </a:r>
            <a:r>
              <a:rPr lang="it-IT" sz="2000" dirty="0" smtClean="0"/>
              <a:t>” nella secondaria. Diffusione dello studio dei principi dell’Economia in tutte le secondarie.”</a:t>
            </a:r>
          </a:p>
          <a:p>
            <a:pPr algn="just"/>
            <a:r>
              <a:rPr lang="it-IT" sz="2000" b="1" i="1" dirty="0" smtClean="0"/>
              <a:t>Più lingue a scuola</a:t>
            </a:r>
            <a:r>
              <a:rPr lang="it-IT" sz="2000" i="1" dirty="0" smtClean="0"/>
              <a:t>: rafforzare l'insegnamento in lingua straniera con la metodologia CLIL nella scuola primaria e nella scuola secondaria di primo grado attraverso un potenziamento del Piano di Formazione dei docenti.</a:t>
            </a:r>
          </a:p>
          <a:p>
            <a:pPr algn="just"/>
            <a:r>
              <a:rPr lang="it-IT" sz="2000" dirty="0" smtClean="0"/>
              <a:t>L’obiettivo generale deve essere quello di rafforzare una volta per tutte l’insegnamento delle lingue straniere – orizzontalmente tra i diversi indirizzi di studio e verticalmente nei diversi cicli, a partire dalla scuola dell’infanzia.</a:t>
            </a:r>
          </a:p>
          <a:p>
            <a:pPr algn="just"/>
            <a:r>
              <a:rPr lang="it-IT" sz="2000" dirty="0" smtClean="0"/>
              <a:t>Introdurre il </a:t>
            </a:r>
            <a:r>
              <a:rPr lang="it-IT" sz="2000" b="1" dirty="0" err="1" smtClean="0"/>
              <a:t>coding</a:t>
            </a:r>
            <a:r>
              <a:rPr lang="it-IT" sz="2000" dirty="0" smtClean="0"/>
              <a:t> (la programmazione) nella scuola italiana. A partire dalla primaria,  gli alunni imparino a risolvere problemi complessi applicando la logica del paradigma informatico.</a:t>
            </a:r>
          </a:p>
          <a:p>
            <a:pPr algn="just"/>
            <a:r>
              <a:rPr lang="it-IT" sz="2000" dirty="0" smtClean="0"/>
              <a:t>L’</a:t>
            </a:r>
            <a:r>
              <a:rPr lang="it-IT" sz="2000" b="1" dirty="0" smtClean="0"/>
              <a:t>economia</a:t>
            </a:r>
            <a:r>
              <a:rPr lang="it-IT" sz="2000" dirty="0" smtClean="0"/>
              <a:t> deve essere una disciplina accessibile agli studenti di tutte le scuole di secondo grado.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9458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11. FONDATA SUL LAVORO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/>
              <a:t>“Alternanza Scuola-Lavoro obbligatoria negli ultimi 3 anni degli istituti tecnici e professionali per almeno 200 ore l’anno, estensione dell’impresa didattica, potenziamento delle esperienze di apprendistato sperimentale.”</a:t>
            </a:r>
          </a:p>
          <a:p>
            <a:pPr algn="just"/>
            <a:r>
              <a:rPr lang="it-IT" sz="1600" dirty="0" smtClean="0"/>
              <a:t>serve rafforzare l’apprendimento basato su </a:t>
            </a:r>
            <a:r>
              <a:rPr lang="it-IT" sz="1600" b="1" dirty="0" smtClean="0"/>
              <a:t>esperienze concrete di lavoro;</a:t>
            </a:r>
          </a:p>
          <a:p>
            <a:pPr algn="just"/>
            <a:r>
              <a:rPr lang="it-IT" sz="1600" dirty="0" smtClean="0"/>
              <a:t>La possibilità di fare </a:t>
            </a:r>
            <a:r>
              <a:rPr lang="it-IT" sz="1600" b="1" dirty="0" smtClean="0"/>
              <a:t>percorsi di didattica in realtà lavorative </a:t>
            </a:r>
            <a:r>
              <a:rPr lang="it-IT" sz="1600" dirty="0" smtClean="0"/>
              <a:t>aziendali, così come pubbliche o del no profit, sarà resa sistemica </a:t>
            </a:r>
            <a:r>
              <a:rPr lang="it-IT" sz="1600" b="1" dirty="0" smtClean="0"/>
              <a:t>per gli studenti di tutte le scuole secondarie di secondo grado</a:t>
            </a:r>
          </a:p>
          <a:p>
            <a:pPr algn="just"/>
            <a:r>
              <a:rPr lang="it-IT" sz="1600" b="1" i="1" dirty="0" smtClean="0"/>
              <a:t>Alternanza obbligatoria: </a:t>
            </a:r>
            <a:r>
              <a:rPr lang="it-IT" sz="1600" dirty="0" smtClean="0"/>
              <a:t>Introdurre l’obbligo dell’Alternanza Scuola-Lavoro (ASL) negli ultimi tre anni degli Istituti Tecnici ed estenderlo di un anno nei Professionali, prevedendo che il monte ore dei percorsi sia di </a:t>
            </a:r>
            <a:r>
              <a:rPr lang="it-IT" sz="1600" b="1" i="1" dirty="0" smtClean="0"/>
              <a:t>almeno 200 ore l’anno</a:t>
            </a:r>
            <a:r>
              <a:rPr lang="it-IT" sz="1600" dirty="0" smtClean="0"/>
              <a:t>. Alle ore di alternanza partecipano anche i docenti, che dovranno essere formati come tutor dei ragazzi in azienda, e che insieme all’azienda costruiscono il progetto formativo dei ragazzi.</a:t>
            </a:r>
          </a:p>
          <a:p>
            <a:pPr algn="just"/>
            <a:r>
              <a:rPr lang="it-IT" sz="1600" b="1" i="1" dirty="0" smtClean="0"/>
              <a:t>Impresa didattica: </a:t>
            </a:r>
            <a:r>
              <a:rPr lang="it-IT" sz="1600" dirty="0" smtClean="0"/>
              <a:t>Gli istituti di istruzione superiore, e di istruzione e formazione professionale possono commercializzare beni o servizi prodotti o svolgere attività di “impresa Formativa Strumentale”, utilizzando i ricavi per investimenti sull’attività didattica (estensione della formula “azienda agraria” a tutti gli Istituti).</a:t>
            </a:r>
          </a:p>
          <a:p>
            <a:pPr algn="just"/>
            <a:r>
              <a:rPr lang="it-IT" sz="1600" b="1" i="1" dirty="0" smtClean="0"/>
              <a:t>Bottega Scuola:  </a:t>
            </a:r>
            <a:r>
              <a:rPr lang="it-IT" sz="1600" dirty="0" smtClean="0"/>
              <a:t>Definire i principi per disseminare  esperienze di inserimento degli studenti in contesti imprenditoriali legati all’artigianato, al fine di coinvolgere più attivamente anche imprese di minori dimensioni o tramandare i “mestieri d’arte”.</a:t>
            </a:r>
          </a:p>
          <a:p>
            <a:pPr algn="just"/>
            <a:r>
              <a:rPr lang="it-IT" sz="1600" b="1" i="1" dirty="0" smtClean="0"/>
              <a:t>Apprendistato sperimentale: </a:t>
            </a:r>
            <a:r>
              <a:rPr lang="it-IT" sz="1600" dirty="0" smtClean="0"/>
              <a:t>Diffondere attraverso protocolli ad hoc il programma sperimentale di apprendistato negli ultimi due anni della scuola superiore, lanciato nel 2014 in attuazione dell’articolo 8bis del d.l. 104/2013.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it-IT" sz="2000" dirty="0" smtClean="0"/>
              <a:t>Diffusione dello strumento </a:t>
            </a:r>
            <a:r>
              <a:rPr lang="it-IT" sz="2000" dirty="0" err="1" smtClean="0"/>
              <a:t>Erasmus+</a:t>
            </a:r>
            <a:r>
              <a:rPr lang="it-IT" sz="2000" dirty="0" smtClean="0"/>
              <a:t>, anche e soprattutto per l’alternanza scuola–lavoro;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potenziare e trasformare, già a partire dal prossimo anno scolastico, i laboratori di tutte le scuole secondarie superiori anche attraverso l’acquisto di nuovi macchinari (stampanti 3D, frese laser, componenti robotici, ecc.);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aggregare intorno ai progetti di formazione congiunta tutti gli attori rilevanti del territorio, attraverso  i Poli Tecnico-Professionali;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sostenere gli Istituti Tecnici Superiori (ITS);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rafforzare il sistema di Formazione Professionale, mettendolo definitivamente a sistema con il sistema dell’Istruzione per massimizzarne il grande impatto nella lotta alla disoccupazione giovanile;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costruire uno strumento di mappatura della domanda di competenze del nostro sistema Paese: uno strumento utile le scuole per predisporre piani di orientamento coerenti con la domanda di lavoro prevista dal territorio, ma anche uno strumento per la revisione dei curricoli scolastici stessi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0609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12. LA SCUOLA PER TUTTI, </a:t>
            </a:r>
            <a:r>
              <a:rPr lang="it-IT" sz="2400" b="1" dirty="0" err="1" smtClean="0"/>
              <a:t>TUTTI</a:t>
            </a:r>
            <a:r>
              <a:rPr lang="it-IT" sz="2400" b="1" dirty="0" smtClean="0"/>
              <a:t> PER LA</a:t>
            </a:r>
            <a:br>
              <a:rPr lang="it-IT" sz="2400" b="1" dirty="0" smtClean="0"/>
            </a:br>
            <a:r>
              <a:rPr lang="it-IT" sz="2400" b="1" dirty="0" smtClean="0"/>
              <a:t>SCUOLA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/>
              <a:t>“Stabilizzare il Fondo per il Miglioramento dell’Offerta Formativa (MOF), renderne trasparente l’utilizzo e legarlo agli obiettivi di miglioramento delle scuole. Attrarre risorse private (singoli cittadini, fondazioni, imprese), attraverso incentivi fiscali e semplificazioni burocratiche.”</a:t>
            </a:r>
          </a:p>
          <a:p>
            <a:pPr algn="just"/>
            <a:r>
              <a:rPr lang="it-IT" sz="2000" dirty="0" smtClean="0"/>
              <a:t>Stabilizzare le risorse destinate al MOF, per consentire alle scuole un’adeguata e tempestiva programmazione basata su un budget triennale.</a:t>
            </a:r>
          </a:p>
          <a:p>
            <a:pPr algn="just"/>
            <a:r>
              <a:rPr lang="it-IT" sz="2000" dirty="0" smtClean="0"/>
              <a:t>un reintegro parziale del MOF potrà essere destinato a quegli istituti che sviluppano pratiche di potenziamento dell’offerta formativa di particolare impatto (di formazione, di autoproduzione di contenuti didattici, di progettualità) e trasferibili attraverso “modelli di rete”, partendo da indirizzi strategici periodicamente identificati, come ad esempio innovazione digitale, alternanza scuola-lavoro o multilinguismo.</a:t>
            </a:r>
          </a:p>
          <a:p>
            <a:pPr algn="just"/>
            <a:r>
              <a:rPr lang="it-IT" sz="2000" dirty="0" smtClean="0"/>
              <a:t>il 10% delle risorse sarà nella piena disponibilità del Dirigente, per remunerare docenti per attività gestionali e di didattica di particolare rilievo per il Piano di miglioramento</a:t>
            </a:r>
          </a:p>
          <a:p>
            <a:pPr algn="just"/>
            <a:endParaRPr lang="it-IT" sz="2000" dirty="0" smtClean="0"/>
          </a:p>
          <a:p>
            <a:pPr algn="just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IL DOCUMENTO NEI 12 PUNTI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SINTESI</a:t>
            </a:r>
            <a:endParaRPr lang="it-IT" sz="32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pic>
        <p:nvPicPr>
          <p:cNvPr id="3075" name="Picture 3" descr="C:\Users\Franca\Desktop\La-BUONA-SCUOLA_-12-pu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1196752"/>
            <a:ext cx="4248472" cy="5158653"/>
          </a:xfrm>
          <a:prstGeom prst="rect">
            <a:avLst/>
          </a:prstGeom>
          <a:noFill/>
        </p:spPr>
      </p:pic>
      <p:pic>
        <p:nvPicPr>
          <p:cNvPr id="8" name="Picture 5" descr="C:\Users\Franca\Desktop\image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72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5976664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</a:pPr>
            <a:r>
              <a:rPr lang="it-IT" sz="2000" dirty="0" smtClean="0"/>
              <a:t>Per un’altra quota (inizialmente del 5%) sarà promossa la gestione attraverso la modalità del </a:t>
            </a:r>
            <a:r>
              <a:rPr lang="it-IT" sz="2000" b="1" dirty="0" smtClean="0"/>
              <a:t>bilancio partecipato</a:t>
            </a:r>
            <a:r>
              <a:rPr lang="it-IT" sz="2000" dirty="0" smtClean="0"/>
              <a:t>, coinvolgendo studenti e rappresentanti dei genitori, per obiettivi didattici coerenti con le finalità strategiche del Piano di miglioramento.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Sommare risorse pubbliche </a:t>
            </a:r>
            <a:r>
              <a:rPr lang="it-IT" sz="2000" b="1" dirty="0" smtClean="0"/>
              <a:t>a interventi dei privati</a:t>
            </a:r>
            <a:r>
              <a:rPr lang="it-IT" sz="2000" dirty="0" smtClean="0"/>
              <a:t>:</a:t>
            </a:r>
          </a:p>
          <a:p>
            <a:pPr marL="714375" indent="-350838" algn="just">
              <a:spcBef>
                <a:spcPts val="1200"/>
              </a:spcBef>
            </a:pPr>
            <a:r>
              <a:rPr lang="it-IT" sz="2000" dirty="0" smtClean="0"/>
              <a:t>Il primo strumento è lo </a:t>
            </a:r>
            <a:r>
              <a:rPr lang="it-IT" sz="2000" b="1" dirty="0" err="1" smtClean="0"/>
              <a:t>School</a:t>
            </a:r>
            <a:r>
              <a:rPr lang="it-IT" sz="2000" b="1" dirty="0" smtClean="0"/>
              <a:t> Bonus </a:t>
            </a:r>
            <a:r>
              <a:rPr lang="it-IT" sz="2000" dirty="0" smtClean="0"/>
              <a:t>sulla falsariga del c.d. “Art Bonus”), un bonus fiscale per un portafoglio di investimenti privati (da parte di cittadini, associazioni, fondazioni, imprese) nella scuola;</a:t>
            </a:r>
          </a:p>
          <a:p>
            <a:pPr marL="714375" indent="-350838" algn="just">
              <a:spcBef>
                <a:spcPts val="1200"/>
              </a:spcBef>
            </a:pPr>
            <a:r>
              <a:rPr lang="it-IT" sz="2000" dirty="0" smtClean="0"/>
              <a:t>Il secondo strumento, chiamato </a:t>
            </a:r>
            <a:r>
              <a:rPr lang="it-IT" sz="2000" b="1" dirty="0" err="1" smtClean="0"/>
              <a:t>School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Guarantee</a:t>
            </a:r>
            <a:r>
              <a:rPr lang="it-IT" sz="2000" dirty="0" smtClean="0"/>
              <a:t>, è invece mirato a premiare in maniera più marcata l’investimento nella scuola che crea occupazione giovanile. L’impresa che investe risorse su </a:t>
            </a:r>
            <a:r>
              <a:rPr lang="it-IT" sz="2000" smtClean="0"/>
              <a:t>una scuola – </a:t>
            </a:r>
            <a:r>
              <a:rPr lang="it-IT" sz="2000" dirty="0" smtClean="0"/>
              <a:t>ad esempio finanziando percorsi di alternanza scuola-lavoro, ricostruendo un laboratorio o garantendone l’utilizzo efficiente – potrà ricevere incentivi aggiuntivi rispetto allo </a:t>
            </a:r>
            <a:r>
              <a:rPr lang="it-IT" sz="2000" dirty="0" err="1" smtClean="0"/>
              <a:t>School</a:t>
            </a:r>
            <a:r>
              <a:rPr lang="it-IT" sz="2000" dirty="0" smtClean="0"/>
              <a:t> Bonus, nel momento in cui si dimostri il “successo formativo” dei processi di alternanza e didattica </a:t>
            </a:r>
            <a:r>
              <a:rPr lang="it-IT" sz="2000" dirty="0" err="1" smtClean="0"/>
              <a:t>laboratoriale</a:t>
            </a:r>
            <a:r>
              <a:rPr lang="it-IT" sz="2000" dirty="0" smtClean="0"/>
              <a:t>  sviluppati nella scuola di riferimento;</a:t>
            </a:r>
          </a:p>
          <a:p>
            <a:pPr marL="714375" indent="-350838" algn="just">
              <a:spcBef>
                <a:spcPts val="1200"/>
              </a:spcBef>
            </a:pPr>
            <a:r>
              <a:rPr lang="it-IT" sz="2000" dirty="0" smtClean="0"/>
              <a:t>Il terzo strumento coinvolge invece tutti i cittadini e mira ad incentivare meccanismi di </a:t>
            </a:r>
            <a:r>
              <a:rPr lang="it-IT" sz="2000" dirty="0" err="1" smtClean="0"/>
              <a:t>microfinanziamento</a:t>
            </a:r>
            <a:r>
              <a:rPr lang="it-IT" sz="2000" dirty="0" smtClean="0"/>
              <a:t> diffuso a favore della scuola, il cosiddetto </a:t>
            </a:r>
            <a:r>
              <a:rPr lang="it-IT" sz="2000" b="1" dirty="0" err="1" smtClean="0"/>
              <a:t>crowdfunding</a:t>
            </a:r>
            <a:r>
              <a:rPr lang="it-IT" sz="2000" dirty="0" smtClean="0"/>
              <a:t>.</a:t>
            </a:r>
          </a:p>
          <a:p>
            <a:pPr marL="714375" indent="-350838" algn="just"/>
            <a:r>
              <a:rPr lang="it-IT" sz="2000" dirty="0" smtClean="0"/>
              <a:t>altri strumenti di “finanza buona”. Le </a:t>
            </a:r>
            <a:r>
              <a:rPr lang="it-IT" sz="2000" b="1" dirty="0" smtClean="0"/>
              <a:t>obbligazioni ad impatto sociale.</a:t>
            </a:r>
            <a:endParaRPr lang="it-IT" sz="20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LA CONSULTAZIONE PUBBLICA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consultazione pubblica e’ aperta on </a:t>
            </a:r>
            <a:r>
              <a:rPr lang="it-IT" sz="2800" dirty="0" err="1" smtClean="0"/>
              <a:t>line</a:t>
            </a:r>
            <a:r>
              <a:rPr lang="it-IT" sz="2800" dirty="0" smtClean="0"/>
              <a:t> fino al 15 novembre. Vi si Accede sito web del MIUR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pic>
        <p:nvPicPr>
          <p:cNvPr id="2050" name="Picture 2" descr="C:\Users\Franc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2971800" cy="1543050"/>
          </a:xfrm>
          <a:prstGeom prst="rect">
            <a:avLst/>
          </a:prstGeom>
          <a:noFill/>
        </p:spPr>
      </p:pic>
      <p:pic>
        <p:nvPicPr>
          <p:cNvPr id="2051" name="Picture 3" descr="C:\Users\Franca\Desktop\index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2952328" cy="1689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8958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LE CONSULTAZIONI OFF LINE DELL’USR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800" dirty="0" smtClean="0"/>
              <a:t>DIRIGENTI SCOLASTICI</a:t>
            </a:r>
          </a:p>
          <a:p>
            <a:pPr algn="just">
              <a:buNone/>
            </a:pPr>
            <a:r>
              <a:rPr lang="it-IT" dirty="0" smtClean="0"/>
              <a:t>    - </a:t>
            </a:r>
            <a:r>
              <a:rPr lang="it-IT" sz="2400" dirty="0" smtClean="0"/>
              <a:t>Conferenze di servizio provinciale e interprovinciali</a:t>
            </a:r>
            <a:endParaRPr lang="it-IT" sz="1400" dirty="0" smtClean="0"/>
          </a:p>
          <a:p>
            <a:pPr algn="just"/>
            <a:r>
              <a:rPr lang="it-IT" sz="2800" dirty="0" smtClean="0"/>
              <a:t>DIRIGENTI SCOLASTICI, DOCENTI, STUDENTI, GENITORI, ALTRE PARTI INTERESSATE</a:t>
            </a:r>
          </a:p>
          <a:p>
            <a:pPr marL="539750" indent="-539750" algn="just">
              <a:buNone/>
            </a:pPr>
            <a:r>
              <a:rPr lang="it-IT" sz="2800" dirty="0" smtClean="0"/>
              <a:t>     - </a:t>
            </a:r>
            <a:r>
              <a:rPr lang="it-IT" sz="2400" dirty="0" smtClean="0"/>
              <a:t>attraverso le consultazioni nelle singole scuole e l’invio della sintesi agli indirizzi mail specificati nella nota n. 12503 del 06.10.2014 e sintetizzati con il coordinamento del </a:t>
            </a:r>
            <a:r>
              <a:rPr lang="it-IT" sz="2400" smtClean="0"/>
              <a:t>Corpo </a:t>
            </a:r>
            <a:r>
              <a:rPr lang="it-IT" sz="2400" smtClean="0"/>
              <a:t>ispettivo.</a:t>
            </a:r>
            <a:endParaRPr lang="it-IT" sz="2400" dirty="0" smtClean="0"/>
          </a:p>
          <a:p>
            <a:pPr algn="just"/>
            <a:r>
              <a:rPr lang="it-IT" sz="2800" dirty="0" smtClean="0"/>
              <a:t>ASSOCIAZIONI DELLE SCUOLE PARITARIE</a:t>
            </a:r>
          </a:p>
          <a:p>
            <a:pPr algn="just"/>
            <a:r>
              <a:rPr lang="it-IT" sz="2800" dirty="0" smtClean="0"/>
              <a:t>ASSOCIAZIONI PROFESSIONALI</a:t>
            </a:r>
          </a:p>
          <a:p>
            <a:pPr algn="just">
              <a:buNone/>
            </a:pPr>
            <a:r>
              <a:rPr lang="it-IT" sz="2800" dirty="0" smtClean="0"/>
              <a:t>    </a:t>
            </a:r>
            <a:r>
              <a:rPr lang="it-IT" sz="2400" dirty="0" smtClean="0"/>
              <a:t>- presso l’USR a cura del Corpo ispettivo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RAPPORTO REGIONALE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Le schede provenienti dalle scuole saranno inviate entro il 27 ottobre agli indirizzi mail specificati nella nota n. 12503 del 06.10.2014.</a:t>
            </a:r>
          </a:p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Costituiranno, insieme al contributo dei Dirigenti Tecnici, il Rapporto regionale che sarà inviato al MIUR nei primi giorni del mese di novembre.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LA SCHEDA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SINTESI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La scheda di sintesi in cui raccogliere i contributi della consultazione, oltre ad alcuni dati quantitativi, contiene uno spazio per ognuno dei 12 punti riassuntivi del Documento. Negli spazi dedicati, si chiede di esprimere</a:t>
            </a:r>
          </a:p>
          <a:p>
            <a:pPr algn="just"/>
            <a:r>
              <a:rPr lang="it-IT" dirty="0" smtClean="0"/>
              <a:t>Punti di forza</a:t>
            </a:r>
          </a:p>
          <a:p>
            <a:pPr algn="just"/>
            <a:r>
              <a:rPr lang="it-IT" dirty="0" smtClean="0"/>
              <a:t>Criticità</a:t>
            </a:r>
          </a:p>
          <a:p>
            <a:pPr algn="just"/>
            <a:r>
              <a:rPr lang="it-IT" dirty="0" smtClean="0"/>
              <a:t>Proposte attuative di miglioramento</a:t>
            </a:r>
          </a:p>
          <a:p>
            <a:pPr algn="just"/>
            <a:r>
              <a:rPr lang="it-IT" dirty="0" smtClean="0"/>
              <a:t>Proposte alternative, qualora non si condivida il punto di vista espresso nel Documento</a:t>
            </a:r>
          </a:p>
          <a:p>
            <a:pPr marL="0" indent="0" algn="just">
              <a:buNone/>
            </a:pPr>
            <a:r>
              <a:rPr lang="it-IT" dirty="0" smtClean="0"/>
              <a:t>Si invita a prendere visione delle note redazionali che accompagnano la scheda, per facilitare l’esame dei contributi.</a:t>
            </a:r>
          </a:p>
          <a:p>
            <a:pPr algn="just">
              <a:buNone/>
            </a:pPr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CONTRIBUTI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/>
            <a:r>
              <a:rPr lang="it-IT" dirty="0" smtClean="0"/>
              <a:t>Le scuole potranno esprimere contributi su tutti i punti, su qualcuno, su nessuno.</a:t>
            </a:r>
          </a:p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Anche nel caso non si volesse inviare osservazioni, si invita comunque a compilare la parte quantitativa, al fine di consentire una statistica sulla consultazione.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CONFERENZE </a:t>
            </a:r>
            <a:r>
              <a:rPr lang="it-IT" dirty="0" err="1" smtClean="0"/>
              <a:t>DI</a:t>
            </a:r>
            <a:r>
              <a:rPr lang="it-IT" dirty="0" smtClean="0"/>
              <a:t> SERVIZIO PROVINCIALI E INTERPROVINCIALI  OTTOBRE 2014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4098" name="AutoShape 2" descr="data:image/jpeg;base64,/9j/4AAQSkZJRgABAQAAAQABAAD/2wCEAAkGBxQSEhQUEhQUFRQUGBgXFRcUFBUXFBUXFxgWFxQUFRcYHSggGBolGxUXITEhJSkrLi4uFx8zODMsNygtLiwBCgoKDg0OGxAQGywkHyQyLCwsLCwsLCwsLCwsLy4sLCwsLCwsLCwsLCwsLCwsLCwsLCwsLCwsLCwsLCwsLCwsLP/AABEIAMIBAwMBEQACEQEDEQH/xAAbAAACAwEBAQAAAAAAAAAAAAAABQMEBgIHAf/EAEsQAAECAwMFDQUECAUEAwAAAAEAAgMEEQUSIQYxcXKyEyIyMzRBUWFzgZGhsQcjQsHCJFKz0RQ1Q2KCg7TwJZLD4fEVRKKjY3ST/8QAGgEBAAMBAQEAAAAAAAAAAAAAAAMEBQIGAf/EADwRAAIBAgIHBgUDBAEEAwEAAAABAgMRBDESITJBcYHBBTNRkbHwEyI0QmFy0eEUI6GygkNEwvEkUpIV/9oADAMBAAIRAxEAPwDA5cctOrD9AuTpH3I7jZjsT8lUxmyuZpdnbb5Fm1uLdoPyWfh9tGriNh8CWYG8gdmNt67lmenw+x5eiHXs+5a7sipoZc+hldpbb4L1NVb3ERNU+hXyRDR2iCYbWQlB0j/Tes2tscyei7Yyo/eaJ/Z0PextRm1EWH2v3cOL9EV+3M4l/KPiJjUf6FV8H3sOKMer3b4HzKvioOg+jV6TG7EPfgeUnuPNJrlMz2DdoK/gO5XPoQ1thcxNNZma7dpq1cJtx4r1K1Lfwfoz0/LcbyX0O9GL0eEzl78Svjvs59DB2fyiZ7GL/TlfJ7cuMehaw/dQ4S9WQxW0mJQ9MSDtNUOI2C7gu+XA2XtH42HqfU5UqORu0MjMyHJ/58XZhrA7S71+9xq4LZ9+JRmR76Drj0UNHYkXKP1EOL9GTz3Gv1nepXO89LT2I8EbL2ecjf2p+pWX+x5up3n/AOv9ia3+Nlu2Z9SgrbL97y3Q2JcH/qz7leysVx6Gs9Cs6u/7hL2W7U0uJosk+QjS/wDEcvNY/wCr8vQw8b9U+JBG5RK9o78J60+yO+Zl9pd0uIqyo5Q/+HZaruK76XL0R56WZ5xL8mZ2sX0YvRbvfgitidtjTIYf4nB1H7IWpglnw6o+Q2Fx6MdZW8pi92yFv4fukZuI798jNWLySGP/AJ2fhPVSnsx4GzPalxG3s4bS0YvYu22qti80XMBsS4lDKzjZnWi7T1H9nI2PsF8uKwpbVjeWKx9/mdxy8jY5P8nZ/FtuUsciKWZh8uOWu1YeyF2U1kdZH8ZM9kfUKpjNlczT7O2nyLNrD3TtB+SoYbaRp4jYfAmmhvIPZt2nrqWZ6ihsv3uQ49n3LXdkVNDLn0MntLvHwXqay3eJfqn0KSyIqO0RsFZOT/v4HrNrL5OZJH6mrw6omyBFJiY1WbUVYPa/dQ4v0RX7Zd1DgXMo+ImNR/oVXwfew4oyqvdvgc5VcVB0H0YvS43Yh78Dyk9x5pNcomewbtNV/AdyufQhrbK59BPNZmdozaatXCbceK9StS+7g/Rnp+XPBgaHfQvR4TOXvxK+P+zn0MFZx+0zPYxf6crme3LjHoWsP3UOEvVn2Yb76R7SFtsUNfYZewferg/Q1ftH42HqDaeqdHI3KORmpHk/8+L6Q15/tLvX73Grgtn34lKMPfwB++PQKKjsS5Ful38OfoySb4x+s71K5WZ6aOyjaezvkb+1P1K1/B5qe3zn/sS5QcbLdsz6lXrZP3vLmH2Xwf8Aqy1lM2sSL1MZ6OWdiNvyHZz+SHFjnJLkI0xPxHLzXaH1fl6IyMb9U+LII3KJXtHfhRFp9kd8+HUy+0u6XEV5UD37+7ZaruK76XL0R56WZ5vA5MztYvpDXoV78kVsTtP3uG2Qv6zg9m/ZC1cF93Dqj5T2Vx6McZXcpi92yFv4fukZuI79mbsPkkPt2fhPVSnsx4GzPalxHeQLaWnH7E7bFVxW4vYLZlxQpys42Z1ou09cf9Pka32cinJsvQpYZqiMPHBY+/zO1l5GwsQUgtHQX7blKsiGWZhct+WnRD9ApCojrI/hzXZfU1UsZs+Zp9nbT5dS1a/FO7/pVHD7S4mniNh8CWb4MHsm+rl1LM9RQ2X73Ic+z3lr+zKnhkuPQyO0u8fBeprLc4l+qfQpIio7RFA5HJafoiLOrbC4ki+prcOsS1kS2kzM6rNqKvP9r93Di+hV7Vd4w4FjKPiI/Zv2Sq+D72HFGbU7t8D5lTxUHQfoXpsZsQ9+B5Se4xMjYb5mZmQxzWncGAXq4kuqBhzb04q5gH/ZXPodrCzrQ+V+JRt7JKNLwYcR5ZxrQ5rTUtF5tDXMcRzdIWvhH/divyvUilgalGDnLwfozYZccGBod9C9HhM5GTj/ALOfQwFncpmexi/07lzPblxj0LdDuocJerJptvvZHtoQ/wDJigr7DL+EX91cH6Gn9o/Gw9QbURVKORt0cjNSPJx28b0hrz/aXevj0Rq4LZ9+LKkTlMvrt9Ao6Ww+Rbo9/D/l6M+x+G/SfVcLM9PHJG29nfI39qfmrf8AB5ie3zn/ALEuUXGS/bM+pV62T97y5hsnz/1Zft9tYsXs2+jlnYjb5HGBdqcOL6DTJLkI0xPxXLzPaH1T5eiMvGfVPiyvG5RK9o78KItPsjvnw6mZ2l3S4i3KflDu7ZYr2M76Xvcjz0s2ZWyMk40eTY6E5hO6xTdJpgS1ta9ILDh1r0EXq9+BLVwFSp80bay3YlhvlLVgteWuBhvo5uY72hFDjgQtXAu+lw6ogq4eVDRUt76M7yt5TF/v4Qt+h3SMXEd++KM5YHJYfbs/CiKnT2Y8P2Nqe1LiPchW/wCKR+w+qGquK3F3B7MuKE+VfGzOtF23rn/p8jW+zl0Ktm8CV0RVkfd5nS2fI11j8UNZ+25SrIhlmYbLYfbjohbLV2VUN/ZnYZmY02wPDTuW9r8RLsK9Awx0hVcRDTVuJdwtX4Tba8BhlLkpGgyznvdDqK1aCTgaY1IGNRmVOlScJK/iacq0aqaQpnhhB7Nnq5Rs9dSVk1+eg39n3LXdmVZhlzMftLvHwj6mttviX6D6FfJZEVHaIZfkUlp+iKs2r3fMl/7mtwXrEu5Gj7VM6sP1iLA7Y2I8ZdCn2psQ4E+ULawY/Zv9Cq2DdqsOKKE03BpeBJlBKPiQWFgLtzG+AxON3m58xXq8TTlUpxcVe2Z5iVKbV7ZCKwJR8KcDnNI3SHdIOGHCaT4FWcHCUKKUlvL+Ei4x1jTKtgc2FUVa2I17gcxa0gkHqV6nJxd1uLU4KS0Zbxnb2T8KM0Alwu8EgjAGnVjmC0KfaVWm9SRl1eyaNVa29WX4PKYss1k7NtZW6IMUCuerZctcT3grRw9V1YOcs210KdajGjNU45JPqRzZrFke3h7TF9r7DJcJ3i5+hpPaKPet6mN2oiq0cjZo5FfJ/JaJMSIiQ3tvCPFJa6oAabrc4rjVoNKZisTHUXKo2vEu4fEqn8rXu7FltWE+XmpW85rqubwa5xQEUPN1qvGOjFrgaWDl8Wsmtyl6MUxOE7v9VEsz1KyRt/Z3yN/an5q3/B5eW3zn/sS5R8OX7Vnq5QVtl+95dw2T5/6sY22PfROzb6OWdiNt8CLBv+1Hi+gyyT5C3TE/FcvMY/6p8vQzcZ9VLiQx2+/lj0RHV/8AyiLS7If958OqM7tCLlS1bmVcorOiOjBzWFwiEXSBXMGjHozHOtXFYepKppJXTy8kjBlRne9sz5kRCMOFFhn4Xlw6r1DTxB8Vs2NmkvlLMvLtfaNXD9kWsPOHDfVHdeCsUa0qetEdehGrGz3HGUuT8HfxnF+9aXPFRR1BowzcyvQ7UqqLjZfj8GfPsahKWm2/z+f2PNbDZdlmV5o7R/6Yq1IrVFfj9ik380uI7yG/WkfsB6w1VxW734l/B7MuKE+VTaxI/W6NtvXP2cjV+zkElZMdsGViGE+77wVunORVtRnAPMcxWOto6TVvI1tm2bFbDAdDeDVxpdOZzi4eRCkTIJPWXLe9mEKNMtjGPEDd7fYGtJcW5rr/AIRQdBXLqNHEaVzjIvJkyM6d/eES+0GlN7SrQ797e46VzKWkSqGimMstJfdITm9JxGg1UFryLMJ6KvwKE1kHCfuDmxX3bgv1AJcM4LT8Jx61H8JajWh25U+a8Vd5fjj4lPJyxRLz0UNdeAZhUZgTUDrNKYruOrzFbFOveTVnaKGNs8S/QfQrmWRYo7RBKchk9P0xVnVdhcST/uqvBf8AiMMkR9qmdWF/qLz/AGxsR4v0RS7S2IcOpdtaHehxB0tePIqphU3UjbxRT3DiyIt6XhE57ja6RgV7+hfQRn1F8zE1sscHGK3hMBcK5sBm8Fa0L5lPEVpU6cpRzSbXIqyMQzUsIjhQ1LTTMaUxHiE+Ha5FgsY69JTkte80TidzbXPdA8qFRNWZoQaaMrZ+RsOJGixHvcKh7IjRTfNiNpUO+E4u6ebMrtPFypQ0Et9ynVw0as1NvdYV2zk1CgmWAL3vEzCuuPwtaauwGBwGPyXX9bOrLRepHdLBxpfNm/4IPaEPeNp9xtf80RWKWRYo5Gg9nLC2UiN5iQ8fxAD6Vm4nbkd7yra1ltjzkC+SGg52565wMem6B3qno3RcoYqVB6UVua8ytM+z+GHRjurqUO5inBOffn4h4Ln4aV2akO26ktFOK/P8eB3kbK7nKOHTEPficV3/AAQqenJP9T82V8pOFA7VnqVDWyfveaOF38/RjW2B79+o36ln19vkQYXuI8X0L+SfIW6X/iuXl8f9U+XoZ2M+qlxZHPktiQHD4Yza6C1zT5FaHZCfxbpbuq6EM7aNjUTJww617WOsznqRirVmnytXsAIc4BwIz84oebAO8VL8NMzMdjamGjGUdeuz9eg4ZL0iwolMcDjn3wxHgVzoWRfjV0tfiT5QS26Q3s6RQ/NcRWuxM3ZCCTyFhbhxr8XNiswbVhukFrvv53Dm5lof/wBCStqyVigsDFt683crWRZcODaDzDDsJcB7ieE4vqK9BoBm6FzHESq3ciwqEaUbL8dTI25CvTLxzGLEHjFeFa+zkWVs8j0XJMES8JhzsN3uaTTyAWPLM53XNQ0YKeK1FWT1ny0jQDwUFRWZPRdylNShFx7eEBeFemlQCutH5T5ppz15FGVc2ZbFIGLTdIpmdjWnTzeKjo/Ndk2ITptRLN0thsHQCPClPJczVmKbuVJSRDZmrhw2HxwPpVfdC1iT47s7M4t6VYIEWjRW6enPQ00KKRYpYippJ3Fps97ZaWY1hNyjiQKihY7EdOLgs2rGWio2d7mnSxMJVpzbzXVfsWMmpZ8KdeHigjQQQD0sdhXoNC5T4fDp95FZ3V9fvIp9o1oVacdB5XG1rYuLRzg/2fNW4UKam5KKu82Zbk1EXy1rmFEhQC0XXGgONd8aNw1qhdSno1VC2pmPX7TdLFQoyWqW/jqX+TRxZEOBHSCPEUV8syWkmvEisCwdwl2wnG8WlxLqUrecTmx5iB3L6QYaj8GmoXyFNqw4gnpeG1zhDiUJaDgbl4uFNDR4rRowpPCzlKKuupUq1K0cZCEZPRavbhf+BzDgXXv6x6f8rIqI2ab3COfh1iMf9x9fHA+Sgir3ZZlJLUWZuTh3hvGEjMS0EjoxOK7+LN6rsJJIijPMBr4lN6SA/D4cTUdeHmlb5Y3PlBfElo+R0JUPZCit56PB6q1CRjeCOJyaqNPdqLE1DvOLenDyFVCldpE8ZaMblaxZFohvYRwX9eY4jzqunGx0q89VmK8opAOfLNaBxo8AHGmmtPFVqybVkXsLi5Qbcn4+jR1aMnEdHJENxDmgDDnF6tejPzqjUjOU9SZboV6cKKTktTfQv5EQyyWiQn8KFFiN7i4u8KuKvUaENG8oq9rN23eHAysfNTruccnrOJtl49TXeFMysUaEIR0YpJFSpNosWHa5mIkRjmhpZQihrhmIPXX16l9w1RznJNZGNhe0XiJ1KUlZxf8Ajf8A5LFu5P8A6TC3MG7VzXVpXNWvP0Eq6d4ugq8NH83HT5IYGmZfSwZfJ6HEdHm2xHOc2FRjQ41zl3yaPFaGNhSVOEoRSb1uxm4CpWdSpCcm1F2Vxvud2ER0V/P5rGqKxu0ncUSMv759Rg9o8W0p5ErlXik0SOSbsSmTZeddYwE4EhoB8aLqM5ydmz5OyiUHTol4kKHcLnRHilMBvqtz6aL7JfMfI64N+BsRBVixTuZL2hvisjyQhuI3SLdp8JJo3Ec+DyuXFM+qTRunwASOgLo+XKNi2I2XZEbevX3l9aUpUAAZzmooqdNQViavXdWSfgrCvKGI2HEgsNaxnBjKCtXE0p1YFQ1l8yXiW8JSlUpzkvt1vh7QynJPfhwGZTzjqKcJCmfl79WdNaqoo3lYt6WjG51ZYpBaD8O98CQPKi4atI6vfWcbl79r+ije41r6qaMdVyOctxZEvfjP6Gt8yV1StpEVXZRSjWQ4zUs8NJa0uLzzNoKtr3r5Upt1oSS1K9zGxOHlPFUqiWpXv0NfDgAK2XyUNQFaNJtc4PLWlza3XEC82uehziq6UpJWvqOXGLak1rQryivw4EV8Ogc1pcKiowxOGgFfFFSdmdptZGfyYc+PKQ4sWhdEc92AoALxAA6t6vk4KLsjvTbzGm51itbzn5YqrGPz2LDl8lxhPWSI0J8Ot28KXqVp10qFPUp6cbENKr8Oal4FuBINZDZDGIY1rR/CAPkvqikkjiU3KTl4iORitdORIWN6G0uOGFDRrTXrqfBV4L+414F+rSlHDRqbpav3Lb5W6XHpXVVarlenK7sI7Qly6jx+zcCNIoVBGF02WHOzSHMQ8/Uo4n0p2RBumJ+8Lx04/mrDjZELlpMkk5O9DLvvOPgDT5KSlZxuiGs/mOcnLKcyZmXOaQ11y4eY1qXU76LijTcak21qeRkYXDyp4itNrU7W/Pj/AJNSyEArRoHd1AVBJNaXFrWguNXEAAuOariM5X1ybsm8jlRSbaWZjvaHOxpeEwwab9xYaiuJu3adeddQpxltEik1kODK0doFK91FBOOokjLWfLKghzn9WH9+CjoLeSVnqQTmT+6zEtFBAbAc5zga1dgLlNDlM43aZFGpaLj4mjEMLoiKlo2TCjuhOiNq6A8RIeJF14zHA46DggLtEAUQFScsyHFfCe9tXQXF0M1IuuIoTQHHvXLim03uJqdepTjKEXZS1P8AJZeyoXRDcUyctWJE6sPH/hcKKT1FutP5Y/kT21OCVbi0kOdzU6unSs/GVVRabWfQuYDDvEXinkNhKVDSM+dXVH5bGfKXzM6sOGSIjnZy6n+Uf7rJ7FVSUJ1KuuTdvL/2yXGNXjFeHqNYcIBbhTJEAIAQEM3LtiMcxwq1wLXDpBFDjoKAqyFlw4MNkKGKMYKNBJJA0nEr63d3YFkOzn/p26EHc2sN0814gCmnE+CsacFQ0Vm3rJXL5LGha1ViI+0QFOBZcJkWJGa2kSKGh7qnEMFG4E0HcuVBJtreTSxFSVONJv5Y3suOZ3Pw6sK+tXOaTtNC+DJ3oPW6p88PRcqKtqJa0v7jFAnx+ktly11SM+FMBX5LOVRf1Hwre8y/8B/0rr31e0MZ2XLGuc3oTtWdSnhZTp6mreqKWHadRJjKQl6QoY/dFdJxPqrOCpuGHhH8Lz3kNeWlUk/yXGsorZEdIAQAgF1r2RCmQwRWlwY9sRtHFtHNNWk0IqOrMV9UmsgTvgYFfD7cUZKWe+G2KYgIc+ITjnLQBQ+ZVnETg3FQySO6krvUaBooqxGfUAIAQAgBACA4bDAqQACc/XpQ+tt5inKSxv0ljWghpa9riT0DhDBVcVh/jJLwdy5gcX/TTcmr3Vv2GwYrRSOgEB9QAgBACAEAID5RAfUAIAQHwiqA+NYAKAUA5gh9bvrYnfYtZxsxUXQwtu41vHCuiiq/03/yPi/ixcWL/wDiuhbffl/7HAarRSOkAIAQAgBACAEAU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qWnaLIDN0iEhoIGAJNSaDAKOrVjSjpyyJqFCdeehDMstdVSIhyOkAIAQAgBACAEAIAQAgBACAEBTjWlDbGZBJN94LmimFG56nmUUqsYzUHm8iaNCcqcqqyWp8y3VSkJ9QAgBACAEAIAQHDnUQCuwbY/SId+7dxIpWubnU1ej8KWidSjouwzERQnJIgBACAEByXhAKn2gRGez4WgeNATj3rIhjpy7Qlh/tUf86v3LTor4KnvYqyvY+NBayHQm+0mppgK/7KfHxlOlox8S32XOFKs5zysN7JmTdax3CDQD3BWqDfw1fMpYiK+JJrK5JITF58SpwrhjmphgpUxVhaEWMV9K4IAQC63LS/R4TolL1CABWlakDP317lLRp/EnonUY3dixKzN9jXfeAPiKqOS0W0fHqZM19V8Ph2gBACAEBG6IMepfG0ldhK4ps+0i9oLs9fJZXZONniqTlPNNr0fUtYmiqc7ITWpCiOnoUVtLrGgE1zb4k4aCvuIjN4mM1krfyaGGnTWDnTlm30NH+mVhud0A+NFqX1GVGF5JEtmxKsFTU89UQrRtN2LdV9IgQAgPlUB9QFC1LVhwNzDyQYrxDZQVq45q9A618bSOowcr23EU5H92/rBHiKL65aKufYq7SFFl0gww1uAqo41pVJOU3dk1aIjtmfP/AFWTwJDGYmhoDGeWYnmwaPFWYK8GV2egQoyiPhM01QH1AUrVndyhRH57jXOpWlboJp5LmctGLfgR1qnw6cp+Cb8hZZtrbqxjyKFzQaVrSucVXFOenBS8Rh6vxaUanirlaHFvMjP5ySe4HDyCqU6cYTclm3ds0pX0VHwOZWNfFejBdVXdnVONkcR5rc4w6HNr4f2F9pTsmczhctWfFuipX2nJ31isrqx3lE8xZSKxho6ILgPReIBPhVT1X8jPmCcaeIjOSulr8i7YBuwITTnawNz14O9BqeoL7SfyIjxbUq05Le7+essOnmF7oYcN0aA4t5wDmK60le28h0JaOlbUKcoQIjGtOa8HeHT4r7KtKlrhmSUVrOoMzS60dAXEJXic1I62ZzIafLpyfJBpEiFzSQaEMcWAg8+BHgrM1aKIjfNiqIEqA+EoBLlBbO4blQV3SI1hxpQGtXdeZQ1qvw7as3YrYnE/A0dV9KSXnvIpqf8AdPIz0I8cPmvleOlTlF71bzL1LaRUmolxkM9yhoxjTjoxVkWJ3k7smgGtCeceqjm7tskSsrFGBN4Ph1xD6dwP+yldT5DlQtO43k5m4B1qSlIirK7uUMpWOfGlHNNBCfujhjvszQMP4l8rN3iWsDOEKdVSW0tFfjf+xpmPqrJlkEraEOK29DcHNqRUdIz51zGSkro7nCUHaSMXl5aBZP2YBgGvc89BvXW+gd4ro5N0yLgh8MRlpBixokvuYF2G5ziSaAGlW9fwnxUVVlrD21lsTheCF8qS1HynD5jmbddgl3RQ91afNQwdmTTVyey33je6QF90ryOXBKJPO2jcgRnA0LGPI1gDTzor+Hjp1Ix8WjPxMvh0pS8Ez7klaZfLQy9xc7EOJNSSCcSdFFPjaap1mo5FXs+q6uHjKWev1LkzbDBFEEu945t8Ch4IJFa0pzKoWnUipqF9b1lK3L0SBFazhOaQOvq7xgoa93TaRxiqMqtGcIZtMzlkPfDhsa9paaYB2BocQad58FWwzaopSVjjsqlUjh4xmmn+fC9zQWZCrCI6QR41X1GxLMylmZQlsCgZVzHPDyTnLXGoHdzrOrYqUW0kbNLs5Ts3LNavfEuWxOXosoCKOc52Y13t28QcOoealhUlezRW/p7Rck9SdvX9jQQWVBHSCPJW46ihIXyk9ukIDnBx7qj5rucrpIRp2k2XWTlwsHSAfzXdKWqxDVjdi4F7ZuLGztiC7hXe3WhtDpICjTfxmyw9F4ZQ3rWWokYvou6ruRUY2RxPzFx8P94Ed4p+aQlZBwuXpJ12HXox819ps+VYoX5WWu6FCgljiC6KCbpoS1oJLdBJC2OzqEaspKS3f5MLtSvKjCLi9/8AjwNTCmwcx0KhaxolCXthkUxAx1dzeWPwIo5ucYjHSMEOIVIzbUdzs+IgyygRIogmGC66/EDE1dQNOgU81QxsZSUdHxM7tXDVqsISpq9nl6PkcCOXC6cDUVB5uo96mnK8Tdoxd7ssZVuuybnj9mWu7qgHyKgm2otlqhFTqqPiVIFvlz2BrAGv4NTjwS6p7hm81nf1UpySSRqS7OUIScpa1n52I5GOHzcxQUuhlecXiDWn+UeKtU5uRTq0fhxT8RtacS7CDvuubXQcPmrUXYqW0mG77o5p5qAf34pUd5H2MdGBPDtEjdBXEA+mCnU/luVnDWhbk5el2CE771QeZ1eceAUOHbSaZZxlpyUkMZ2CyNGY57Q64QW1FaGhFf8AyK7lN6eohjTWhrHbXiimWRVa1iSfxIHWfRRVNbLVLUjzG2LfjQnuhw3ltHOa6gFcDvaHOMOhW8NTjNfMiVLWx2+0XizXxS4ueQ9tXGuBiFgHcKeC+1aUdaSI27T9+BpbKnIUP3borA9jQXAuFQGjE0VOFCpa9nZidaF7XRBK2jCjve2G5sSG+jsMQQaEgjmIPMc1F3LTpOz1NHEVCqr5ouTj2wQy4A0OOIAABOGOHVTwX1VpT2nficOhCGwrcDP2tGeJ+HFobgh3KipHODXoxiDyXWktZkVqVSONpztqat65+ZpbNjXwCo5vUbMI2ZRyicWx5foffb3hpI+ayO0cTOhTcoZ/zbqXKMFLMv2fFOIrhReQn2lioxaVR6/Pk93IkqU42Wowrv8Auu1i+bnErchOU6alJ3bS9D0WH2KfveT5RuImJOhPAdsrUhtcupFhUnSnf/7dGPZaIbxJJxDq49RVspzitFJLwEmTVtwWtjuiRGtuOcSD92pAp0mozDHEJdJkNTC1Z20I3u2vIY23a8J0KXiQojXVNAAd8RQA4Z8DdHevsZFOeFqwclOLVuuXmO5ZtYUQc5Y7xzr7B7yKa12PM4mUsd0SjYjgwcENoKYVxPPj0rXpUYOCbWs5S1GvteMRMSsOoukxHuqcaQ2jnJ6xVVa1NaN0vwR0572ORbEuIJJjww0m5W8KBzswNM2etTpXEcNVvbRd8yOeIpZ6SsR2bEZHa0ua1wbUYgOz0rSugeC+fFnB/K2uB9dCnNfMk+JZ/S7ka5mApQdVBTyXanfWyN07akZewI74T44iAgviXsxoTUl1Dz8IHvCaSa1GV2fTqQq1YzW/9/4NtKGoBUM3rNqCsjPMeRMzDT8LmkaHAlea7Vxtal8kHa9+PLzL1KnFxuWrdeTIzFcfdxBjqlY9DtHEyr04ObtdLjfx8eZJTilWTRnbLO/ltP8ApvW7R2om7idir7+5EEhEInJuhI39O6hWhR38zmpCLoQutyGNtzFyUimpwzYqz4FCpFXb/DJbNyglmQYBdGaL1GgmucYEn7oqM5wXKkrayCpga7k4xi9SOpmcb+muYxzXBzQXXSDQgUINOfAHvXWlqaKfwZKzkmt6L9vzG5S7IlaXX4noDgR60UkGRNJtlOUyzkhCZFdMMY1xIF7B9W4Grc4GY16CF90JXOHONjUf9TgnHdWYgHBwIxU0b2K8rXPNpzLqKIzKw2XN0ENzcbxqXNLg7mO9rSn5riS3lqEdRi5+0zHmo7i0N3wwBJGFRXHnwCvYPZZ1HN8jWWwf8Ei6Xf1Cle2Vq2b4dBNZpN6Xdz3XZ+c7hExK0ZZP3vMNZpjX2Yx2t3V73tbvwxt4gY0DjSusFl4+nOdZ6KbsjRwNWnTorTaV3vNxlXEAlr4IrDe1xoeY736h4LO0JJJtF9VISbSZ9a0mCeks8yFE3vJbbjPWJlO5rGANBF7fE1rTDAdHOqeJxsqVRRS1ZmdWxLpyskO7cmb/AOiv+9Eq3NvQ6FE8cFS7Tl8TDaXj/BYweJcqttzGFmHE6PmF42tkadXIxBOM12kT1cvTUe6j+mPoegw/d0/e8sZTcok9R2yteG1yIsJ3c/1dGOoPPqu9CrhVlu4r1PHm54mu7aKhq5+Rt9n91zl6suCOIbZdxBpuziaZyBuZp5Lmn4/hkHakv7bj4uPVnqVkZXyxiNhVfR4AvltGAkVAONerNnKkhWipWPMVMNUs5Hl8tEBiPLeCXRA3VBddPhRegoO9KLILW1Gl9pZ+0yGmL57mD5LvDbRl4nuuaEc9vYMz1ul/SP8AkryzXPoZU8nxXU9CyDjsEtBaXtvuYHkXheAfRww0OC87Uo1H82i7XzsegjXpX0NJXtlfWWrdfSbgUOEVtMOlh33kQopKUbpkkHGaunciyqjGHAD+ZrxXqBw+YUcdTR1PI+2PlK5zwwsAaQ1raZwTQVPSOdZ8O0JSqaLX4Rm/1j0mrcDuO/7XF6dzhEnpxirH7aXzRfHoauBrOpBp7izbPIY/ZxNkrCw31UOK9S5DvkZ6yDv5bSdh69TR2lzNzFbNX3vRBJctmtf6StGj1Z8n3EOCJcsz9gi6WqzHNFF5y4M835hoVSR6mORpLEtKHBn37pUC60AgVAJpnA0DMpk0lr8TzfaV5yilmo9WaTKPKaXmLNm2gva5jQWhzcXG8LpbQnCoFdKko1YydkYlbDzhrfh6Hi0Z9Ws0H5K+ZrPXbLHuIPZw9hqHBl7SO+b/APY+t6hn1NGHQTQuPmNf5uV7B5MLafI3Vrn/AAN/f/UKSW378CtWzfDoJrMNTLar/KBEC0pb/e8wlu5inJ/NE1/pap8PnPj0Rm4/7OHVm4yumDDsyA4VpehhwBpeBqaHqwCo4pJqpf3rRews3BU2vepjGUy2lnPhwxum/AF67g1zszTjU44VAovOyjrsbC7TpNpazLWJGa/dCytzd4l2uehIIHmsPH96uC6lSvUU5aS3m3tLi5HXZ+C9fMb9GuC6FvAd7H3uHNlZzo/JeQrbjcq5GFrv5vXibT16aj3UeC9D0VBf2qXveW8puPktV2wteG1yIMJ3c/1dJDqDz6rtkq4VZbuK9Tx1md+u7aKhrZ+Rudn91zl6sktDi5ftH+jV8p5PgVO1clxj1G9lj30LWh/Sqy21yM6Ww+Yqsk4jS/1cvVYbuY8DHlm+L9TWe011JqR0xPWGpMLtGRiu65oQ2pxMz1OgbMf81f8A2fQzH1XUtZKZ5b+V6tU8O4X6ehk1vqn+rqaLKO12y9qQN0Ltz3NxwqQwkgXrvcAafJYeNjeEefQ3sNiFRnJyy1dT5buVsvMSk0wCIC1tW3mjfYgNcKE0o6mdZNtaLq7RpTurM+ZOGsSCeks9Wrz1Pv1x6lB7XM0UxyyN2UH1iqHtrOPP0RudmZSLls8gj9m/ZKwcN9XDivU0od8jOWKd9Lax2Ii9TR21zN7GbNXh1RHJ8tmtcbJWjR6sjl3EOCO8teQRtLfVWlmilLfwZ5yMw0KnI9VAnmeWv0MUkthcTzWK7/8A4r1ZPN8lmuzbttUeF2/L1KuL7t8/Qxb+Azv+S2TzjPYLM4mD2cPYavpwZa0Xi+BXETGbS9/5KCRpRy5CiFx8xr/NyvYPJnxbT5G5tf8AUT+/+oUktv34Fetm+HQR2ScZbVifhPWnLJ8vUwVu5iywP2mv9LVPh858eiM3HfZw6s2WXn6qga0H5rPxWVT3vRcobFP39rMfZfHwteH6tWDLbIY5jLJDi3dq76Vg9od5Hgi+tmPA9EtLipLXZ+E9c436NcF0NDAd7H3uHFl53aPyXka243quSMFe97NDpdE23r0tPuo8F6I9JQX9im/eZeylPvpLVdsBa0NrkVcJs1P1dJDqDz6rtkq2Vp7uK9Tx5nx679oqKrn5G5gO65y9WS2lxctrv+SU8nw6lLtXd+pejGtk8dC1mfJVo7aM+Ww+Yqsj4dLvVy9Vh+5jwMd5vi/U1XtSP2mR/mesNS4XaMjF91zQjtI+5mtaBsxle/Z9DLfVFrJPPK/yvpU8fp1+noZdX6p/q6k/tOP2+D2R2li4vYjz6GlPKXLqZ39hM9mPxGLJX7epxQ2ly9Tc5LnfwP5f0rzkfqF+rqW/uNLMcsjdlB2oqh7azjz9EbvZmUi3bPII/Zv2SsLDfVw4r1NKn3yMxYDt9A6ojtl69PR7xHoccvlqcF6oJU/bprWbslaNF9SF9xDgvVneWvII2lqtLNFFrW+DPOhmGhVJHqok81y2J/D6qSewuLPNYnv/APiupPO8kmdRu2FFhdvyKuM7t8H6GKfwW6D8ltHnD2CzeJhdmzYCHBkZzjndu3biKCWZprIXQuPmNf5uV/B5M5W0+RuLX/UTv7/7hSvbK9bN8OghsPhS2iL+G9aU8ny9TAh+4usDNE1/pYrFDOXHojPx32cOrNll7+qoGtB9Cs7E5VPe9FuhsU+H/izIWXx8LXh+oWDLaIo7QxyR4t/au+lYPaG2uCL32x4I9FtLipLXZ+E9c4z6NcF0NDAd9H3uHFlZ3aF5Gtkjeq5I8+fx0zrxdt69JDuocF6I9Nhvp4e94yyl46R1Xfhha0NrkVMJs1P1dJDqDz6rtkq5uK093Fep48349d+0VFVz8jcwPdc5erJLT4EtrP8AVIbL4dSj2ru/UvRjWyONhazfkq0dtGfLYYqsn4dY+pXq8N3MeBjyzfF+pqPavx8loiesNSYTbMfGdzzEs9xM3rS+zFV7w4PoZu7mi5knwpX+V9Knj9Ov09DKqfUv9XUl9pvL4PZHaWJi9iPPoaU9mXLqZ08nmezG2xZS/Y4o7Rusl+HA/g+ledj9Qv1dS59xpZjlkXsoO1FUHbWcefojc7MykWrZ5BH7N+yVhYb6uHFeppQ79GVyd4yD2h2Xr01LvUekx+xPh1R3LcumtZuyVo0v3Kz+nhwXqyTLXkEbS31VpZop73wZ5yObQqrPURJprlkXu9V3U7tcWeaxPf8A/FdSxPckmdRu0FxhdvyKuL7t8GYt/Bbo/JbJ5w9gs7iYXZs2AvjO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099" name="Picture 3" descr="C:\Users\Franca\Desktop\news_56179_paste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72808" cy="545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7"/>
          <p:cNvSpPr/>
          <p:nvPr/>
        </p:nvSpPr>
        <p:spPr>
          <a:xfrm>
            <a:off x="1547664" y="285293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Grazie e buon lavoro</a:t>
            </a:r>
            <a:endParaRPr lang="it-IT" sz="3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1. MAI PIÙ' PRECARI NELLA SCUOLA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000" dirty="0" smtClean="0"/>
              <a:t>“Un piano straordinario per assumere 150 mila docenti a settembre 2015 e chiudere le Graduatorie ad Esaurimento.”</a:t>
            </a:r>
          </a:p>
          <a:p>
            <a:pPr algn="just">
              <a:buNone/>
            </a:pPr>
            <a:r>
              <a:rPr lang="it-IT" sz="2000" b="1" dirty="0" smtClean="0"/>
              <a:t>Piano straordinario di assunzioni nella scuola che dovrebbe consentire di: </a:t>
            </a:r>
          </a:p>
          <a:p>
            <a:pPr algn="just"/>
            <a:r>
              <a:rPr lang="it-IT" sz="2000" dirty="0" smtClean="0"/>
              <a:t>ampliare l’offerta formativa e svolgere le tante attività didattiche complementari alle lezioni in classe;</a:t>
            </a:r>
          </a:p>
          <a:p>
            <a:pPr algn="just"/>
            <a:r>
              <a:rPr lang="it-IT" sz="2000" dirty="0" smtClean="0"/>
              <a:t>abolire le supplenze annuali;</a:t>
            </a:r>
          </a:p>
          <a:p>
            <a:pPr algn="just"/>
            <a:r>
              <a:rPr lang="it-IT" sz="2000" dirty="0" smtClean="0"/>
              <a:t>istituire un contingente stabile di docenti per coprire, tra le altre esigenze, la maggior parte delle supplenze brevi;</a:t>
            </a:r>
          </a:p>
          <a:p>
            <a:pPr algn="just"/>
            <a:r>
              <a:rPr lang="it-IT" sz="2000" dirty="0" smtClean="0"/>
              <a:t>mettere fine al precariato storico con l’esaurimento delle GAE e l’assunzione dei vincitori e degli idonei degli ultimi concorsi nell’</a:t>
            </a:r>
            <a:r>
              <a:rPr lang="it-IT" sz="2000" dirty="0" err="1" smtClean="0"/>
              <a:t>a.s.</a:t>
            </a:r>
            <a:r>
              <a:rPr lang="it-IT" sz="2000" dirty="0" smtClean="0"/>
              <a:t> 2015/16.</a:t>
            </a:r>
          </a:p>
          <a:p>
            <a:pPr algn="just"/>
            <a:r>
              <a:rPr lang="it-IT" sz="2000" dirty="0" smtClean="0"/>
              <a:t>50.000 serviranno a coprire le cattedre su posti vacanti;</a:t>
            </a:r>
          </a:p>
          <a:p>
            <a:pPr algn="just"/>
            <a:r>
              <a:rPr lang="it-IT" sz="2000" dirty="0" smtClean="0"/>
              <a:t>18.800 delle classi di concorso di musica, arte ed educazione fisica serviranno a potenziare questi insegnamenti nel primo e nel secondo ciclo;</a:t>
            </a:r>
          </a:p>
          <a:p>
            <a:pPr algn="just"/>
            <a:r>
              <a:rPr lang="it-IT" sz="2000" dirty="0" smtClean="0"/>
              <a:t>60.000 costituiranno l’organico funzionale nell’infanzia e nella primaria;</a:t>
            </a:r>
          </a:p>
          <a:p>
            <a:pPr algn="just"/>
            <a:r>
              <a:rPr lang="it-IT" sz="2000" dirty="0" smtClean="0"/>
              <a:t>20.000 costituiranno l’organico funzionale nel secondo grado.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marL="0" indent="0" algn="just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pic>
        <p:nvPicPr>
          <p:cNvPr id="6" name="Picture 6" descr="C:\Users\Franc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309" cy="69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2. DAL 2016 SI ENTRA SOLO PER CONCORSO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000" dirty="0" smtClean="0"/>
              <a:t>“40 mila giovani qualificati nella scuola fra il 2016 e il 2019. D’ora in avanti si diventerà docenti di ruolo solo per concorso, come previsto dalla Costituzione. Mai più ‘liste d’attesa’ che durano decenni.”</a:t>
            </a:r>
          </a:p>
          <a:p>
            <a:pPr marL="0" indent="0" algn="just">
              <a:buNone/>
            </a:pPr>
            <a:endParaRPr lang="it-IT" sz="1200" dirty="0" smtClean="0"/>
          </a:p>
          <a:p>
            <a:pPr marL="363538" indent="-363538" algn="just"/>
            <a:r>
              <a:rPr lang="it-IT" sz="2000" dirty="0" smtClean="0"/>
              <a:t>Nella primavera del 2015 sarà bandito un nuovo concorso per circa 40.000 docenti che serviranno a coprire il turn-over fino al 2019.</a:t>
            </a:r>
          </a:p>
          <a:p>
            <a:pPr marL="363538" indent="-363538" algn="just"/>
            <a:r>
              <a:rPr lang="it-IT" sz="2000" dirty="0" smtClean="0"/>
              <a:t>Dopo tale data, si assumerà solo per concorso, aperto ai soli abilitati, su graduatoria di merito nazionale.</a:t>
            </a:r>
          </a:p>
          <a:p>
            <a:pPr marL="363538" indent="-363538" algn="just"/>
            <a:r>
              <a:rPr lang="it-IT" sz="2000" dirty="0" smtClean="0"/>
              <a:t>L’abilitazione, uguale per tutti, consisterà in due momenti: </a:t>
            </a:r>
          </a:p>
          <a:p>
            <a:pPr marL="903288" indent="-282575" algn="just"/>
            <a:r>
              <a:rPr lang="it-IT" sz="2000" dirty="0" smtClean="0"/>
              <a:t>la formazione universitaria, nella quale, nell’ambito della laurea specialistica, si introdurranno bienni di specializzazione per l’insegnamento che potranno servire anche a lauree affini; saranno a numero chiuso con esame di ammissione;</a:t>
            </a:r>
          </a:p>
          <a:p>
            <a:pPr marL="903288" indent="-282575" algn="just"/>
            <a:r>
              <a:rPr lang="it-IT" sz="2000" dirty="0" smtClean="0"/>
              <a:t>un semestre di tirocinio a scuola con valutazione finale da parte del docente </a:t>
            </a:r>
            <a:r>
              <a:rPr lang="it-IT" sz="2000" dirty="0" err="1" smtClean="0"/>
              <a:t>mentor</a:t>
            </a:r>
            <a:r>
              <a:rPr lang="it-IT" sz="2000" dirty="0" smtClean="0"/>
              <a:t> e del dirigente scolastico; in caso di esito negativo, si potrà ripetere il tirocinio una sola volta.</a:t>
            </a:r>
          </a:p>
          <a:p>
            <a:pPr marL="0" indent="0" algn="just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pic>
        <p:nvPicPr>
          <p:cNvPr id="15361" name="Picture 1" descr="C:\Users\Franca\Desktop\image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3524" cy="65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3. BASTA SUPPLENZE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it-IT" sz="2200" dirty="0" smtClean="0"/>
              <a:t>“Garantire alle scuole, grazie al Piano di assunzioni, un team stabile di docenti per coprire cattedre vacanti, tempo pieno e supplenze, dando agli studenti la continuità didattica a cui hanno diritto.”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it-IT" sz="2200" dirty="0" smtClean="0"/>
              <a:t>In sintesi, il piano straordinario per assumere quasi 150 mila nuovi docenti a settembre 2015 e il nuovo concorso per oltre 40 mila posti sul triennio 2016-2019 permetterebbero congiuntamente di:</a:t>
            </a:r>
          </a:p>
          <a:p>
            <a:pPr algn="just"/>
            <a:r>
              <a:rPr lang="it-IT" sz="2200" dirty="0" smtClean="0"/>
              <a:t>Dotare stabilmente la scuola dei docenti necessari per coprire i posti in organico di diritto sia per le materie già previste dagli ordinamenti sia per aggiornare e ampliare l’offerta formativa;</a:t>
            </a:r>
          </a:p>
          <a:p>
            <a:pPr algn="just"/>
            <a:r>
              <a:rPr lang="it-IT" sz="2200" dirty="0" smtClean="0"/>
              <a:t>creare le condizioni per estendere il tempo pieno nella scuola primaria;</a:t>
            </a:r>
          </a:p>
          <a:p>
            <a:pPr algn="just"/>
            <a:r>
              <a:rPr lang="it-IT" sz="2200" dirty="0" smtClean="0"/>
              <a:t>mettere fine alle supplenze, a tutte quelle di lunga durata e a gran parte di quelle brevi;</a:t>
            </a:r>
          </a:p>
          <a:p>
            <a:pPr algn="just"/>
            <a:r>
              <a:rPr lang="it-IT" sz="2200" dirty="0" smtClean="0"/>
              <a:t>avviare un sistema regolare di concorsi pubblici.</a:t>
            </a:r>
          </a:p>
          <a:p>
            <a:pPr marL="363538" indent="-363538" algn="just">
              <a:buNone/>
            </a:pP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4. LA SCUOLA FA CARRIERA: QUALITÀ,</a:t>
            </a:r>
            <a:br>
              <a:rPr lang="it-IT" sz="2800" b="1" dirty="0" smtClean="0"/>
            </a:br>
            <a:r>
              <a:rPr lang="it-IT" sz="2800" b="1" dirty="0" smtClean="0"/>
              <a:t>VALUTAZIONE E MERITO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000" dirty="0" smtClean="0"/>
              <a:t>“Scatti, si cambia: ogni 3 anni 2 prof. su 3 avranno in busta paga 60 euro netti al mese in più grazie ad una carriera che premierà qualità del lavoro in classe, formazione e contributo al miglioramento della scuola. Dal 2015 ogni scuola pubblicherà il proprio Rapporto di Autovalutazione e un progetto di miglioramento.”</a:t>
            </a:r>
          </a:p>
          <a:p>
            <a:pPr algn="just"/>
            <a:r>
              <a:rPr lang="it-IT" sz="2000" b="1" dirty="0" smtClean="0"/>
              <a:t>ripensare la carriera dei docenti, per introdurre elementi di differenziazione basati sul riconoscimento di impegno e meriti oltre che degli anni trascorsi dall’immissione in ruolo</a:t>
            </a:r>
          </a:p>
          <a:p>
            <a:pPr algn="just"/>
            <a:r>
              <a:rPr lang="it-IT" sz="2000" dirty="0" smtClean="0"/>
              <a:t>la creazione di </a:t>
            </a:r>
            <a:r>
              <a:rPr lang="it-IT" sz="2000" b="1" dirty="0" smtClean="0"/>
              <a:t>banche ore</a:t>
            </a:r>
          </a:p>
          <a:p>
            <a:pPr algn="just"/>
            <a:r>
              <a:rPr lang="it-IT" sz="2000" dirty="0" smtClean="0"/>
              <a:t>le attività svolte dai docenti, sia individuali sia collegiali, contribuiranno al riconoscimento di </a:t>
            </a:r>
            <a:r>
              <a:rPr lang="it-IT" sz="2000" b="1" dirty="0" smtClean="0"/>
              <a:t>crediti didattici, formativi e professionali. </a:t>
            </a:r>
            <a:r>
              <a:rPr lang="it-IT" sz="2000" dirty="0" smtClean="0"/>
              <a:t>Tale sistema di crediti, documentabili, valutabili, certificabili e trasparenti avranno un “peso” diverso, e saranno legati al lavoro che i docenti svolgeranno rispettivamente in termini di (1) miglioramento della didattica, ma anche di (2) propria qualificazione professionale attraverso la formazione, e di (3) partecipazione al progetto di miglioramento della scuola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i="1" dirty="0" smtClean="0"/>
              <a:t>I </a:t>
            </a:r>
            <a:r>
              <a:rPr lang="it-IT" b="1" i="1" dirty="0" smtClean="0"/>
              <a:t>CREDITI DIDATTICI si riferiscono alla qualità </a:t>
            </a:r>
            <a:r>
              <a:rPr lang="it-IT" i="1" dirty="0" smtClean="0"/>
              <a:t>dell’insegnamento in classe e alla capacità di migliorare il livello di apprendimento degli studenti. Contribuiranno a far emergere le migliori prassi di insegnamento, assicurando innovazione didattica e, allo stesso tempo, attenzione per le specificità disciplinari.</a:t>
            </a:r>
          </a:p>
          <a:p>
            <a:pPr algn="just">
              <a:buNone/>
            </a:pPr>
            <a:endParaRPr lang="it-IT" i="1" dirty="0" smtClean="0"/>
          </a:p>
          <a:p>
            <a:pPr algn="just"/>
            <a:r>
              <a:rPr lang="it-IT" i="1" dirty="0" smtClean="0"/>
              <a:t>I </a:t>
            </a:r>
            <a:r>
              <a:rPr lang="it-IT" b="1" i="1" dirty="0" smtClean="0"/>
              <a:t>CREDITI FORMATIVI fanno riferimento alla formazione </a:t>
            </a:r>
            <a:r>
              <a:rPr lang="it-IT" i="1" dirty="0" smtClean="0"/>
              <a:t>in servizio a cui tutti sono tenuti, alla attività di ricerca e alla produzione scientifica che alcuni intendono promuovere, e si potranno acquisire attraverso percorsi accreditati, documentati, valutati e certificati.</a:t>
            </a:r>
          </a:p>
          <a:p>
            <a:pPr algn="just">
              <a:buNone/>
            </a:pPr>
            <a:endParaRPr lang="it-IT" i="1" dirty="0" smtClean="0"/>
          </a:p>
          <a:p>
            <a:pPr algn="just"/>
            <a:r>
              <a:rPr lang="it-IT" i="1" dirty="0" smtClean="0"/>
              <a:t>I </a:t>
            </a:r>
            <a:r>
              <a:rPr lang="it-IT" b="1" i="1" dirty="0" smtClean="0"/>
              <a:t>CREDITI PROFESSIONALI sono quelli assunti </a:t>
            </a:r>
            <a:r>
              <a:rPr lang="it-IT" i="1" dirty="0" smtClean="0"/>
              <a:t>all’interno della scuola per promuovere e sostenerne l’organizzazione e il miglioramento, sia nella sua attività ordinaria (coordinatori di classe) sia nella sua attività progettuale.</a:t>
            </a:r>
          </a:p>
          <a:p>
            <a:pPr algn="just">
              <a:buNone/>
            </a:pPr>
            <a:endParaRPr lang="it-IT" i="1" dirty="0" smtClean="0"/>
          </a:p>
          <a:p>
            <a:pPr marL="0" indent="0" algn="just">
              <a:buNone/>
            </a:pPr>
            <a:r>
              <a:rPr lang="it-IT" i="1" dirty="0" smtClean="0"/>
              <a:t>Tutti i crediti didattici, formativi, e professionali faranno parte del portfolio del docente, che sarà in formato elettronico, certificato e pubblico.</a:t>
            </a:r>
          </a:p>
          <a:p>
            <a:pPr marL="0" indent="0" algn="just">
              <a:buNone/>
            </a:pPr>
            <a:r>
              <a:rPr lang="it-IT" i="1" dirty="0" smtClean="0"/>
              <a:t>La progressione di carriera si articolerà in un riconoscimento e in una valorizzazione delle competenze acquisite, e dell’attività svolta per il miglioramento della scuola. Il portfolio del docente è vagliato dal Nucleo di Valutazione interno di ogni scuola, a cui partecipa anche un membro esterno.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Ad ogni docente sarà riconosciuto, come già avviene oggi, uno stipendio base. Questo stipendio base potrà essere integrato nel corso degli anni in due modi, complementari e cumulabili:</a:t>
            </a:r>
          </a:p>
          <a:p>
            <a:pPr marL="620713" indent="-257175" algn="just"/>
            <a:r>
              <a:rPr lang="it-IT" sz="2000" dirty="0" smtClean="0"/>
              <a:t>1. il primo modo sarà strutturale e stabile, grazie a scatti di retribuzione periodici (ogni 3 anni) – chiamati “scatti di competenza” – legati all’impegno e alla qualità del proprio lavoro;</a:t>
            </a:r>
          </a:p>
          <a:p>
            <a:pPr marL="620713" indent="-257175" algn="just"/>
            <a:r>
              <a:rPr lang="it-IT" sz="2000" dirty="0" smtClean="0"/>
              <a:t>2. il secondo modo sarà accessorio e variabile, grazie a una retribuzione (ogni anno) per lo svolgimento di ore e attività aggiuntive ovvero progetti legati alle funzioni obiettivo o per competenze specifiche (BES, Valutazione, POF, Orientamento, Innovazione Tecnologica).</a:t>
            </a:r>
          </a:p>
          <a:p>
            <a:pPr algn="just"/>
            <a:r>
              <a:rPr lang="it-IT" sz="2000" dirty="0" smtClean="0"/>
              <a:t>Periodicamente, ogni 3 anni, due terzi (66%) di tutti i docenti di ogni scuola (o rete di scuole) avranno diritto ad uno scatto di retribuzione (circa 60 € netti). Si tratterà del 66% di quei docenti della singola scuola (o della singola rete di scuole) che avranno maturato più crediti nel triennio precedente.</a:t>
            </a:r>
          </a:p>
          <a:p>
            <a:pPr algn="just"/>
            <a:r>
              <a:rPr lang="it-IT" sz="2000" dirty="0" smtClean="0"/>
              <a:t>Fino al 10% dei docenti migliori di ogni scuola, potranno svolgere il ruolo di “</a:t>
            </a:r>
            <a:r>
              <a:rPr lang="it-IT" sz="2000" dirty="0" err="1" smtClean="0"/>
              <a:t>mentor</a:t>
            </a:r>
            <a:r>
              <a:rPr lang="it-IT" sz="2000" dirty="0" smtClean="0"/>
              <a:t>” (pag. 57)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5. LA SCUOLA SI AGGIORNA: FORMAZIONE E</a:t>
            </a:r>
            <a:br>
              <a:rPr lang="it-IT" sz="2800" b="1" dirty="0" smtClean="0"/>
            </a:br>
            <a:r>
              <a:rPr lang="it-IT" sz="2800" b="1" dirty="0" smtClean="0"/>
              <a:t>INNOVAZIONE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000" dirty="0" smtClean="0"/>
              <a:t>“Formazione continua obbligatoria mettendo al centro i docenti che fanno innovazione attraverso lo scambio fra pari. Per valorizzare i nuovi Don </a:t>
            </a:r>
            <a:r>
              <a:rPr lang="it-IT" sz="2000" dirty="0" err="1" smtClean="0"/>
              <a:t>Milani</a:t>
            </a:r>
            <a:r>
              <a:rPr lang="it-IT" sz="2000" dirty="0" smtClean="0"/>
              <a:t>, </a:t>
            </a:r>
            <a:r>
              <a:rPr lang="it-IT" sz="2000" dirty="0" err="1" smtClean="0"/>
              <a:t>Montessori</a:t>
            </a:r>
            <a:r>
              <a:rPr lang="it-IT" sz="2000" dirty="0" smtClean="0"/>
              <a:t> e </a:t>
            </a:r>
            <a:r>
              <a:rPr lang="it-IT" sz="2000" dirty="0" err="1" smtClean="0"/>
              <a:t>Malaguzzi</a:t>
            </a:r>
            <a:r>
              <a:rPr lang="it-IT" sz="2000" dirty="0" smtClean="0"/>
              <a:t>.”</a:t>
            </a:r>
          </a:p>
          <a:p>
            <a:pPr algn="just"/>
            <a:r>
              <a:rPr lang="it-IT" sz="2000" dirty="0" smtClean="0"/>
              <a:t>Ci si aspetta che  i docenti non insegnino solo un sapere codificato, ma modi di pensare, metodi di lavoro e abilità per la vita e per lo sviluppo professionale nelle democrazie moderne.</a:t>
            </a:r>
          </a:p>
          <a:p>
            <a:pPr algn="just"/>
            <a:r>
              <a:rPr lang="it-IT" sz="2000" dirty="0" smtClean="0"/>
              <a:t>un gruppo di lavoro dedicato e composto da esperti del settore lavorerà per un periodo di tre mesi per formulare il quadro italiano di competenze dei docenti nei diversi stadi della loro carriera</a:t>
            </a:r>
          </a:p>
          <a:p>
            <a:pPr algn="just"/>
            <a:r>
              <a:rPr lang="it-IT" sz="2000" dirty="0" smtClean="0"/>
              <a:t>Rendere realmente obbligatoria la formazione, e disegnare un sistema di Crediti Formativi (CF) da raggiungere ogni anno per l’aggiornamento e da legare alle possibilità di carriera e alla possibilità di conferimento di incarichi aggiuntivi</a:t>
            </a:r>
          </a:p>
          <a:p>
            <a:pPr algn="just"/>
            <a:r>
              <a:rPr lang="it-IT" sz="2000" dirty="0" smtClean="0"/>
              <a:t>Modello di formazione permanente non eminentemente incentrato sulla formazione teorica, ma su quella esperienziale tra colleghi, proveniente da progetti di Istituto e nel quale assumono un ruolo centrale le reti di scuole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3743</Words>
  <Application>Microsoft Office PowerPoint</Application>
  <PresentationFormat>Presentazione su schermo (4:3)</PresentationFormat>
  <Paragraphs>212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 MINISTERO DELL’ISTRUZIONE, DELL’UNIVERSITÀ E DELLA RICERCA  UFFICIO SCOLASTICO REGIONALE PER IL VENETO DIREZIONE GENERALE  </vt:lpstr>
      <vt:lpstr>IL DOCUMENTO NEI 12 PUNTI DI SINTESI</vt:lpstr>
      <vt:lpstr>1. MAI PIÙ' PRECARI NELLA SCUOLA </vt:lpstr>
      <vt:lpstr>2. DAL 2016 SI ENTRA SOLO PER CONCORSO</vt:lpstr>
      <vt:lpstr>3. BASTA SUPPLENZE</vt:lpstr>
      <vt:lpstr>4. LA SCUOLA FA CARRIERA: QUALITÀ, VALUTAZIONE E MERITO</vt:lpstr>
      <vt:lpstr>Diapositiva 7</vt:lpstr>
      <vt:lpstr>Diapositiva 8</vt:lpstr>
      <vt:lpstr>5. LA SCUOLA SI AGGIORNA: FORMAZIONE E INNOVAZIONE</vt:lpstr>
      <vt:lpstr>6. SCUOLA DI VETRO: DATI E PROFILI ONLINE</vt:lpstr>
      <vt:lpstr>Diapositiva 11</vt:lpstr>
      <vt:lpstr>Diapositiva 12</vt:lpstr>
      <vt:lpstr>7. SBLOCCA SCUOLA</vt:lpstr>
      <vt:lpstr>8. LA SCUOLA DIGITALE</vt:lpstr>
      <vt:lpstr>9. CULTURA IN CORPORE SANO </vt:lpstr>
      <vt:lpstr>10. LE NUOVE ALFABETIZZAZIONI</vt:lpstr>
      <vt:lpstr>11. FONDATA SUL LAVORO</vt:lpstr>
      <vt:lpstr>Diapositiva 18</vt:lpstr>
      <vt:lpstr>12. LA SCUOLA PER TUTTI, TUTTI PER LA SCUOLA</vt:lpstr>
      <vt:lpstr>Diapositiva 20</vt:lpstr>
      <vt:lpstr>LA CONSULTAZIONE PUBBLICA</vt:lpstr>
      <vt:lpstr>LE CONSULTAZIONI OFF LINE DELL’USR</vt:lpstr>
      <vt:lpstr>IL RAPPORTO REGIONALE</vt:lpstr>
      <vt:lpstr>LA SCHEDA DI SINTESI</vt:lpstr>
      <vt:lpstr>CONTRIBUTI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MINISTERO DELL’ISTRUZIONE, DELL’UNIVERSITÀ E DELLA RICERCA  UFFICIO SCOLASTICO REGIONALE PER IL VENETO DIREZIONE GENERALE  </dc:title>
  <dc:creator>Franca</dc:creator>
  <cp:lastModifiedBy>Franca</cp:lastModifiedBy>
  <cp:revision>40</cp:revision>
  <dcterms:created xsi:type="dcterms:W3CDTF">2014-10-07T09:30:08Z</dcterms:created>
  <dcterms:modified xsi:type="dcterms:W3CDTF">2014-10-08T18:38:26Z</dcterms:modified>
</cp:coreProperties>
</file>