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85.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notesSlides/notesSlide68.xml" ContentType="application/vnd.openxmlformats-officedocument.presentationml.notesSlide+xml"/>
  <Override PartName="/ppt/notesSlides/notesSlide79.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notesSlides/notesSlide86.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ppt/notesSlides/notesSlide8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9.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notesSlides/notesSlide87.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76.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Override PartName="/ppt/notesSlides/notesSlide83.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notesSlides/notesSlide90.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notesSlides/notesSlide88.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Override PartName="/ppt/notesSlides/notesSlide84.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notesSlides/notesSlide91.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80.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notesSlides/notesSlide89.xml" ContentType="application/vnd.openxmlformats-officedocument.presentationml.notesSlide+xml"/>
  <Override PartName="/ppt/slides/slide29.xml" ContentType="application/vnd.openxmlformats-officedocument.presentationml.slide+xml"/>
  <Override PartName="/ppt/slides/slide76.xml" ContentType="application/vnd.openxmlformats-officedocument.presentationml.slide+xml"/>
  <Override PartName="/ppt/notesSlides/notesSlide78.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67.xml" ContentType="application/vnd.openxmlformats-officedocument.presentationml.notesSlid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notesSlides/notesSlide92.xml" ContentType="application/vnd.openxmlformats-officedocument.presentationml.notesSlide+xml"/>
  <Override PartName="/ppt/slides/slide32.xml" ContentType="application/vnd.openxmlformats-officedocument.presentationml.slide+xml"/>
  <Override PartName="/ppt/notesSlides/notesSlide34.xml" ContentType="application/vnd.openxmlformats-officedocument.presentationml.notesSlide+xml"/>
  <Override PartName="/ppt/notesSlides/notesSlide8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notesMasterIdLst>
    <p:notesMasterId r:id="rId94"/>
  </p:notesMasterIdLst>
  <p:handoutMasterIdLst>
    <p:handoutMasterId r:id="rId95"/>
  </p:handoutMasterIdLst>
  <p:sldIdLst>
    <p:sldId id="256" r:id="rId2"/>
    <p:sldId id="395" r:id="rId3"/>
    <p:sldId id="420" r:id="rId4"/>
    <p:sldId id="421" r:id="rId5"/>
    <p:sldId id="422" r:id="rId6"/>
    <p:sldId id="416" r:id="rId7"/>
    <p:sldId id="467" r:id="rId8"/>
    <p:sldId id="468" r:id="rId9"/>
    <p:sldId id="469" r:id="rId10"/>
    <p:sldId id="432" r:id="rId11"/>
    <p:sldId id="389" r:id="rId12"/>
    <p:sldId id="315" r:id="rId13"/>
    <p:sldId id="465" r:id="rId14"/>
    <p:sldId id="470" r:id="rId15"/>
    <p:sldId id="476" r:id="rId16"/>
    <p:sldId id="481" r:id="rId17"/>
    <p:sldId id="359" r:id="rId18"/>
    <p:sldId id="258" r:id="rId19"/>
    <p:sldId id="259" r:id="rId20"/>
    <p:sldId id="302" r:id="rId21"/>
    <p:sldId id="458" r:id="rId22"/>
    <p:sldId id="261" r:id="rId23"/>
    <p:sldId id="360" r:id="rId24"/>
    <p:sldId id="371" r:id="rId25"/>
    <p:sldId id="265" r:id="rId26"/>
    <p:sldId id="274" r:id="rId27"/>
    <p:sldId id="331" r:id="rId28"/>
    <p:sldId id="266" r:id="rId29"/>
    <p:sldId id="433" r:id="rId30"/>
    <p:sldId id="434" r:id="rId31"/>
    <p:sldId id="435" r:id="rId32"/>
    <p:sldId id="364" r:id="rId33"/>
    <p:sldId id="273" r:id="rId34"/>
    <p:sldId id="363" r:id="rId35"/>
    <p:sldId id="275" r:id="rId36"/>
    <p:sldId id="394" r:id="rId37"/>
    <p:sldId id="308" r:id="rId38"/>
    <p:sldId id="320" r:id="rId39"/>
    <p:sldId id="321" r:id="rId40"/>
    <p:sldId id="322" r:id="rId41"/>
    <p:sldId id="372" r:id="rId42"/>
    <p:sldId id="366" r:id="rId43"/>
    <p:sldId id="278" r:id="rId44"/>
    <p:sldId id="362" r:id="rId45"/>
    <p:sldId id="310" r:id="rId46"/>
    <p:sldId id="367" r:id="rId47"/>
    <p:sldId id="279" r:id="rId48"/>
    <p:sldId id="356" r:id="rId49"/>
    <p:sldId id="295" r:id="rId50"/>
    <p:sldId id="408" r:id="rId51"/>
    <p:sldId id="296" r:id="rId52"/>
    <p:sldId id="280" r:id="rId53"/>
    <p:sldId id="304" r:id="rId54"/>
    <p:sldId id="306" r:id="rId55"/>
    <p:sldId id="305" r:id="rId56"/>
    <p:sldId id="297" r:id="rId57"/>
    <p:sldId id="459" r:id="rId58"/>
    <p:sldId id="354" r:id="rId59"/>
    <p:sldId id="477" r:id="rId60"/>
    <p:sldId id="478" r:id="rId61"/>
    <p:sldId id="374" r:id="rId62"/>
    <p:sldId id="377" r:id="rId63"/>
    <p:sldId id="388" r:id="rId64"/>
    <p:sldId id="441" r:id="rId65"/>
    <p:sldId id="336" r:id="rId66"/>
    <p:sldId id="412" r:id="rId67"/>
    <p:sldId id="283" r:id="rId68"/>
    <p:sldId id="298" r:id="rId69"/>
    <p:sldId id="436" r:id="rId70"/>
    <p:sldId id="437" r:id="rId71"/>
    <p:sldId id="471" r:id="rId72"/>
    <p:sldId id="472" r:id="rId73"/>
    <p:sldId id="442" r:id="rId74"/>
    <p:sldId id="462" r:id="rId75"/>
    <p:sldId id="453" r:id="rId76"/>
    <p:sldId id="454" r:id="rId77"/>
    <p:sldId id="479" r:id="rId78"/>
    <p:sldId id="446" r:id="rId79"/>
    <p:sldId id="464" r:id="rId80"/>
    <p:sldId id="463" r:id="rId81"/>
    <p:sldId id="450" r:id="rId82"/>
    <p:sldId id="288" r:id="rId83"/>
    <p:sldId id="335" r:id="rId84"/>
    <p:sldId id="299" r:id="rId85"/>
    <p:sldId id="289" r:id="rId86"/>
    <p:sldId id="355" r:id="rId87"/>
    <p:sldId id="287" r:id="rId88"/>
    <p:sldId id="292" r:id="rId89"/>
    <p:sldId id="406" r:id="rId90"/>
    <p:sldId id="332" r:id="rId91"/>
    <p:sldId id="333" r:id="rId92"/>
    <p:sldId id="334" r:id="rId9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vertBarState="maximized">
    <p:restoredLeft sz="22449" autoAdjust="0"/>
    <p:restoredTop sz="81667" autoAdjust="0"/>
  </p:normalViewPr>
  <p:slideViewPr>
    <p:cSldViewPr>
      <p:cViewPr varScale="1">
        <p:scale>
          <a:sx n="64" d="100"/>
          <a:sy n="64" d="100"/>
        </p:scale>
        <p:origin x="-1074" y="-13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902"/>
    </p:cViewPr>
  </p:sorterViewPr>
  <p:notesViewPr>
    <p:cSldViewPr>
      <p:cViewPr varScale="1">
        <p:scale>
          <a:sx n="60" d="100"/>
          <a:sy n="60" d="100"/>
        </p:scale>
        <p:origin x="-2490"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notesMaster" Target="notesMasters/notesMaster1.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C11B181-54D7-4313-8D63-525E87FA150D}" type="datetimeFigureOut">
              <a:rPr lang="it-IT" smtClean="0"/>
              <a:pPr/>
              <a:t>05/06/2012</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A7B4E46-8B80-428D-8D3D-A7EC0B6B82AF}" type="slidenum">
              <a:rPr lang="it-IT" smtClean="0"/>
              <a:pPr/>
              <a:t>‹N›</a:t>
            </a:fld>
            <a:endParaRPr 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D26F86-0C81-4727-BC6B-3DECF7B74BC3}" type="datetimeFigureOut">
              <a:rPr lang="it-IT" smtClean="0"/>
              <a:pPr/>
              <a:t>05/06/2012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35F4C7-1381-4AC8-A8D6-4EEEFE06811A}"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1</a:t>
            </a:fld>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10</a:t>
            </a:fld>
            <a:endParaRPr 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11</a:t>
            </a:fld>
            <a:endParaRPr 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hangingPunct="0"/>
            <a:endParaRPr lang="it-IT" sz="1200" kern="1200" dirty="0">
              <a:solidFill>
                <a:schemeClr val="tx1"/>
              </a:solidFill>
              <a:latin typeface="+mn-lt"/>
              <a:ea typeface="+mn-ea"/>
              <a:cs typeface="+mn-cs"/>
            </a:endParaRPr>
          </a:p>
        </p:txBody>
      </p:sp>
      <p:sp>
        <p:nvSpPr>
          <p:cNvPr id="4" name="Segnaposto numero diapositiva 3"/>
          <p:cNvSpPr>
            <a:spLocks noGrp="1"/>
          </p:cNvSpPr>
          <p:nvPr>
            <p:ph type="sldNum" sz="quarter" idx="10"/>
          </p:nvPr>
        </p:nvSpPr>
        <p:spPr/>
        <p:txBody>
          <a:bodyPr/>
          <a:lstStyle/>
          <a:p>
            <a:fld id="{7535F4C7-1381-4AC8-A8D6-4EEEFE06811A}" type="slidenum">
              <a:rPr lang="it-IT" smtClean="0"/>
              <a:pPr/>
              <a:t>12</a:t>
            </a:fld>
            <a:endParaRPr lang="it-I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hangingPunct="0"/>
            <a:endParaRPr lang="it-IT" sz="1000" kern="1200" dirty="0" smtClean="0">
              <a:solidFill>
                <a:schemeClr val="tx1"/>
              </a:solidFill>
              <a:latin typeface="Arial" pitchFamily="34" charset="0"/>
              <a:ea typeface="+mn-ea"/>
              <a:cs typeface="Arial" pitchFamily="34" charset="0"/>
            </a:endParaRPr>
          </a:p>
        </p:txBody>
      </p:sp>
      <p:sp>
        <p:nvSpPr>
          <p:cNvPr id="4" name="Segnaposto numero diapositiva 3"/>
          <p:cNvSpPr>
            <a:spLocks noGrp="1"/>
          </p:cNvSpPr>
          <p:nvPr>
            <p:ph type="sldNum" sz="quarter" idx="10"/>
          </p:nvPr>
        </p:nvSpPr>
        <p:spPr/>
        <p:txBody>
          <a:bodyPr/>
          <a:lstStyle/>
          <a:p>
            <a:fld id="{7535F4C7-1381-4AC8-A8D6-4EEEFE06811A}" type="slidenum">
              <a:rPr lang="it-IT" smtClean="0"/>
              <a:pPr/>
              <a:t>13</a:t>
            </a:fld>
            <a:endParaRPr lang="it-I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70000" lnSpcReduction="20000"/>
          </a:bodyPr>
          <a:lstStyle/>
          <a:p>
            <a:pPr hangingPunct="0"/>
            <a:endParaRPr lang="it-IT" dirty="0"/>
          </a:p>
        </p:txBody>
      </p:sp>
      <p:sp>
        <p:nvSpPr>
          <p:cNvPr id="4" name="Segnaposto numero diapositiva 3"/>
          <p:cNvSpPr>
            <a:spLocks noGrp="1"/>
          </p:cNvSpPr>
          <p:nvPr>
            <p:ph type="sldNum" sz="quarter" idx="10"/>
          </p:nvPr>
        </p:nvSpPr>
        <p:spPr/>
        <p:txBody>
          <a:bodyPr/>
          <a:lstStyle/>
          <a:p>
            <a:fld id="{7535F4C7-1381-4AC8-A8D6-4EEEFE06811A}" type="slidenum">
              <a:rPr lang="it-IT" smtClean="0"/>
              <a:pPr/>
              <a:t>14</a:t>
            </a:fld>
            <a:endParaRPr 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15</a:t>
            </a:fld>
            <a:endParaRPr lang="it-I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16</a:t>
            </a:fld>
            <a:endParaRPr lang="it-IT"/>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17</a:t>
            </a:fld>
            <a:endParaRPr lang="it-IT"/>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hangingPunct="0"/>
            <a:endParaRPr lang="it-IT" sz="1000" kern="1200" dirty="0">
              <a:solidFill>
                <a:schemeClr val="tx1"/>
              </a:solidFill>
              <a:latin typeface="+mn-lt"/>
              <a:ea typeface="+mn-ea"/>
              <a:cs typeface="+mn-cs"/>
            </a:endParaRPr>
          </a:p>
        </p:txBody>
      </p:sp>
      <p:sp>
        <p:nvSpPr>
          <p:cNvPr id="4" name="Segnaposto numero diapositiva 3"/>
          <p:cNvSpPr>
            <a:spLocks noGrp="1"/>
          </p:cNvSpPr>
          <p:nvPr>
            <p:ph type="sldNum" sz="quarter" idx="10"/>
          </p:nvPr>
        </p:nvSpPr>
        <p:spPr/>
        <p:txBody>
          <a:bodyPr/>
          <a:lstStyle/>
          <a:p>
            <a:fld id="{7535F4C7-1381-4AC8-A8D6-4EEEFE06811A}" type="slidenum">
              <a:rPr lang="it-IT" smtClean="0"/>
              <a:pPr/>
              <a:t>18</a:t>
            </a:fld>
            <a:endParaRPr lang="it-IT"/>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hangingPunct="0"/>
            <a:endParaRPr lang="it-IT" sz="1000" kern="1200" dirty="0">
              <a:solidFill>
                <a:schemeClr val="tx1"/>
              </a:solidFill>
              <a:latin typeface="+mn-lt"/>
              <a:ea typeface="+mn-ea"/>
              <a:cs typeface="+mn-cs"/>
            </a:endParaRPr>
          </a:p>
        </p:txBody>
      </p:sp>
      <p:sp>
        <p:nvSpPr>
          <p:cNvPr id="4" name="Segnaposto numero diapositiva 3"/>
          <p:cNvSpPr>
            <a:spLocks noGrp="1"/>
          </p:cNvSpPr>
          <p:nvPr>
            <p:ph type="sldNum" sz="quarter" idx="10"/>
          </p:nvPr>
        </p:nvSpPr>
        <p:spPr/>
        <p:txBody>
          <a:bodyPr/>
          <a:lstStyle/>
          <a:p>
            <a:fld id="{7535F4C7-1381-4AC8-A8D6-4EEEFE06811A}" type="slidenum">
              <a:rPr lang="it-IT" smtClean="0"/>
              <a:pPr/>
              <a:t>19</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sz="1200" dirty="0" smtClean="0"/>
              <a:t>1 Candidato per merito (</a:t>
            </a:r>
            <a:r>
              <a:rPr lang="it-IT" sz="1200" dirty="0" err="1" smtClean="0"/>
              <a:t>Sanudo</a:t>
            </a:r>
            <a:r>
              <a:rPr lang="it-IT" sz="1200" dirty="0" smtClean="0"/>
              <a:t>)</a:t>
            </a:r>
          </a:p>
          <a:p>
            <a:r>
              <a:rPr lang="it-IT" sz="1200" dirty="0" smtClean="0"/>
              <a:t> 2 ipovedenti + 1 braille</a:t>
            </a:r>
          </a:p>
        </p:txBody>
      </p:sp>
      <p:sp>
        <p:nvSpPr>
          <p:cNvPr id="4" name="Segnaposto numero diapositiva 3"/>
          <p:cNvSpPr>
            <a:spLocks noGrp="1"/>
          </p:cNvSpPr>
          <p:nvPr>
            <p:ph type="sldNum" sz="quarter" idx="10"/>
          </p:nvPr>
        </p:nvSpPr>
        <p:spPr/>
        <p:txBody>
          <a:bodyPr/>
          <a:lstStyle/>
          <a:p>
            <a:fld id="{7535F4C7-1381-4AC8-A8D6-4EEEFE06811A}" type="slidenum">
              <a:rPr lang="it-IT" smtClean="0"/>
              <a:pPr/>
              <a:t>2</a:t>
            </a:fld>
            <a:endParaRPr lang="it-IT"/>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7535F4C7-1381-4AC8-A8D6-4EEEFE06811A}" type="slidenum">
              <a:rPr lang="it-IT" smtClean="0"/>
              <a:pPr/>
              <a:t>20</a:t>
            </a:fld>
            <a:endParaRPr lang="it-IT"/>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7535F4C7-1381-4AC8-A8D6-4EEEFE06811A}" type="slidenum">
              <a:rPr lang="it-IT" smtClean="0"/>
              <a:pPr/>
              <a:t>21</a:t>
            </a:fld>
            <a:endParaRPr lang="it-IT"/>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7535F4C7-1381-4AC8-A8D6-4EEEFE06811A}" type="slidenum">
              <a:rPr lang="it-IT" smtClean="0"/>
              <a:pPr/>
              <a:t>22</a:t>
            </a:fld>
            <a:endParaRPr lang="it-IT"/>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23</a:t>
            </a:fld>
            <a:endParaRPr lang="it-IT"/>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hangingPunct="0"/>
            <a:endParaRPr lang="it-IT" dirty="0"/>
          </a:p>
        </p:txBody>
      </p:sp>
      <p:sp>
        <p:nvSpPr>
          <p:cNvPr id="4" name="Segnaposto numero diapositiva 3"/>
          <p:cNvSpPr>
            <a:spLocks noGrp="1"/>
          </p:cNvSpPr>
          <p:nvPr>
            <p:ph type="sldNum" sz="quarter" idx="10"/>
          </p:nvPr>
        </p:nvSpPr>
        <p:spPr/>
        <p:txBody>
          <a:bodyPr/>
          <a:lstStyle/>
          <a:p>
            <a:fld id="{7535F4C7-1381-4AC8-A8D6-4EEEFE06811A}" type="slidenum">
              <a:rPr lang="it-IT" smtClean="0"/>
              <a:pPr/>
              <a:t>24</a:t>
            </a:fld>
            <a:endParaRPr lang="it-IT"/>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hangingPunct="0"/>
            <a:endParaRPr lang="it-IT" sz="1200" kern="1200" dirty="0">
              <a:solidFill>
                <a:schemeClr val="tx1"/>
              </a:solidFill>
              <a:latin typeface="+mn-lt"/>
              <a:ea typeface="+mn-ea"/>
              <a:cs typeface="+mn-cs"/>
            </a:endParaRPr>
          </a:p>
        </p:txBody>
      </p:sp>
      <p:sp>
        <p:nvSpPr>
          <p:cNvPr id="4" name="Segnaposto numero diapositiva 3"/>
          <p:cNvSpPr>
            <a:spLocks noGrp="1"/>
          </p:cNvSpPr>
          <p:nvPr>
            <p:ph type="sldNum" sz="quarter" idx="10"/>
          </p:nvPr>
        </p:nvSpPr>
        <p:spPr/>
        <p:txBody>
          <a:bodyPr/>
          <a:lstStyle/>
          <a:p>
            <a:fld id="{7535F4C7-1381-4AC8-A8D6-4EEEFE06811A}" type="slidenum">
              <a:rPr lang="it-IT" smtClean="0"/>
              <a:pPr/>
              <a:t>25</a:t>
            </a:fld>
            <a:endParaRPr lang="it-IT"/>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7535F4C7-1381-4AC8-A8D6-4EEEFE06811A}" type="slidenum">
              <a:rPr lang="it-IT" smtClean="0"/>
              <a:pPr/>
              <a:t>26</a:t>
            </a:fld>
            <a:endParaRPr lang="it-IT"/>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7535F4C7-1381-4AC8-A8D6-4EEEFE06811A}" type="slidenum">
              <a:rPr lang="it-IT" smtClean="0"/>
              <a:pPr/>
              <a:t>27</a:t>
            </a:fld>
            <a:endParaRPr lang="it-IT"/>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28</a:t>
            </a:fld>
            <a:endParaRPr lang="it-IT"/>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29</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7535F4C7-1381-4AC8-A8D6-4EEEFE06811A}" type="slidenum">
              <a:rPr lang="it-IT" smtClean="0"/>
              <a:pPr/>
              <a:t>3</a:t>
            </a:fld>
            <a:endParaRPr lang="it-IT"/>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hangingPunct="0"/>
            <a:endParaRPr lang="it-IT" sz="800" kern="1200" dirty="0">
              <a:solidFill>
                <a:schemeClr val="tx1"/>
              </a:solidFill>
              <a:latin typeface="+mn-lt"/>
              <a:ea typeface="+mn-ea"/>
              <a:cs typeface="+mn-cs"/>
            </a:endParaRPr>
          </a:p>
        </p:txBody>
      </p:sp>
      <p:sp>
        <p:nvSpPr>
          <p:cNvPr id="4" name="Segnaposto numero diapositiva 3"/>
          <p:cNvSpPr>
            <a:spLocks noGrp="1"/>
          </p:cNvSpPr>
          <p:nvPr>
            <p:ph type="sldNum" sz="quarter" idx="10"/>
          </p:nvPr>
        </p:nvSpPr>
        <p:spPr/>
        <p:txBody>
          <a:bodyPr/>
          <a:lstStyle/>
          <a:p>
            <a:fld id="{7535F4C7-1381-4AC8-A8D6-4EEEFE06811A}" type="slidenum">
              <a:rPr lang="it-IT" smtClean="0"/>
              <a:pPr/>
              <a:t>30</a:t>
            </a:fld>
            <a:endParaRPr lang="it-IT"/>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77500" lnSpcReduction="20000"/>
          </a:bodyPr>
          <a:lstStyle/>
          <a:p>
            <a:pPr hangingPunct="0"/>
            <a:endParaRPr lang="it-IT" sz="1200" kern="1200" dirty="0">
              <a:solidFill>
                <a:schemeClr val="tx1"/>
              </a:solidFill>
              <a:latin typeface="+mn-lt"/>
              <a:ea typeface="+mn-ea"/>
              <a:cs typeface="+mn-cs"/>
            </a:endParaRPr>
          </a:p>
        </p:txBody>
      </p:sp>
      <p:sp>
        <p:nvSpPr>
          <p:cNvPr id="4" name="Segnaposto numero diapositiva 3"/>
          <p:cNvSpPr>
            <a:spLocks noGrp="1"/>
          </p:cNvSpPr>
          <p:nvPr>
            <p:ph type="sldNum" sz="quarter" idx="10"/>
          </p:nvPr>
        </p:nvSpPr>
        <p:spPr/>
        <p:txBody>
          <a:bodyPr/>
          <a:lstStyle/>
          <a:p>
            <a:fld id="{7535F4C7-1381-4AC8-A8D6-4EEEFE06811A}" type="slidenum">
              <a:rPr lang="it-IT" smtClean="0"/>
              <a:pPr/>
              <a:t>31</a:t>
            </a:fld>
            <a:endParaRPr lang="it-IT"/>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32</a:t>
            </a:fld>
            <a:endParaRPr lang="it-IT"/>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7535F4C7-1381-4AC8-A8D6-4EEEFE06811A}" type="slidenum">
              <a:rPr lang="it-IT" smtClean="0"/>
              <a:pPr/>
              <a:t>33</a:t>
            </a:fld>
            <a:endParaRPr lang="it-IT"/>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34</a:t>
            </a:fld>
            <a:endParaRPr lang="it-IT"/>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7535F4C7-1381-4AC8-A8D6-4EEEFE06811A}" type="slidenum">
              <a:rPr lang="it-IT" smtClean="0"/>
              <a:pPr/>
              <a:t>35</a:t>
            </a:fld>
            <a:endParaRPr lang="it-IT"/>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7535F4C7-1381-4AC8-A8D6-4EEEFE06811A}" type="slidenum">
              <a:rPr lang="it-IT" smtClean="0"/>
              <a:pPr/>
              <a:t>36</a:t>
            </a:fld>
            <a:endParaRPr lang="it-IT"/>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37</a:t>
            </a:fld>
            <a:endParaRPr lang="it-IT"/>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Rot="1" noChangeAspect="1" noChangeArrowheads="1" noTextEdit="1"/>
          </p:cNvSpPr>
          <p:nvPr>
            <p:ph type="sldImg"/>
          </p:nvPr>
        </p:nvSpPr>
        <p:spPr>
          <a:xfrm>
            <a:off x="1143000" y="685800"/>
            <a:ext cx="4572000" cy="3429000"/>
          </a:xfrm>
          <a:ln/>
        </p:spPr>
      </p:sp>
      <p:sp>
        <p:nvSpPr>
          <p:cNvPr id="166915" name="Rectangle 3"/>
          <p:cNvSpPr>
            <a:spLocks noGrp="1" noChangeArrowheads="1"/>
          </p:cNvSpPr>
          <p:nvPr>
            <p:ph type="body" idx="1"/>
          </p:nvPr>
        </p:nvSpPr>
        <p:spPr>
          <a:noFill/>
          <a:ln/>
        </p:spPr>
        <p:txBody>
          <a:bodyPr/>
          <a:lstStyle/>
          <a:p>
            <a:endParaRPr lang="it-IT"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Rot="1" noChangeAspect="1" noChangeArrowheads="1" noTextEdit="1"/>
          </p:cNvSpPr>
          <p:nvPr>
            <p:ph type="sldImg"/>
          </p:nvPr>
        </p:nvSpPr>
        <p:spPr>
          <a:xfrm>
            <a:off x="1143000" y="685800"/>
            <a:ext cx="4572000" cy="3429000"/>
          </a:xfrm>
          <a:ln/>
        </p:spPr>
      </p:sp>
      <p:sp>
        <p:nvSpPr>
          <p:cNvPr id="172035" name="Rectangle 3"/>
          <p:cNvSpPr>
            <a:spLocks noGrp="1" noChangeArrowheads="1"/>
          </p:cNvSpPr>
          <p:nvPr>
            <p:ph type="body" idx="1"/>
          </p:nvPr>
        </p:nvSpPr>
        <p:spPr>
          <a:noFill/>
          <a:ln/>
        </p:spPr>
        <p:txBody>
          <a:bodyPr/>
          <a:lstStyle/>
          <a:p>
            <a:endParaRPr lang="it-I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4</a:t>
            </a:fld>
            <a:endParaRPr lang="it-IT"/>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Rot="1" noChangeAspect="1" noChangeArrowheads="1" noTextEdit="1"/>
          </p:cNvSpPr>
          <p:nvPr>
            <p:ph type="sldImg"/>
          </p:nvPr>
        </p:nvSpPr>
        <p:spPr>
          <a:xfrm>
            <a:off x="1143000" y="685800"/>
            <a:ext cx="4572000" cy="3429000"/>
          </a:xfrm>
          <a:ln/>
        </p:spPr>
      </p:sp>
      <p:sp>
        <p:nvSpPr>
          <p:cNvPr id="176131" name="Rectangle 3"/>
          <p:cNvSpPr>
            <a:spLocks noGrp="1" noChangeArrowheads="1"/>
          </p:cNvSpPr>
          <p:nvPr>
            <p:ph type="body" idx="1"/>
          </p:nvPr>
        </p:nvSpPr>
        <p:spPr>
          <a:noFill/>
          <a:ln/>
        </p:spPr>
        <p:txBody>
          <a:bodyPr/>
          <a:lstStyle/>
          <a:p>
            <a:endParaRPr lang="it-IT"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Rot="1" noChangeAspect="1" noChangeArrowheads="1" noTextEdit="1"/>
          </p:cNvSpPr>
          <p:nvPr>
            <p:ph type="sldImg"/>
          </p:nvPr>
        </p:nvSpPr>
        <p:spPr>
          <a:xfrm>
            <a:off x="1143000" y="685800"/>
            <a:ext cx="4572000" cy="3429000"/>
          </a:xfrm>
          <a:ln/>
        </p:spPr>
      </p:sp>
      <p:sp>
        <p:nvSpPr>
          <p:cNvPr id="162819" name="Rectangle 3"/>
          <p:cNvSpPr>
            <a:spLocks noGrp="1" noChangeArrowheads="1"/>
          </p:cNvSpPr>
          <p:nvPr>
            <p:ph type="body" idx="1"/>
          </p:nvPr>
        </p:nvSpPr>
        <p:spPr>
          <a:noFill/>
          <a:ln/>
        </p:spPr>
        <p:txBody>
          <a:bodyPr/>
          <a:lstStyle/>
          <a:p>
            <a:endParaRPr lang="it-IT"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42</a:t>
            </a:fld>
            <a:endParaRPr lang="it-IT"/>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fontAlgn="auto" hangingPunct="1"/>
            <a:endParaRPr lang="it-IT" sz="1200" kern="1200" dirty="0">
              <a:solidFill>
                <a:schemeClr val="tx1"/>
              </a:solidFill>
              <a:latin typeface="+mn-lt"/>
              <a:ea typeface="+mn-ea"/>
              <a:cs typeface="+mn-cs"/>
            </a:endParaRPr>
          </a:p>
        </p:txBody>
      </p:sp>
      <p:sp>
        <p:nvSpPr>
          <p:cNvPr id="4" name="Segnaposto numero diapositiva 3"/>
          <p:cNvSpPr>
            <a:spLocks noGrp="1"/>
          </p:cNvSpPr>
          <p:nvPr>
            <p:ph type="sldNum" sz="quarter" idx="10"/>
          </p:nvPr>
        </p:nvSpPr>
        <p:spPr/>
        <p:txBody>
          <a:bodyPr/>
          <a:lstStyle/>
          <a:p>
            <a:fld id="{7535F4C7-1381-4AC8-A8D6-4EEEFE06811A}" type="slidenum">
              <a:rPr lang="it-IT" smtClean="0"/>
              <a:pPr/>
              <a:t>43</a:t>
            </a:fld>
            <a:endParaRPr lang="it-IT"/>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44</a:t>
            </a:fld>
            <a:endParaRPr lang="it-IT"/>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45</a:t>
            </a:fld>
            <a:endParaRPr lang="it-IT"/>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46</a:t>
            </a:fld>
            <a:endParaRPr lang="it-IT"/>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77500" lnSpcReduction="20000"/>
          </a:bodyPr>
          <a:lstStyle/>
          <a:p>
            <a:pPr hangingPunct="0"/>
            <a:endParaRPr lang="it-IT" sz="1000" kern="1200" dirty="0">
              <a:solidFill>
                <a:schemeClr val="tx1"/>
              </a:solidFill>
              <a:latin typeface="+mn-lt"/>
              <a:ea typeface="+mn-ea"/>
              <a:cs typeface="+mn-cs"/>
            </a:endParaRPr>
          </a:p>
        </p:txBody>
      </p:sp>
      <p:sp>
        <p:nvSpPr>
          <p:cNvPr id="4" name="Segnaposto numero diapositiva 3"/>
          <p:cNvSpPr>
            <a:spLocks noGrp="1"/>
          </p:cNvSpPr>
          <p:nvPr>
            <p:ph type="sldNum" sz="quarter" idx="10"/>
          </p:nvPr>
        </p:nvSpPr>
        <p:spPr/>
        <p:txBody>
          <a:bodyPr/>
          <a:lstStyle/>
          <a:p>
            <a:fld id="{7535F4C7-1381-4AC8-A8D6-4EEEFE06811A}" type="slidenum">
              <a:rPr lang="it-IT" smtClean="0"/>
              <a:pPr/>
              <a:t>47</a:t>
            </a:fld>
            <a:endParaRPr lang="it-IT"/>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7535F4C7-1381-4AC8-A8D6-4EEEFE06811A}" type="slidenum">
              <a:rPr lang="it-IT" smtClean="0"/>
              <a:pPr/>
              <a:t>48</a:t>
            </a:fld>
            <a:endParaRPr lang="it-IT"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47500" lnSpcReduction="20000"/>
          </a:bodyPr>
          <a:lstStyle/>
          <a:p>
            <a:pPr hangingPunct="0"/>
            <a:endParaRPr lang="it-IT" sz="1200" kern="1200" dirty="0">
              <a:solidFill>
                <a:schemeClr val="tx1"/>
              </a:solidFill>
              <a:latin typeface="+mn-lt"/>
              <a:ea typeface="+mn-ea"/>
              <a:cs typeface="+mn-cs"/>
            </a:endParaRPr>
          </a:p>
        </p:txBody>
      </p:sp>
      <p:sp>
        <p:nvSpPr>
          <p:cNvPr id="4" name="Segnaposto numero diapositiva 3"/>
          <p:cNvSpPr>
            <a:spLocks noGrp="1"/>
          </p:cNvSpPr>
          <p:nvPr>
            <p:ph type="sldNum" sz="quarter" idx="10"/>
          </p:nvPr>
        </p:nvSpPr>
        <p:spPr/>
        <p:txBody>
          <a:bodyPr/>
          <a:lstStyle/>
          <a:p>
            <a:fld id="{7535F4C7-1381-4AC8-A8D6-4EEEFE06811A}" type="slidenum">
              <a:rPr lang="it-IT" smtClean="0"/>
              <a:pPr/>
              <a:t>49</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54081FE8-C95B-4E82-B454-4A13DDB939EA}" type="slidenum">
              <a:rPr lang="it-IT" smtClean="0"/>
              <a:pPr/>
              <a:t>5</a:t>
            </a:fld>
            <a:endParaRPr lang="it-IT"/>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50</a:t>
            </a:fld>
            <a:endParaRPr lang="it-IT"/>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7535F4C7-1381-4AC8-A8D6-4EEEFE06811A}" type="slidenum">
              <a:rPr lang="it-IT" smtClean="0"/>
              <a:pPr/>
              <a:t>51</a:t>
            </a:fld>
            <a:endParaRPr lang="it-IT"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7535F4C7-1381-4AC8-A8D6-4EEEFE06811A}" type="slidenum">
              <a:rPr lang="it-IT" smtClean="0"/>
              <a:pPr/>
              <a:t>52</a:t>
            </a:fld>
            <a:endParaRPr lang="it-IT"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7535F4C7-1381-4AC8-A8D6-4EEEFE06811A}" type="slidenum">
              <a:rPr lang="it-IT" smtClean="0"/>
              <a:pPr/>
              <a:t>53</a:t>
            </a:fld>
            <a:endParaRPr lang="it-IT"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7535F4C7-1381-4AC8-A8D6-4EEEFE06811A}" type="slidenum">
              <a:rPr lang="it-IT" smtClean="0"/>
              <a:pPr/>
              <a:t>54</a:t>
            </a:fld>
            <a:endParaRPr lang="it-IT"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55</a:t>
            </a:fld>
            <a:endParaRPr lang="it-IT"/>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56</a:t>
            </a:fld>
            <a:endParaRPr lang="it-IT"/>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57</a:t>
            </a:fld>
            <a:endParaRPr lang="it-IT"/>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58</a:t>
            </a:fld>
            <a:endParaRPr lang="it-IT"/>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59</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smtClean="0"/>
          </a:p>
        </p:txBody>
      </p:sp>
      <p:sp>
        <p:nvSpPr>
          <p:cNvPr id="4" name="Segnaposto numero diapositiva 3"/>
          <p:cNvSpPr>
            <a:spLocks noGrp="1"/>
          </p:cNvSpPr>
          <p:nvPr>
            <p:ph type="sldNum" sz="quarter" idx="10"/>
          </p:nvPr>
        </p:nvSpPr>
        <p:spPr/>
        <p:txBody>
          <a:bodyPr/>
          <a:lstStyle/>
          <a:p>
            <a:fld id="{7535F4C7-1381-4AC8-A8D6-4EEEFE06811A}" type="slidenum">
              <a:rPr lang="it-IT" smtClean="0"/>
              <a:pPr/>
              <a:t>6</a:t>
            </a:fld>
            <a:endParaRPr lang="it-IT"/>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60</a:t>
            </a:fld>
            <a:endParaRPr lang="it-IT"/>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7535F4C7-1381-4AC8-A8D6-4EEEFE06811A}" type="slidenum">
              <a:rPr lang="it-IT" smtClean="0"/>
              <a:pPr/>
              <a:t>61</a:t>
            </a:fld>
            <a:endParaRPr lang="it-IT"/>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62</a:t>
            </a:fld>
            <a:endParaRPr lang="it-IT"/>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63</a:t>
            </a:fld>
            <a:endParaRPr lang="it-IT"/>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64</a:t>
            </a:fld>
            <a:endParaRPr lang="it-IT"/>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hangingPunct="0"/>
            <a:endParaRPr lang="it-IT" sz="1200" kern="1200" dirty="0">
              <a:solidFill>
                <a:schemeClr val="tx1"/>
              </a:solidFill>
              <a:latin typeface="+mn-lt"/>
              <a:ea typeface="+mn-ea"/>
              <a:cs typeface="+mn-cs"/>
            </a:endParaRPr>
          </a:p>
        </p:txBody>
      </p:sp>
      <p:sp>
        <p:nvSpPr>
          <p:cNvPr id="4" name="Segnaposto numero diapositiva 3"/>
          <p:cNvSpPr>
            <a:spLocks noGrp="1"/>
          </p:cNvSpPr>
          <p:nvPr>
            <p:ph type="sldNum" sz="quarter" idx="10"/>
          </p:nvPr>
        </p:nvSpPr>
        <p:spPr/>
        <p:txBody>
          <a:bodyPr/>
          <a:lstStyle/>
          <a:p>
            <a:fld id="{7535F4C7-1381-4AC8-A8D6-4EEEFE06811A}" type="slidenum">
              <a:rPr lang="it-IT" smtClean="0"/>
              <a:pPr/>
              <a:t>65</a:t>
            </a:fld>
            <a:endParaRPr lang="it-IT"/>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7535F4C7-1381-4AC8-A8D6-4EEEFE06811A}" type="slidenum">
              <a:rPr lang="it-IT" smtClean="0"/>
              <a:pPr/>
              <a:t>66</a:t>
            </a:fld>
            <a:endParaRPr lang="it-IT" dirty="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67</a:t>
            </a:fld>
            <a:endParaRPr lang="it-IT"/>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68</a:t>
            </a:fld>
            <a:endParaRPr lang="it-IT"/>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69</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7</a:t>
            </a:fld>
            <a:endParaRPr lang="it-IT"/>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70</a:t>
            </a:fld>
            <a:endParaRPr lang="it-IT"/>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71</a:t>
            </a:fld>
            <a:endParaRPr lang="it-IT"/>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72</a:t>
            </a:fld>
            <a:endParaRPr lang="it-IT"/>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7535F4C7-1381-4AC8-A8D6-4EEEFE06811A}" type="slidenum">
              <a:rPr lang="it-IT" smtClean="0"/>
              <a:pPr/>
              <a:t>73</a:t>
            </a:fld>
            <a:endParaRPr lang="it-IT" dirty="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hangingPunct="0"/>
            <a:endParaRPr lang="it-IT" sz="1200" kern="1200" dirty="0">
              <a:solidFill>
                <a:schemeClr val="tx1"/>
              </a:solidFill>
              <a:latin typeface="+mn-lt"/>
              <a:ea typeface="+mn-ea"/>
              <a:cs typeface="+mn-cs"/>
            </a:endParaRPr>
          </a:p>
        </p:txBody>
      </p:sp>
      <p:sp>
        <p:nvSpPr>
          <p:cNvPr id="4" name="Segnaposto numero diapositiva 3"/>
          <p:cNvSpPr>
            <a:spLocks noGrp="1"/>
          </p:cNvSpPr>
          <p:nvPr>
            <p:ph type="sldNum" sz="quarter" idx="10"/>
          </p:nvPr>
        </p:nvSpPr>
        <p:spPr/>
        <p:txBody>
          <a:bodyPr/>
          <a:lstStyle/>
          <a:p>
            <a:fld id="{7535F4C7-1381-4AC8-A8D6-4EEEFE06811A}" type="slidenum">
              <a:rPr lang="it-IT" smtClean="0"/>
              <a:pPr/>
              <a:t>74</a:t>
            </a:fld>
            <a:endParaRPr lang="it-IT"/>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75</a:t>
            </a:fld>
            <a:endParaRPr lang="it-IT"/>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76</a:t>
            </a:fld>
            <a:endParaRPr lang="it-IT"/>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77</a:t>
            </a:fld>
            <a:endParaRPr lang="it-IT"/>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78</a:t>
            </a:fld>
            <a:endParaRPr lang="it-IT"/>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79</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8</a:t>
            </a:fld>
            <a:endParaRPr lang="it-IT"/>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70000" lnSpcReduction="20000"/>
          </a:bodyPr>
          <a:lstStyle/>
          <a:p>
            <a:pPr hangingPunct="0"/>
            <a:endParaRPr lang="it-IT" sz="1200" kern="1200" dirty="0">
              <a:solidFill>
                <a:schemeClr val="tx1"/>
              </a:solidFill>
              <a:latin typeface="+mn-lt"/>
              <a:ea typeface="+mn-ea"/>
              <a:cs typeface="+mn-cs"/>
            </a:endParaRPr>
          </a:p>
        </p:txBody>
      </p:sp>
      <p:sp>
        <p:nvSpPr>
          <p:cNvPr id="4" name="Segnaposto numero diapositiva 3"/>
          <p:cNvSpPr>
            <a:spLocks noGrp="1"/>
          </p:cNvSpPr>
          <p:nvPr>
            <p:ph type="sldNum" sz="quarter" idx="10"/>
          </p:nvPr>
        </p:nvSpPr>
        <p:spPr/>
        <p:txBody>
          <a:bodyPr/>
          <a:lstStyle/>
          <a:p>
            <a:fld id="{7535F4C7-1381-4AC8-A8D6-4EEEFE06811A}" type="slidenum">
              <a:rPr lang="it-IT" smtClean="0"/>
              <a:pPr/>
              <a:t>80</a:t>
            </a:fld>
            <a:endParaRPr lang="it-IT"/>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81</a:t>
            </a:fld>
            <a:endParaRPr lang="it-IT"/>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7535F4C7-1381-4AC8-A8D6-4EEEFE06811A}" type="slidenum">
              <a:rPr lang="it-IT" smtClean="0"/>
              <a:pPr/>
              <a:t>82</a:t>
            </a:fld>
            <a:endParaRPr lang="it-IT"/>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83</a:t>
            </a:fld>
            <a:endParaRPr lang="it-IT"/>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84</a:t>
            </a:fld>
            <a:endParaRPr lang="it-IT"/>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85</a:t>
            </a:fld>
            <a:endParaRPr lang="it-IT"/>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86</a:t>
            </a:fld>
            <a:endParaRPr lang="it-IT"/>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hangingPunct="0"/>
            <a:endParaRPr lang="it-IT" sz="1200" kern="1200" dirty="0">
              <a:solidFill>
                <a:schemeClr val="tx1"/>
              </a:solidFill>
              <a:latin typeface="+mn-lt"/>
              <a:ea typeface="+mn-ea"/>
              <a:cs typeface="+mn-cs"/>
            </a:endParaRPr>
          </a:p>
        </p:txBody>
      </p:sp>
      <p:sp>
        <p:nvSpPr>
          <p:cNvPr id="4" name="Segnaposto numero diapositiva 3"/>
          <p:cNvSpPr>
            <a:spLocks noGrp="1"/>
          </p:cNvSpPr>
          <p:nvPr>
            <p:ph type="sldNum" sz="quarter" idx="10"/>
          </p:nvPr>
        </p:nvSpPr>
        <p:spPr/>
        <p:txBody>
          <a:bodyPr/>
          <a:lstStyle/>
          <a:p>
            <a:fld id="{7535F4C7-1381-4AC8-A8D6-4EEEFE06811A}" type="slidenum">
              <a:rPr lang="it-IT" smtClean="0"/>
              <a:pPr/>
              <a:t>87</a:t>
            </a:fld>
            <a:endParaRPr lang="it-IT"/>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hangingPunct="0"/>
            <a:endParaRPr lang="it-IT" sz="1200" kern="1200" dirty="0">
              <a:solidFill>
                <a:schemeClr val="tx1"/>
              </a:solidFill>
              <a:latin typeface="+mn-lt"/>
              <a:ea typeface="+mn-ea"/>
              <a:cs typeface="+mn-cs"/>
            </a:endParaRPr>
          </a:p>
        </p:txBody>
      </p:sp>
      <p:sp>
        <p:nvSpPr>
          <p:cNvPr id="4" name="Segnaposto numero diapositiva 3"/>
          <p:cNvSpPr>
            <a:spLocks noGrp="1"/>
          </p:cNvSpPr>
          <p:nvPr>
            <p:ph type="sldNum" sz="quarter" idx="10"/>
          </p:nvPr>
        </p:nvSpPr>
        <p:spPr/>
        <p:txBody>
          <a:bodyPr/>
          <a:lstStyle/>
          <a:p>
            <a:fld id="{7535F4C7-1381-4AC8-A8D6-4EEEFE06811A}" type="slidenum">
              <a:rPr lang="it-IT" smtClean="0"/>
              <a:pPr/>
              <a:t>88</a:t>
            </a:fld>
            <a:endParaRPr lang="it-IT"/>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89</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535F4C7-1381-4AC8-A8D6-4EEEFE06811A}" type="slidenum">
              <a:rPr lang="it-IT" smtClean="0"/>
              <a:pPr/>
              <a:t>9</a:t>
            </a:fld>
            <a:endParaRPr lang="it-IT"/>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pPr>
              <a:defRPr/>
            </a:pPr>
            <a:fld id="{E4A35C60-2AA4-4B38-99BC-FD7B7418AEB0}" type="slidenum">
              <a:rPr lang="it-IT" smtClean="0"/>
              <a:pPr>
                <a:defRPr/>
              </a:pPr>
              <a:t>90</a:t>
            </a:fld>
            <a:endParaRPr lang="it-IT" dirty="0"/>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pPr>
              <a:defRPr/>
            </a:pPr>
            <a:fld id="{E4A35C60-2AA4-4B38-99BC-FD7B7418AEB0}" type="slidenum">
              <a:rPr lang="it-IT" smtClean="0"/>
              <a:pPr>
                <a:defRPr/>
              </a:pPr>
              <a:t>91</a:t>
            </a:fld>
            <a:endParaRPr lang="it-IT"/>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pPr>
              <a:defRPr/>
            </a:pPr>
            <a:fld id="{E4A35C60-2AA4-4B38-99BC-FD7B7418AEB0}" type="slidenum">
              <a:rPr lang="it-IT" smtClean="0"/>
              <a:pPr>
                <a:defRPr/>
              </a:pPr>
              <a:t>92</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1"/>
      </p:bgRef>
    </p:bg>
    <p:spTree>
      <p:nvGrpSpPr>
        <p:cNvPr id="1" name=""/>
        <p:cNvGrpSpPr/>
        <p:nvPr/>
      </p:nvGrpSpPr>
      <p:grpSpPr>
        <a:xfrm>
          <a:off x="0" y="0"/>
          <a:ext cx="0" cy="0"/>
          <a:chOff x="0" y="0"/>
          <a:chExt cx="0" cy="0"/>
        </a:xfrm>
      </p:grpSpPr>
      <p:sp>
        <p:nvSpPr>
          <p:cNvPr id="8" name="Titolo 7"/>
          <p:cNvSpPr>
            <a:spLocks noGrp="1"/>
          </p:cNvSpPr>
          <p:nvPr>
            <p:ph type="ctrTitle"/>
          </p:nvPr>
        </p:nvSpPr>
        <p:spPr>
          <a:xfrm>
            <a:off x="2286000" y="3124200"/>
            <a:ext cx="6172200" cy="1894362"/>
          </a:xfrm>
        </p:spPr>
        <p:txBody>
          <a:bodyPr/>
          <a:lstStyle>
            <a:lvl1pPr>
              <a:defRPr b="1"/>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bwMode="auto">
          <a:xfrm rot="5400000">
            <a:off x="7764621" y="1174097"/>
            <a:ext cx="2286000" cy="381000"/>
          </a:xfrm>
        </p:spPr>
        <p:txBody>
          <a:bodyPr/>
          <a:lstStyle/>
          <a:p>
            <a:fld id="{324960EC-884D-48D8-B397-5A44D54C651D}" type="datetime1">
              <a:rPr lang="it-IT" smtClean="0"/>
              <a:pPr/>
              <a:t>05/06/2012</a:t>
            </a:fld>
            <a:endParaRPr lang="it-IT"/>
          </a:p>
        </p:txBody>
      </p:sp>
      <p:sp>
        <p:nvSpPr>
          <p:cNvPr id="17" name="Segnaposto piè di pagina 16"/>
          <p:cNvSpPr>
            <a:spLocks noGrp="1"/>
          </p:cNvSpPr>
          <p:nvPr>
            <p:ph type="ftr" sz="quarter" idx="11"/>
          </p:nvPr>
        </p:nvSpPr>
        <p:spPr bwMode="auto">
          <a:xfrm rot="5400000">
            <a:off x="7077269" y="4181669"/>
            <a:ext cx="3657600" cy="384048"/>
          </a:xfrm>
        </p:spPr>
        <p:txBody>
          <a:bodyPr/>
          <a:lstStyle/>
          <a:p>
            <a:endParaRPr lang="it-IT"/>
          </a:p>
        </p:txBody>
      </p:sp>
      <p:sp>
        <p:nvSpPr>
          <p:cNvPr id="10" name="Rettango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tango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tango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ttore 1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ttore 1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ttore 1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tango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egnaposto numero diapositiva 28"/>
          <p:cNvSpPr>
            <a:spLocks noGrp="1"/>
          </p:cNvSpPr>
          <p:nvPr>
            <p:ph type="sldNum" sz="quarter" idx="12"/>
          </p:nvPr>
        </p:nvSpPr>
        <p:spPr bwMode="auto">
          <a:xfrm>
            <a:off x="1325544" y="4928702"/>
            <a:ext cx="609600" cy="517524"/>
          </a:xfrm>
        </p:spPr>
        <p:txBody>
          <a:bodyPr/>
          <a:lstStyle/>
          <a:p>
            <a:fld id="{0ABBB4C6-F3C0-4120-A42E-402529F7FD68}"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EA79C42F-1753-4D0D-9C53-BE4290D20268}" type="datetime1">
              <a:rPr lang="it-IT" smtClean="0"/>
              <a:pPr/>
              <a:t>05/06/2012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ABBB4C6-F3C0-4120-A42E-402529F7FD68}"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676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E5A119A1-47CE-4D52-9A9A-10F18818B146}" type="datetime1">
              <a:rPr lang="it-IT" smtClean="0"/>
              <a:pPr/>
              <a:t>05/06/2012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ABBB4C6-F3C0-4120-A42E-402529F7FD68}" type="slidenum">
              <a:rPr lang="it-IT" smtClean="0"/>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Titolo, contenuto e testo">
    <p:spTree>
      <p:nvGrpSpPr>
        <p:cNvPr id="1" name=""/>
        <p:cNvGrpSpPr/>
        <p:nvPr/>
      </p:nvGrpSpPr>
      <p:grpSpPr>
        <a:xfrm>
          <a:off x="0" y="0"/>
          <a:ext cx="0" cy="0"/>
          <a:chOff x="0" y="0"/>
          <a:chExt cx="0" cy="0"/>
        </a:xfrm>
      </p:grpSpPr>
      <p:sp>
        <p:nvSpPr>
          <p:cNvPr id="2" name="Titolo 1"/>
          <p:cNvSpPr>
            <a:spLocks noGrp="1"/>
          </p:cNvSpPr>
          <p:nvPr>
            <p:ph type="title"/>
          </p:nvPr>
        </p:nvSpPr>
        <p:spPr>
          <a:xfrm>
            <a:off x="446088" y="-17463"/>
            <a:ext cx="8229600" cy="1143001"/>
          </a:xfrm>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68313" y="1628775"/>
            <a:ext cx="4038600" cy="452596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659313" y="1628775"/>
            <a:ext cx="4038600" cy="452596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8" name="Segnaposto contenuto 7"/>
          <p:cNvSpPr>
            <a:spLocks noGrp="1"/>
          </p:cNvSpPr>
          <p:nvPr>
            <p:ph sz="quarter" idx="1"/>
          </p:nvPr>
        </p:nvSpPr>
        <p:spPr>
          <a:xfrm>
            <a:off x="457200" y="1600200"/>
            <a:ext cx="7467600" cy="487375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4"/>
          </p:nvPr>
        </p:nvSpPr>
        <p:spPr/>
        <p:txBody>
          <a:bodyPr rtlCol="0"/>
          <a:lstStyle/>
          <a:p>
            <a:fld id="{CA75435D-6036-4C07-8875-DCE097423C49}" type="datetime1">
              <a:rPr lang="it-IT" smtClean="0"/>
              <a:pPr/>
              <a:t>05/06/2012</a:t>
            </a:fld>
            <a:endParaRPr lang="it-IT"/>
          </a:p>
        </p:txBody>
      </p:sp>
      <p:sp>
        <p:nvSpPr>
          <p:cNvPr id="9" name="Segnaposto numero diapositiva 8"/>
          <p:cNvSpPr>
            <a:spLocks noGrp="1"/>
          </p:cNvSpPr>
          <p:nvPr>
            <p:ph type="sldNum" sz="quarter" idx="15"/>
          </p:nvPr>
        </p:nvSpPr>
        <p:spPr/>
        <p:txBody>
          <a:bodyPr rtlCol="0"/>
          <a:lstStyle/>
          <a:p>
            <a:fld id="{0ABBB4C6-F3C0-4120-A42E-402529F7FD68}" type="slidenum">
              <a:rPr lang="it-IT" smtClean="0"/>
              <a:pPr/>
              <a:t>‹N›</a:t>
            </a:fld>
            <a:endParaRPr lang="it-IT"/>
          </a:p>
        </p:txBody>
      </p:sp>
      <p:sp>
        <p:nvSpPr>
          <p:cNvPr id="10" name="Segnaposto piè di pagina 9"/>
          <p:cNvSpPr>
            <a:spLocks noGrp="1"/>
          </p:cNvSpPr>
          <p:nvPr>
            <p:ph type="ftr" sz="quarter" idx="16"/>
          </p:nvPr>
        </p:nvSpPr>
        <p:spPr/>
        <p:txBody>
          <a:bodyPr rtlCol="0"/>
          <a:lstStyle/>
          <a:p>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286000" y="2895600"/>
            <a:ext cx="6172200" cy="2053590"/>
          </a:xfrm>
        </p:spPr>
        <p:txBody>
          <a:bodyPr/>
          <a:lstStyle>
            <a:lvl1pPr algn="l">
              <a:buNone/>
              <a:defRPr sz="3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bwMode="auto">
          <a:xfrm rot="5400000">
            <a:off x="7763256" y="1170432"/>
            <a:ext cx="2286000" cy="381000"/>
          </a:xfrm>
        </p:spPr>
        <p:txBody>
          <a:bodyPr/>
          <a:lstStyle/>
          <a:p>
            <a:fld id="{C3D94798-8F38-414E-AAA0-F76C29769585}" type="datetime1">
              <a:rPr lang="it-IT" smtClean="0"/>
              <a:pPr/>
              <a:t>05/06/2012</a:t>
            </a:fld>
            <a:endParaRPr lang="it-IT"/>
          </a:p>
        </p:txBody>
      </p:sp>
      <p:sp>
        <p:nvSpPr>
          <p:cNvPr id="5" name="Segnaposto piè di pagina 4"/>
          <p:cNvSpPr>
            <a:spLocks noGrp="1"/>
          </p:cNvSpPr>
          <p:nvPr>
            <p:ph type="ftr" sz="quarter" idx="11"/>
          </p:nvPr>
        </p:nvSpPr>
        <p:spPr bwMode="auto">
          <a:xfrm rot="5400000">
            <a:off x="7077456" y="4178808"/>
            <a:ext cx="3657600" cy="384048"/>
          </a:xfrm>
        </p:spPr>
        <p:txBody>
          <a:bodyPr/>
          <a:lstStyle/>
          <a:p>
            <a:endParaRPr lang="it-IT"/>
          </a:p>
        </p:txBody>
      </p:sp>
      <p:sp>
        <p:nvSpPr>
          <p:cNvPr id="9" name="Rettango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ttore 1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ttore 1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tango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ttore 1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numero diapositiva 5"/>
          <p:cNvSpPr>
            <a:spLocks noGrp="1"/>
          </p:cNvSpPr>
          <p:nvPr>
            <p:ph type="sldNum" sz="quarter" idx="12"/>
          </p:nvPr>
        </p:nvSpPr>
        <p:spPr bwMode="auto">
          <a:xfrm>
            <a:off x="1340616" y="4928702"/>
            <a:ext cx="609600" cy="517524"/>
          </a:xfrm>
        </p:spPr>
        <p:txBody>
          <a:bodyPr/>
          <a:lstStyle/>
          <a:p>
            <a:fld id="{0ABBB4C6-F3C0-4120-A42E-402529F7FD68}"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D6FD80A6-6524-483D-B0B0-18DB6134A9F5}" type="datetime1">
              <a:rPr lang="it-IT" smtClean="0"/>
              <a:pPr/>
              <a:t>05/06/2012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ABBB4C6-F3C0-4120-A42E-402529F7FD68}" type="slidenum">
              <a:rPr lang="it-IT" smtClean="0"/>
              <a:pPr/>
              <a:t>‹N›</a:t>
            </a:fld>
            <a:endParaRPr lang="it-IT"/>
          </a:p>
        </p:txBody>
      </p:sp>
      <p:sp>
        <p:nvSpPr>
          <p:cNvPr id="9" name="Segnaposto contenuto 8"/>
          <p:cNvSpPr>
            <a:spLocks noGrp="1"/>
          </p:cNvSpPr>
          <p:nvPr>
            <p:ph sz="quarter" idx="1"/>
          </p:nvPr>
        </p:nvSpPr>
        <p:spPr>
          <a:xfrm>
            <a:off x="457200"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270248"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7543800" cy="1143000"/>
          </a:xfrm>
        </p:spPr>
        <p:txBody>
          <a:bodyPr anchor="b"/>
          <a:lstStyle>
            <a:lvl1pPr>
              <a:defRPr/>
            </a:lvl1pPr>
          </a:lstStyle>
          <a:p>
            <a:r>
              <a:rPr kumimoji="0" lang="it-IT" smtClean="0"/>
              <a:t>Fare clic per modificare lo stile del titolo</a:t>
            </a:r>
            <a:endParaRPr kumimoji="0" lang="en-US"/>
          </a:p>
        </p:txBody>
      </p:sp>
      <p:sp>
        <p:nvSpPr>
          <p:cNvPr id="7" name="Segnaposto data 6"/>
          <p:cNvSpPr>
            <a:spLocks noGrp="1"/>
          </p:cNvSpPr>
          <p:nvPr>
            <p:ph type="dt" sz="half" idx="10"/>
          </p:nvPr>
        </p:nvSpPr>
        <p:spPr/>
        <p:txBody>
          <a:bodyPr/>
          <a:lstStyle/>
          <a:p>
            <a:fld id="{798B3AFB-E7DE-49CE-9602-705EFDBC76E4}" type="datetime1">
              <a:rPr lang="it-IT" smtClean="0"/>
              <a:pPr/>
              <a:t>05/06/2012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ABBB4C6-F3C0-4120-A42E-402529F7FD68}" type="slidenum">
              <a:rPr lang="it-IT" smtClean="0"/>
              <a:pPr/>
              <a:t>‹N›</a:t>
            </a:fld>
            <a:endParaRPr lang="it-IT"/>
          </a:p>
        </p:txBody>
      </p:sp>
      <p:sp>
        <p:nvSpPr>
          <p:cNvPr id="11" name="Segnaposto contenuto 10"/>
          <p:cNvSpPr>
            <a:spLocks noGrp="1"/>
          </p:cNvSpPr>
          <p:nvPr>
            <p:ph sz="quarter" idx="2"/>
          </p:nvPr>
        </p:nvSpPr>
        <p:spPr>
          <a:xfrm>
            <a:off x="457200"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371975"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tes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
        <p:nvSpPr>
          <p:cNvPr id="14" name="Segnaposto tes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6" name="Segnaposto data 5"/>
          <p:cNvSpPr>
            <a:spLocks noGrp="1"/>
          </p:cNvSpPr>
          <p:nvPr>
            <p:ph type="dt" sz="half" idx="10"/>
          </p:nvPr>
        </p:nvSpPr>
        <p:spPr/>
        <p:txBody>
          <a:bodyPr rtlCol="0"/>
          <a:lstStyle/>
          <a:p>
            <a:fld id="{A52761FD-9B95-4B65-944C-54AE325C81AB}" type="datetime1">
              <a:rPr lang="it-IT" smtClean="0"/>
              <a:pPr/>
              <a:t>05/06/2012</a:t>
            </a:fld>
            <a:endParaRPr lang="it-IT"/>
          </a:p>
        </p:txBody>
      </p:sp>
      <p:sp>
        <p:nvSpPr>
          <p:cNvPr id="7" name="Segnaposto numero diapositiva 6"/>
          <p:cNvSpPr>
            <a:spLocks noGrp="1"/>
          </p:cNvSpPr>
          <p:nvPr>
            <p:ph type="sldNum" sz="quarter" idx="11"/>
          </p:nvPr>
        </p:nvSpPr>
        <p:spPr/>
        <p:txBody>
          <a:bodyPr rtlCol="0"/>
          <a:lstStyle/>
          <a:p>
            <a:fld id="{0ABBB4C6-F3C0-4120-A42E-402529F7FD68}" type="slidenum">
              <a:rPr lang="it-IT" smtClean="0"/>
              <a:pPr/>
              <a:t>‹N›</a:t>
            </a:fld>
            <a:endParaRPr lang="it-IT"/>
          </a:p>
        </p:txBody>
      </p:sp>
      <p:sp>
        <p:nvSpPr>
          <p:cNvPr id="8" name="Segnaposto piè di pagina 7"/>
          <p:cNvSpPr>
            <a:spLocks noGrp="1"/>
          </p:cNvSpPr>
          <p:nvPr>
            <p:ph type="ftr" sz="quarter" idx="12"/>
          </p:nvPr>
        </p:nvSpPr>
        <p:spPr/>
        <p:txBody>
          <a:bodyPr rtlCol="0"/>
          <a:lstStyle/>
          <a:p>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B42A171-AC9E-4BAC-B282-4E25071EB23E}" type="datetime1">
              <a:rPr lang="it-IT" smtClean="0"/>
              <a:pPr/>
              <a:t>05/06/2012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ABBB4C6-F3C0-4120-A42E-402529F7FD68}"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o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Connettore 1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ttore 1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ttore 1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tango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egnaposto contenuto 17"/>
          <p:cNvSpPr>
            <a:spLocks noGrp="1"/>
          </p:cNvSpPr>
          <p:nvPr>
            <p:ph sz="quarter" idx="1"/>
          </p:nvPr>
        </p:nvSpPr>
        <p:spPr>
          <a:xfrm>
            <a:off x="304800" y="274320"/>
            <a:ext cx="5638800" cy="6327648"/>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4"/>
          </p:nvPr>
        </p:nvSpPr>
        <p:spPr/>
        <p:txBody>
          <a:bodyPr rtlCol="0"/>
          <a:lstStyle/>
          <a:p>
            <a:fld id="{656D96B7-02BF-49C3-93DD-988B052C1387}" type="datetime1">
              <a:rPr lang="it-IT" smtClean="0"/>
              <a:pPr/>
              <a:t>05/06/2012</a:t>
            </a:fld>
            <a:endParaRPr lang="it-IT"/>
          </a:p>
        </p:txBody>
      </p:sp>
      <p:sp>
        <p:nvSpPr>
          <p:cNvPr id="22" name="Segnaposto numero diapositiva 21"/>
          <p:cNvSpPr>
            <a:spLocks noGrp="1"/>
          </p:cNvSpPr>
          <p:nvPr>
            <p:ph type="sldNum" sz="quarter" idx="15"/>
          </p:nvPr>
        </p:nvSpPr>
        <p:spPr/>
        <p:txBody>
          <a:bodyPr rtlCol="0"/>
          <a:lstStyle/>
          <a:p>
            <a:fld id="{0ABBB4C6-F3C0-4120-A42E-402529F7FD68}" type="slidenum">
              <a:rPr lang="it-IT" smtClean="0"/>
              <a:pPr/>
              <a:t>‹N›</a:t>
            </a:fld>
            <a:endParaRPr lang="it-IT"/>
          </a:p>
        </p:txBody>
      </p:sp>
      <p:sp>
        <p:nvSpPr>
          <p:cNvPr id="23" name="Segnaposto piè di pagina 22"/>
          <p:cNvSpPr>
            <a:spLocks noGrp="1"/>
          </p:cNvSpPr>
          <p:nvPr>
            <p:ph type="ftr" sz="quarter" idx="16"/>
          </p:nvPr>
        </p:nvSpPr>
        <p:spPr/>
        <p:txBody>
          <a:bodyPr rtlCol="0"/>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Connettore 1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olo 1"/>
          <p:cNvSpPr>
            <a:spLocks noGrp="1"/>
          </p:cNvSpPr>
          <p:nvPr>
            <p:ph type="title"/>
          </p:nvPr>
        </p:nvSpPr>
        <p:spPr>
          <a:xfrm rot="5400000">
            <a:off x="3350133" y="3200400"/>
            <a:ext cx="6309360" cy="457200"/>
          </a:xfrm>
        </p:spPr>
        <p:txBody>
          <a:bodyPr anchor="b"/>
          <a:lstStyle>
            <a:lvl1pPr algn="l">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10" name="Connettore 1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tango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ttore 1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ttore 1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ttore 1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egnaposto data 16"/>
          <p:cNvSpPr>
            <a:spLocks noGrp="1"/>
          </p:cNvSpPr>
          <p:nvPr>
            <p:ph type="dt" sz="half" idx="10"/>
          </p:nvPr>
        </p:nvSpPr>
        <p:spPr/>
        <p:txBody>
          <a:bodyPr rtlCol="0"/>
          <a:lstStyle/>
          <a:p>
            <a:fld id="{3F10D8C4-2534-41EC-89F1-E6D964738F64}" type="datetime1">
              <a:rPr lang="it-IT" smtClean="0"/>
              <a:pPr/>
              <a:t>05/06/2012</a:t>
            </a:fld>
            <a:endParaRPr lang="it-IT"/>
          </a:p>
        </p:txBody>
      </p:sp>
      <p:sp>
        <p:nvSpPr>
          <p:cNvPr id="18" name="Segnaposto numero diapositiva 17"/>
          <p:cNvSpPr>
            <a:spLocks noGrp="1"/>
          </p:cNvSpPr>
          <p:nvPr>
            <p:ph type="sldNum" sz="quarter" idx="11"/>
          </p:nvPr>
        </p:nvSpPr>
        <p:spPr/>
        <p:txBody>
          <a:bodyPr rtlCol="0"/>
          <a:lstStyle/>
          <a:p>
            <a:fld id="{0ABBB4C6-F3C0-4120-A42E-402529F7FD68}" type="slidenum">
              <a:rPr lang="it-IT" smtClean="0"/>
              <a:pPr/>
              <a:t>‹N›</a:t>
            </a:fld>
            <a:endParaRPr lang="it-IT"/>
          </a:p>
        </p:txBody>
      </p:sp>
      <p:sp>
        <p:nvSpPr>
          <p:cNvPr id="21" name="Segnaposto piè di pagina 20"/>
          <p:cNvSpPr>
            <a:spLocks noGrp="1"/>
          </p:cNvSpPr>
          <p:nvPr>
            <p:ph type="ftr" sz="quarter" idx="12"/>
          </p:nvPr>
        </p:nvSpPr>
        <p:spPr/>
        <p:txBody>
          <a:bodyPr rtlCol="0"/>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egnaposto titolo 21"/>
          <p:cNvSpPr>
            <a:spLocks noGrp="1"/>
          </p:cNvSpPr>
          <p:nvPr>
            <p:ph type="title"/>
          </p:nvPr>
        </p:nvSpPr>
        <p:spPr>
          <a:xfrm>
            <a:off x="457200" y="274638"/>
            <a:ext cx="7467600" cy="1143000"/>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C398338-306D-40D5-9771-1FBED672BD6F}" type="datetime1">
              <a:rPr lang="it-IT" smtClean="0"/>
              <a:pPr/>
              <a:t>05/06/2012</a:t>
            </a:fld>
            <a:endParaRPr lang="it-IT"/>
          </a:p>
        </p:txBody>
      </p:sp>
      <p:sp>
        <p:nvSpPr>
          <p:cNvPr id="3" name="Segnaposto piè di pagina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t-IT"/>
          </a:p>
        </p:txBody>
      </p:sp>
      <p:sp>
        <p:nvSpPr>
          <p:cNvPr id="7" name="Connettore 1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ttore 1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tango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egnaposto numero diapositiv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ABBB4C6-F3C0-4120-A42E-402529F7FD68}"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dirigente@istitutogritti.it"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sz="3600" b="1" dirty="0" err="1" smtClean="0"/>
              <a:t>a.s.</a:t>
            </a:r>
            <a:r>
              <a:rPr lang="it-IT" sz="3600" b="1" dirty="0" smtClean="0"/>
              <a:t> 2011 - 2012</a:t>
            </a:r>
            <a:r>
              <a:rPr lang="it-IT" b="1" dirty="0" smtClean="0"/>
              <a:t/>
            </a:r>
            <a:br>
              <a:rPr lang="it-IT" b="1" dirty="0" smtClean="0"/>
            </a:br>
            <a:r>
              <a:rPr lang="it-IT" b="1" dirty="0" smtClean="0"/>
              <a:t>Esami di stato del secondo ciclo:</a:t>
            </a:r>
            <a:br>
              <a:rPr lang="it-IT" b="1" dirty="0" smtClean="0"/>
            </a:br>
            <a:r>
              <a:rPr lang="it-IT" b="1" dirty="0" smtClean="0"/>
              <a:t>linee guida </a:t>
            </a:r>
            <a:endParaRPr lang="it-IT" dirty="0"/>
          </a:p>
        </p:txBody>
      </p:sp>
      <p:sp>
        <p:nvSpPr>
          <p:cNvPr id="3" name="Sottotitolo 2"/>
          <p:cNvSpPr>
            <a:spLocks noGrp="1"/>
          </p:cNvSpPr>
          <p:nvPr>
            <p:ph type="subTitle" idx="1"/>
          </p:nvPr>
        </p:nvSpPr>
        <p:spPr/>
        <p:txBody>
          <a:bodyPr>
            <a:normAutofit fontScale="92500" lnSpcReduction="10000"/>
          </a:bodyPr>
          <a:lstStyle/>
          <a:p>
            <a:endParaRPr lang="it-IT" dirty="0" smtClean="0"/>
          </a:p>
          <a:p>
            <a:pPr>
              <a:spcBef>
                <a:spcPct val="0"/>
              </a:spcBef>
            </a:pPr>
            <a:r>
              <a:rPr lang="it-IT" dirty="0" smtClean="0">
                <a:solidFill>
                  <a:schemeClr val="tx1"/>
                </a:solidFill>
              </a:rPr>
              <a:t>a cura di Orio Marzaro </a:t>
            </a:r>
          </a:p>
          <a:p>
            <a:pPr>
              <a:spcBef>
                <a:spcPct val="0"/>
              </a:spcBef>
            </a:pPr>
            <a:endParaRPr lang="it-IT" dirty="0" smtClean="0"/>
          </a:p>
          <a:p>
            <a:pPr>
              <a:spcBef>
                <a:spcPct val="0"/>
              </a:spcBef>
            </a:pPr>
            <a:r>
              <a:rPr lang="it-IT" b="1" dirty="0" smtClean="0">
                <a:solidFill>
                  <a:schemeClr val="tx1"/>
                </a:solidFill>
              </a:rPr>
              <a:t>Nucleo di supporto per Esame di Stato </a:t>
            </a:r>
          </a:p>
          <a:p>
            <a:pPr>
              <a:spcBef>
                <a:spcPct val="0"/>
              </a:spcBef>
            </a:pPr>
            <a:r>
              <a:rPr lang="it-IT" sz="2100" b="1" dirty="0" smtClean="0">
                <a:solidFill>
                  <a:schemeClr val="tx1"/>
                </a:solidFill>
              </a:rPr>
              <a:t>2011-2012</a:t>
            </a:r>
            <a:r>
              <a:rPr lang="it-IT" b="1" dirty="0" smtClean="0">
                <a:solidFill>
                  <a:schemeClr val="tx1"/>
                </a:solidFill>
              </a:rPr>
              <a:t> – 2° ciclo</a:t>
            </a:r>
            <a:endParaRPr lang="it-IT" dirty="0" smtClean="0">
              <a:solidFill>
                <a:schemeClr val="tx1"/>
              </a:solidFill>
            </a:endParaRPr>
          </a:p>
        </p:txBody>
      </p:sp>
      <p:sp>
        <p:nvSpPr>
          <p:cNvPr id="6" name="Segnaposto numero diapositiva 5"/>
          <p:cNvSpPr>
            <a:spLocks noGrp="1"/>
          </p:cNvSpPr>
          <p:nvPr>
            <p:ph type="sldNum" sz="quarter" idx="12"/>
          </p:nvPr>
        </p:nvSpPr>
        <p:spPr/>
        <p:txBody>
          <a:bodyPr/>
          <a:lstStyle/>
          <a:p>
            <a:fld id="{0ABBB4C6-F3C0-4120-A42E-402529F7FD68}" type="slidenum">
              <a:rPr lang="it-IT" smtClean="0"/>
              <a:pPr/>
              <a:t>1</a:t>
            </a:fld>
            <a:endParaRPr lang="it-IT"/>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0"/>
            <a:ext cx="7643866" cy="1142984"/>
          </a:xfrm>
        </p:spPr>
        <p:txBody>
          <a:bodyPr/>
          <a:lstStyle/>
          <a:p>
            <a:r>
              <a:rPr lang="it-IT" dirty="0" smtClean="0"/>
              <a:t>SUPPORTO AI REFERENTI </a:t>
            </a:r>
            <a:r>
              <a:rPr lang="it-IT" dirty="0" err="1" smtClean="0"/>
              <a:t>DI</a:t>
            </a:r>
            <a:r>
              <a:rPr lang="it-IT" dirty="0" smtClean="0"/>
              <a:t> SEDE PER IL PLICO TELEMATICO</a:t>
            </a:r>
            <a:endParaRPr lang="it-IT" dirty="0"/>
          </a:p>
        </p:txBody>
      </p:sp>
      <p:sp>
        <p:nvSpPr>
          <p:cNvPr id="3" name="Segnaposto contenuto 2"/>
          <p:cNvSpPr>
            <a:spLocks noGrp="1"/>
          </p:cNvSpPr>
          <p:nvPr>
            <p:ph sz="quarter" idx="1"/>
          </p:nvPr>
        </p:nvSpPr>
        <p:spPr>
          <a:xfrm>
            <a:off x="285720" y="1071546"/>
            <a:ext cx="8501122" cy="5786454"/>
          </a:xfrm>
        </p:spPr>
        <p:txBody>
          <a:bodyPr>
            <a:noAutofit/>
          </a:bodyPr>
          <a:lstStyle/>
          <a:p>
            <a:endParaRPr lang="it-IT" sz="1600" dirty="0" smtClean="0"/>
          </a:p>
          <a:p>
            <a:r>
              <a:rPr lang="it-IT" sz="1600" dirty="0" err="1" smtClean="0"/>
              <a:t>Usr</a:t>
            </a:r>
            <a:r>
              <a:rPr lang="it-IT" sz="1600" dirty="0" smtClean="0"/>
              <a:t> Veneto	</a:t>
            </a:r>
            <a:r>
              <a:rPr lang="it-IT" sz="1600" dirty="0" err="1" smtClean="0"/>
              <a:t>Gozzetto</a:t>
            </a:r>
            <a:r>
              <a:rPr lang="it-IT" sz="1600" dirty="0" smtClean="0"/>
              <a:t>	Francesco	041-2723147		    ordinamenti.veneto@istruzione.it	</a:t>
            </a:r>
          </a:p>
          <a:p>
            <a:r>
              <a:rPr lang="it-IT" sz="1600" dirty="0" err="1" smtClean="0"/>
              <a:t>Usr</a:t>
            </a:r>
            <a:r>
              <a:rPr lang="it-IT" sz="1600" dirty="0" smtClean="0"/>
              <a:t> Veneto	</a:t>
            </a:r>
            <a:r>
              <a:rPr lang="it-IT" sz="1600" dirty="0" err="1" smtClean="0"/>
              <a:t>Colladel</a:t>
            </a:r>
            <a:r>
              <a:rPr lang="it-IT" sz="1600" dirty="0" smtClean="0"/>
              <a:t>	</a:t>
            </a:r>
            <a:r>
              <a:rPr lang="it-IT" sz="1600" dirty="0" err="1" smtClean="0"/>
              <a:t>Vania</a:t>
            </a:r>
            <a:r>
              <a:rPr lang="it-IT" sz="1600" dirty="0" smtClean="0"/>
              <a:t>	041-2723167  vania.colladel@istruzione.it	</a:t>
            </a:r>
          </a:p>
          <a:p>
            <a:r>
              <a:rPr lang="it-IT" sz="1600" dirty="0" err="1" smtClean="0"/>
              <a:t>Usr</a:t>
            </a:r>
            <a:r>
              <a:rPr lang="it-IT" sz="1600" dirty="0" smtClean="0"/>
              <a:t> Veneto	</a:t>
            </a:r>
            <a:r>
              <a:rPr lang="it-IT" sz="1600" dirty="0" err="1" smtClean="0"/>
              <a:t>Liguori</a:t>
            </a:r>
            <a:r>
              <a:rPr lang="it-IT" sz="1600" dirty="0" smtClean="0"/>
              <a:t>	Domenico 041/2723106 domenico.liguori7@istruzione.it	</a:t>
            </a:r>
          </a:p>
          <a:p>
            <a:r>
              <a:rPr lang="it-IT" sz="1600" dirty="0" err="1" smtClean="0"/>
              <a:t>Bellemo</a:t>
            </a:r>
            <a:r>
              <a:rPr lang="it-IT" sz="1600" dirty="0" smtClean="0"/>
              <a:t> 	Massimo       	041 2620917   massimo.bellemo@istruzione.it	</a:t>
            </a:r>
          </a:p>
          <a:p>
            <a:r>
              <a:rPr lang="it-IT" sz="1600" dirty="0" err="1" smtClean="0"/>
              <a:t>Benintendi</a:t>
            </a:r>
            <a:r>
              <a:rPr lang="it-IT" sz="1600" dirty="0" smtClean="0"/>
              <a:t>	Gianna	041-2620985	gianna.benintendi@istruzione.it	</a:t>
            </a:r>
          </a:p>
          <a:p>
            <a:r>
              <a:rPr lang="it-IT" sz="1600" dirty="0" err="1" smtClean="0"/>
              <a:t>Bertocco</a:t>
            </a:r>
            <a:r>
              <a:rPr lang="it-IT" sz="1600" dirty="0" smtClean="0"/>
              <a:t> 	Annalisa  041-2620989 </a:t>
            </a:r>
            <a:r>
              <a:rPr lang="it-IT" sz="1600" dirty="0" err="1" smtClean="0"/>
              <a:t>annalisa.bertocco</a:t>
            </a:r>
            <a:r>
              <a:rPr lang="it-IT" sz="1600" dirty="0" smtClean="0"/>
              <a:t>.620@istruzione.it	</a:t>
            </a:r>
          </a:p>
          <a:p>
            <a:r>
              <a:rPr lang="it-IT" sz="1600" dirty="0" err="1" smtClean="0"/>
              <a:t>Fontolan</a:t>
            </a:r>
            <a:r>
              <a:rPr lang="it-IT" sz="1600" dirty="0" smtClean="0"/>
              <a:t> 	Rossano     	041 2620919       			</a:t>
            </a:r>
          </a:p>
          <a:p>
            <a:r>
              <a:rPr lang="it-IT" sz="1600" dirty="0" smtClean="0"/>
              <a:t>Venezia	</a:t>
            </a:r>
            <a:r>
              <a:rPr lang="it-IT" sz="1600" dirty="0" err="1" smtClean="0"/>
              <a:t>Nonis</a:t>
            </a:r>
            <a:r>
              <a:rPr lang="it-IT" sz="1600" dirty="0" smtClean="0"/>
              <a:t> 	Paola	041-2620955 	paola.nonis@istruzione.it	</a:t>
            </a:r>
          </a:p>
          <a:p>
            <a:r>
              <a:rPr lang="it-IT" sz="1600" dirty="0" smtClean="0"/>
              <a:t>Valeri 	</a:t>
            </a:r>
            <a:r>
              <a:rPr lang="it-IT" sz="1600" dirty="0" err="1" smtClean="0"/>
              <a:t>Dosolina</a:t>
            </a:r>
            <a:r>
              <a:rPr lang="it-IT" sz="1600" dirty="0" smtClean="0"/>
              <a:t> 	041-2620939 		dosolina.valeri@istruzione.it	</a:t>
            </a:r>
          </a:p>
          <a:p>
            <a:endParaRPr lang="it-IT" sz="1600" dirty="0"/>
          </a:p>
        </p:txBody>
      </p:sp>
      <p:sp>
        <p:nvSpPr>
          <p:cNvPr id="4" name="Segnaposto numero diapositiva 3"/>
          <p:cNvSpPr>
            <a:spLocks noGrp="1"/>
          </p:cNvSpPr>
          <p:nvPr>
            <p:ph type="sldNum" sz="quarter" idx="15"/>
          </p:nvPr>
        </p:nvSpPr>
        <p:spPr/>
        <p:txBody>
          <a:bodyPr/>
          <a:lstStyle/>
          <a:p>
            <a:fld id="{0ABBB4C6-F3C0-4120-A42E-402529F7FD68}" type="slidenum">
              <a:rPr lang="it-IT" smtClean="0"/>
              <a:pPr/>
              <a:t>10</a:t>
            </a:fld>
            <a:endParaRPr lang="it-IT"/>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Una presentazione articolata nelle seguenti sezioni</a:t>
            </a:r>
            <a:endParaRPr lang="it-IT" dirty="0"/>
          </a:p>
        </p:txBody>
      </p:sp>
      <p:sp>
        <p:nvSpPr>
          <p:cNvPr id="5" name="Segnaposto numero diapositiva 4"/>
          <p:cNvSpPr>
            <a:spLocks noGrp="1"/>
          </p:cNvSpPr>
          <p:nvPr>
            <p:ph type="sldNum" sz="quarter" idx="12"/>
          </p:nvPr>
        </p:nvSpPr>
        <p:spPr/>
        <p:txBody>
          <a:bodyPr>
            <a:normAutofit/>
          </a:bodyPr>
          <a:lstStyle/>
          <a:p>
            <a:fld id="{0ABBB4C6-F3C0-4120-A42E-402529F7FD68}" type="slidenum">
              <a:rPr lang="it-IT" smtClean="0"/>
              <a:pPr/>
              <a:t>11</a:t>
            </a:fld>
            <a:endParaRPr lang="it-IT"/>
          </a:p>
        </p:txBody>
      </p:sp>
      <p:sp>
        <p:nvSpPr>
          <p:cNvPr id="3" name="Segnaposto contenuto 2"/>
          <p:cNvSpPr>
            <a:spLocks noGrp="1"/>
          </p:cNvSpPr>
          <p:nvPr>
            <p:ph sz="quarter" idx="1"/>
          </p:nvPr>
        </p:nvSpPr>
        <p:spPr>
          <a:xfrm>
            <a:off x="457200" y="1571612"/>
            <a:ext cx="3829048" cy="4600588"/>
          </a:xfrm>
        </p:spPr>
        <p:txBody>
          <a:bodyPr>
            <a:normAutofit fontScale="25000" lnSpcReduction="20000"/>
          </a:bodyPr>
          <a:lstStyle/>
          <a:p>
            <a:pPr marL="533400" indent="-533400">
              <a:lnSpc>
                <a:spcPct val="130000"/>
              </a:lnSpc>
              <a:spcBef>
                <a:spcPct val="0"/>
              </a:spcBef>
              <a:spcAft>
                <a:spcPct val="20000"/>
              </a:spcAft>
              <a:buFont typeface="Arial" charset="0"/>
              <a:buAutoNum type="arabicPeriod"/>
            </a:pPr>
            <a:endParaRPr lang="it-IT" sz="7200" b="1" dirty="0" smtClean="0"/>
          </a:p>
          <a:p>
            <a:pPr marL="533400" indent="-533400">
              <a:lnSpc>
                <a:spcPct val="130000"/>
              </a:lnSpc>
              <a:spcBef>
                <a:spcPct val="0"/>
              </a:spcBef>
              <a:spcAft>
                <a:spcPct val="20000"/>
              </a:spcAft>
              <a:buFont typeface="Arial" charset="0"/>
              <a:buAutoNum type="arabicPeriod"/>
            </a:pPr>
            <a:r>
              <a:rPr lang="it-IT" sz="8000" dirty="0" smtClean="0"/>
              <a:t>NOVITA’</a:t>
            </a:r>
          </a:p>
          <a:p>
            <a:pPr marL="533400" indent="-533400">
              <a:lnSpc>
                <a:spcPct val="130000"/>
              </a:lnSpc>
              <a:spcBef>
                <a:spcPct val="0"/>
              </a:spcBef>
              <a:spcAft>
                <a:spcPct val="20000"/>
              </a:spcAft>
              <a:buFont typeface="Arial" charset="0"/>
              <a:buAutoNum type="arabicPeriod"/>
            </a:pPr>
            <a:r>
              <a:rPr lang="it-IT" sz="8000" dirty="0" smtClean="0"/>
              <a:t>NORMATIVA</a:t>
            </a:r>
          </a:p>
          <a:p>
            <a:pPr marL="533400" indent="-533400">
              <a:lnSpc>
                <a:spcPct val="130000"/>
              </a:lnSpc>
              <a:spcBef>
                <a:spcPct val="0"/>
              </a:spcBef>
              <a:buFont typeface="Arial" charset="0"/>
              <a:buAutoNum type="arabicPeriod"/>
            </a:pPr>
            <a:r>
              <a:rPr lang="it-IT" sz="8000" dirty="0" smtClean="0"/>
              <a:t>CANDIDATI INTERNI </a:t>
            </a:r>
          </a:p>
          <a:p>
            <a:pPr marL="533400" indent="-533400">
              <a:lnSpc>
                <a:spcPct val="130000"/>
              </a:lnSpc>
              <a:spcBef>
                <a:spcPct val="0"/>
              </a:spcBef>
              <a:buFont typeface="Arial" charset="0"/>
              <a:buAutoNum type="arabicPeriod"/>
            </a:pPr>
            <a:r>
              <a:rPr lang="it-IT" sz="8000" dirty="0" smtClean="0"/>
              <a:t>CANDIDATI ESTERNI</a:t>
            </a:r>
          </a:p>
          <a:p>
            <a:pPr marL="533400" indent="-533400">
              <a:lnSpc>
                <a:spcPct val="130000"/>
              </a:lnSpc>
              <a:spcBef>
                <a:spcPct val="0"/>
              </a:spcBef>
              <a:buFont typeface="Arial" charset="0"/>
              <a:buAutoNum type="arabicPeriod"/>
            </a:pPr>
            <a:r>
              <a:rPr lang="it-IT" sz="8000" dirty="0" smtClean="0"/>
              <a:t>SEDE DEGLI ESAMI</a:t>
            </a:r>
          </a:p>
          <a:p>
            <a:pPr marL="533400" indent="-533400">
              <a:lnSpc>
                <a:spcPct val="130000"/>
              </a:lnSpc>
              <a:spcBef>
                <a:spcPct val="0"/>
              </a:spcBef>
              <a:buFont typeface="Arial" charset="0"/>
              <a:buAutoNum type="arabicPeriod"/>
            </a:pPr>
            <a:r>
              <a:rPr lang="it-IT" sz="8000" dirty="0" smtClean="0"/>
              <a:t>ALUNNI DIV. ABILI</a:t>
            </a:r>
          </a:p>
          <a:p>
            <a:pPr marL="533400" indent="-533400">
              <a:lnSpc>
                <a:spcPct val="130000"/>
              </a:lnSpc>
              <a:spcBef>
                <a:spcPct val="0"/>
              </a:spcBef>
              <a:buFont typeface="Arial" charset="0"/>
              <a:buAutoNum type="arabicPeriod"/>
            </a:pPr>
            <a:r>
              <a:rPr lang="it-IT" sz="8000" dirty="0" smtClean="0"/>
              <a:t>DOCUMENTO DEL </a:t>
            </a:r>
            <a:r>
              <a:rPr lang="it-IT" sz="8000" dirty="0" err="1" smtClean="0"/>
              <a:t>CdC</a:t>
            </a:r>
            <a:r>
              <a:rPr lang="it-IT" sz="8000" dirty="0" smtClean="0"/>
              <a:t> </a:t>
            </a:r>
          </a:p>
          <a:p>
            <a:pPr marL="533400" indent="-533400">
              <a:lnSpc>
                <a:spcPct val="130000"/>
              </a:lnSpc>
              <a:spcBef>
                <a:spcPct val="0"/>
              </a:spcBef>
              <a:buFont typeface="Arial" charset="0"/>
              <a:buAutoNum type="arabicPeriod"/>
            </a:pPr>
            <a:r>
              <a:rPr lang="it-IT" sz="8000" dirty="0" smtClean="0"/>
              <a:t>CREDITO SCOLASTICO</a:t>
            </a:r>
          </a:p>
          <a:p>
            <a:pPr marL="533400" indent="-533400">
              <a:lnSpc>
                <a:spcPct val="130000"/>
              </a:lnSpc>
              <a:spcBef>
                <a:spcPct val="0"/>
              </a:spcBef>
              <a:buFont typeface="Arial" charset="0"/>
              <a:buAutoNum type="arabicPeriod"/>
            </a:pPr>
            <a:r>
              <a:rPr lang="it-IT" sz="8000" dirty="0" smtClean="0"/>
              <a:t>CREDITO FORMATIVO</a:t>
            </a:r>
          </a:p>
          <a:p>
            <a:pPr marL="533400" indent="-533400">
              <a:lnSpc>
                <a:spcPct val="130000"/>
              </a:lnSpc>
              <a:spcBef>
                <a:spcPct val="0"/>
              </a:spcBef>
              <a:buNone/>
            </a:pPr>
            <a:r>
              <a:rPr lang="it-IT" sz="7200" dirty="0" smtClean="0"/>
              <a:t> </a:t>
            </a:r>
          </a:p>
          <a:p>
            <a:endParaRPr lang="it-IT" dirty="0"/>
          </a:p>
        </p:txBody>
      </p:sp>
      <p:sp>
        <p:nvSpPr>
          <p:cNvPr id="4" name="Segnaposto contenuto 3"/>
          <p:cNvSpPr>
            <a:spLocks noGrp="1"/>
          </p:cNvSpPr>
          <p:nvPr>
            <p:ph sz="quarter" idx="2"/>
          </p:nvPr>
        </p:nvSpPr>
        <p:spPr>
          <a:xfrm>
            <a:off x="4500562" y="1500174"/>
            <a:ext cx="3714776" cy="4672026"/>
          </a:xfrm>
        </p:spPr>
        <p:txBody>
          <a:bodyPr>
            <a:noAutofit/>
          </a:bodyPr>
          <a:lstStyle/>
          <a:p>
            <a:pPr marL="533400" indent="-533400">
              <a:lnSpc>
                <a:spcPct val="130000"/>
              </a:lnSpc>
              <a:spcBef>
                <a:spcPct val="0"/>
              </a:spcBef>
              <a:buFont typeface="+mj-lt"/>
              <a:buAutoNum type="arabicPeriod"/>
            </a:pPr>
            <a:endParaRPr lang="it-IT" sz="1800" b="1" dirty="0" smtClean="0"/>
          </a:p>
          <a:p>
            <a:pPr marL="533400" indent="-533400">
              <a:lnSpc>
                <a:spcPct val="130000"/>
              </a:lnSpc>
              <a:spcBef>
                <a:spcPct val="0"/>
              </a:spcBef>
              <a:buFont typeface="+mj-lt"/>
              <a:buAutoNum type="arabicPeriod"/>
            </a:pPr>
            <a:r>
              <a:rPr lang="it-IT" sz="1800" dirty="0" smtClean="0"/>
              <a:t>COMMISSIONI</a:t>
            </a:r>
          </a:p>
          <a:p>
            <a:pPr marL="533400" indent="-533400">
              <a:lnSpc>
                <a:spcPct val="130000"/>
              </a:lnSpc>
              <a:spcBef>
                <a:spcPct val="0"/>
              </a:spcBef>
              <a:buFont typeface="+mj-lt"/>
              <a:buAutoNum type="arabicPeriod"/>
            </a:pPr>
            <a:r>
              <a:rPr lang="it-IT" sz="1800" dirty="0" smtClean="0"/>
              <a:t>CALENDARIO</a:t>
            </a:r>
          </a:p>
          <a:p>
            <a:pPr marL="533400" indent="-533400">
              <a:lnSpc>
                <a:spcPct val="130000"/>
              </a:lnSpc>
              <a:spcBef>
                <a:spcPct val="0"/>
              </a:spcBef>
              <a:buFont typeface="+mj-lt"/>
              <a:buAutoNum type="arabicPeriod"/>
            </a:pPr>
            <a:r>
              <a:rPr lang="it-IT" sz="1800" dirty="0" smtClean="0"/>
              <a:t>RIUNIONE PLENARIA</a:t>
            </a:r>
          </a:p>
          <a:p>
            <a:pPr marL="533400" indent="-533400">
              <a:lnSpc>
                <a:spcPct val="130000"/>
              </a:lnSpc>
              <a:spcBef>
                <a:spcPct val="0"/>
              </a:spcBef>
              <a:buFont typeface="+mj-lt"/>
              <a:buAutoNum type="arabicPeriod"/>
            </a:pPr>
            <a:r>
              <a:rPr lang="it-IT" sz="1800" dirty="0" smtClean="0"/>
              <a:t>LE PROVE </a:t>
            </a:r>
            <a:r>
              <a:rPr lang="it-IT" sz="1800" dirty="0" err="1" smtClean="0"/>
              <a:t>D’ESAME</a:t>
            </a:r>
            <a:endParaRPr lang="it-IT" sz="1800" dirty="0" smtClean="0"/>
          </a:p>
          <a:p>
            <a:pPr marL="533400" indent="-533400">
              <a:lnSpc>
                <a:spcPct val="130000"/>
              </a:lnSpc>
              <a:spcBef>
                <a:spcPct val="0"/>
              </a:spcBef>
              <a:buFont typeface="+mj-lt"/>
              <a:buAutoNum type="arabicPeriod"/>
            </a:pPr>
            <a:r>
              <a:rPr lang="it-IT" sz="1800" dirty="0" smtClean="0"/>
              <a:t>Il COLLOQUIO</a:t>
            </a:r>
          </a:p>
          <a:p>
            <a:pPr marL="533400" indent="-533400">
              <a:lnSpc>
                <a:spcPct val="130000"/>
              </a:lnSpc>
              <a:spcBef>
                <a:spcPct val="0"/>
              </a:spcBef>
              <a:buFont typeface="+mj-lt"/>
              <a:buAutoNum type="arabicPeriod"/>
            </a:pPr>
            <a:r>
              <a:rPr lang="it-IT" sz="1800" dirty="0" smtClean="0"/>
              <a:t>ISTITUTI CON PIU’ LINGUE STRANIERE </a:t>
            </a:r>
          </a:p>
          <a:p>
            <a:pPr marL="533400" indent="-533400">
              <a:lnSpc>
                <a:spcPct val="130000"/>
              </a:lnSpc>
              <a:spcBef>
                <a:spcPct val="0"/>
              </a:spcBef>
              <a:buFont typeface="+mj-lt"/>
              <a:buAutoNum type="arabicPeriod"/>
            </a:pPr>
            <a:r>
              <a:rPr lang="it-IT" sz="1800" dirty="0" smtClean="0"/>
              <a:t>VOTO FINALE</a:t>
            </a:r>
          </a:p>
          <a:p>
            <a:pPr marL="533400" indent="-533400">
              <a:lnSpc>
                <a:spcPct val="130000"/>
              </a:lnSpc>
              <a:spcBef>
                <a:spcPct val="0"/>
              </a:spcBef>
              <a:buFont typeface="+mj-lt"/>
              <a:buAutoNum type="arabicPeriod"/>
            </a:pPr>
            <a:r>
              <a:rPr lang="it-IT" sz="1800" dirty="0" smtClean="0"/>
              <a:t>ALCUNI SUGGERIMENTI</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274638"/>
            <a:ext cx="7496204" cy="654032"/>
          </a:xfrm>
        </p:spPr>
        <p:txBody>
          <a:bodyPr/>
          <a:lstStyle/>
          <a:p>
            <a:r>
              <a:rPr lang="it-IT" b="1" dirty="0" smtClean="0"/>
              <a:t>NORMATIVA</a:t>
            </a:r>
            <a:endParaRPr lang="it-IT" b="1" dirty="0"/>
          </a:p>
        </p:txBody>
      </p:sp>
      <p:sp>
        <p:nvSpPr>
          <p:cNvPr id="3" name="Segnaposto contenuto 2"/>
          <p:cNvSpPr>
            <a:spLocks noGrp="1"/>
          </p:cNvSpPr>
          <p:nvPr>
            <p:ph sz="quarter" idx="1"/>
          </p:nvPr>
        </p:nvSpPr>
        <p:spPr>
          <a:xfrm>
            <a:off x="285720" y="1142984"/>
            <a:ext cx="7639080" cy="5330968"/>
          </a:xfrm>
        </p:spPr>
        <p:txBody>
          <a:bodyPr>
            <a:noAutofit/>
          </a:bodyPr>
          <a:lstStyle/>
          <a:p>
            <a:pPr indent="-257175">
              <a:lnSpc>
                <a:spcPts val="3888"/>
              </a:lnSpc>
              <a:spcBef>
                <a:spcPts val="100"/>
              </a:spcBef>
              <a:buNone/>
            </a:pPr>
            <a:r>
              <a:rPr lang="it-IT" sz="2000" b="1" dirty="0" smtClean="0"/>
              <a:t>L. 11/01/07 n. 1:</a:t>
            </a:r>
          </a:p>
          <a:p>
            <a:pPr indent="-257175">
              <a:lnSpc>
                <a:spcPts val="3888"/>
              </a:lnSpc>
              <a:spcBef>
                <a:spcPts val="100"/>
              </a:spcBef>
              <a:buNone/>
            </a:pPr>
            <a:r>
              <a:rPr lang="it-IT" sz="2000" b="1" dirty="0" smtClean="0"/>
              <a:t>invariate le finalità </a:t>
            </a:r>
            <a:r>
              <a:rPr lang="it-IT" sz="2000" dirty="0" smtClean="0"/>
              <a:t>previste</a:t>
            </a:r>
            <a:r>
              <a:rPr lang="it-IT" sz="2000" b="1" dirty="0" smtClean="0"/>
              <a:t> </a:t>
            </a:r>
            <a:r>
              <a:rPr lang="it-IT" sz="2000" dirty="0" smtClean="0"/>
              <a:t>dalla </a:t>
            </a:r>
            <a:r>
              <a:rPr lang="it-IT" sz="2000" dirty="0" err="1" smtClean="0"/>
              <a:t>L.n</a:t>
            </a:r>
            <a:r>
              <a:rPr lang="it-IT" sz="2000" dirty="0" smtClean="0"/>
              <a:t>..</a:t>
            </a:r>
            <a:r>
              <a:rPr lang="it-IT" sz="2000" b="1" dirty="0" smtClean="0"/>
              <a:t>425/1997</a:t>
            </a:r>
            <a:r>
              <a:rPr lang="it-IT" sz="2000" dirty="0" smtClean="0"/>
              <a:t>: “</a:t>
            </a:r>
            <a:r>
              <a:rPr lang="it-IT" sz="2000" b="1" dirty="0" smtClean="0"/>
              <a:t>accertamento conoscenze e competenze ultimo anno in relazione”</a:t>
            </a:r>
            <a:r>
              <a:rPr lang="it-IT" sz="2000" dirty="0" smtClean="0"/>
              <a:t> a:</a:t>
            </a:r>
          </a:p>
          <a:p>
            <a:pPr marL="817563" lvl="1" indent="-284163">
              <a:lnSpc>
                <a:spcPts val="3000"/>
              </a:lnSpc>
              <a:buFont typeface="Wingdings" pitchFamily="2" charset="2"/>
              <a:buChar char="q"/>
            </a:pPr>
            <a:r>
              <a:rPr lang="it-IT" sz="2000" dirty="0" smtClean="0"/>
              <a:t> obiettivi specifici dell’indirizzo di studi</a:t>
            </a:r>
          </a:p>
          <a:p>
            <a:pPr marL="817563" lvl="1" indent="-284163">
              <a:lnSpc>
                <a:spcPts val="3000"/>
              </a:lnSpc>
              <a:buFont typeface="Wingdings" pitchFamily="2" charset="2"/>
              <a:buChar char="q"/>
            </a:pPr>
            <a:r>
              <a:rPr lang="it-IT" sz="2000" dirty="0" smtClean="0"/>
              <a:t> basi culturali e capacità critiche del candidato</a:t>
            </a:r>
          </a:p>
          <a:p>
            <a:pPr indent="-257175">
              <a:lnSpc>
                <a:spcPts val="3888"/>
              </a:lnSpc>
              <a:spcBef>
                <a:spcPct val="0"/>
              </a:spcBef>
              <a:buNone/>
            </a:pPr>
            <a:r>
              <a:rPr lang="it-IT" sz="2000" b="1" dirty="0" smtClean="0"/>
              <a:t>modalità operative: </a:t>
            </a:r>
            <a:r>
              <a:rPr lang="it-IT" sz="2000" dirty="0" err="1" smtClean="0"/>
              <a:t>O.M.n.</a:t>
            </a:r>
            <a:r>
              <a:rPr lang="it-IT" sz="2000" dirty="0" smtClean="0"/>
              <a:t> 41/2012</a:t>
            </a:r>
          </a:p>
          <a:p>
            <a:pPr indent="-257175">
              <a:lnSpc>
                <a:spcPts val="3888"/>
              </a:lnSpc>
              <a:spcBef>
                <a:spcPct val="0"/>
              </a:spcBef>
              <a:buNone/>
            </a:pPr>
            <a:endParaRPr lang="it-IT" sz="2000" dirty="0" smtClean="0"/>
          </a:p>
          <a:p>
            <a:pPr indent="-257175">
              <a:lnSpc>
                <a:spcPts val="2200"/>
              </a:lnSpc>
              <a:spcBef>
                <a:spcPct val="0"/>
              </a:spcBef>
              <a:buNone/>
            </a:pPr>
            <a:r>
              <a:rPr lang="it-IT" sz="2000" b="1" dirty="0" smtClean="0"/>
              <a:t>integrazioni specifiche: </a:t>
            </a:r>
            <a:r>
              <a:rPr lang="it-IT" sz="2000" dirty="0" smtClean="0"/>
              <a:t>L. n.167/2009;</a:t>
            </a:r>
            <a:r>
              <a:rPr lang="it-IT" sz="2000" b="1" dirty="0" smtClean="0"/>
              <a:t> </a:t>
            </a:r>
            <a:r>
              <a:rPr lang="it-IT" sz="2000" dirty="0" smtClean="0"/>
              <a:t>DPR n.323/1998; </a:t>
            </a:r>
            <a:r>
              <a:rPr lang="it-IT" sz="2000" dirty="0" err="1" smtClean="0"/>
              <a:t>D.M.n.</a:t>
            </a:r>
            <a:r>
              <a:rPr lang="it-IT" sz="2000" dirty="0" smtClean="0"/>
              <a:t> 8/2006; </a:t>
            </a:r>
            <a:r>
              <a:rPr lang="it-IT" sz="2000" dirty="0" err="1" smtClean="0"/>
              <a:t>D.P.R.n.</a:t>
            </a:r>
            <a:r>
              <a:rPr lang="it-IT" sz="2000" dirty="0" smtClean="0"/>
              <a:t> 122/2009; </a:t>
            </a:r>
          </a:p>
          <a:p>
            <a:pPr indent="-257175">
              <a:lnSpc>
                <a:spcPts val="2200"/>
              </a:lnSpc>
              <a:spcBef>
                <a:spcPct val="0"/>
              </a:spcBef>
              <a:buNone/>
            </a:pPr>
            <a:r>
              <a:rPr lang="it-IT" sz="2000" dirty="0" smtClean="0"/>
              <a:t>    D.M. n.42/2007;</a:t>
            </a:r>
            <a:r>
              <a:rPr lang="it-IT" sz="2000" b="1" dirty="0" smtClean="0"/>
              <a:t> </a:t>
            </a:r>
            <a:r>
              <a:rPr lang="it-IT" sz="2000" dirty="0" err="1" smtClean="0"/>
              <a:t>C.M.n.</a:t>
            </a:r>
            <a:r>
              <a:rPr lang="it-IT" sz="2000" dirty="0" smtClean="0"/>
              <a:t> 5/2007;</a:t>
            </a:r>
            <a:r>
              <a:rPr lang="it-IT" sz="2000" b="1" dirty="0" smtClean="0"/>
              <a:t> </a:t>
            </a:r>
            <a:r>
              <a:rPr lang="it-IT" sz="2000" dirty="0" smtClean="0"/>
              <a:t>C.M. n.15/2007; </a:t>
            </a:r>
            <a:r>
              <a:rPr lang="it-IT" sz="2000" dirty="0" err="1" smtClean="0"/>
              <a:t>C.M.n.</a:t>
            </a:r>
            <a:r>
              <a:rPr lang="it-IT" sz="2000" dirty="0" smtClean="0"/>
              <a:t> 77/2008; C.M. n. 10/2009; Nota MPI 5/03/08 </a:t>
            </a:r>
          </a:p>
        </p:txBody>
      </p:sp>
      <p:sp>
        <p:nvSpPr>
          <p:cNvPr id="4" name="Segnaposto numero diapositiva 3"/>
          <p:cNvSpPr>
            <a:spLocks noGrp="1"/>
          </p:cNvSpPr>
          <p:nvPr>
            <p:ph type="sldNum" sz="quarter" idx="15"/>
          </p:nvPr>
        </p:nvSpPr>
        <p:spPr/>
        <p:txBody>
          <a:bodyPr>
            <a:normAutofit/>
          </a:bodyPr>
          <a:lstStyle/>
          <a:p>
            <a:fld id="{0ABBB4C6-F3C0-4120-A42E-402529F7FD68}" type="slidenum">
              <a:rPr lang="it-IT" smtClean="0"/>
              <a:pPr/>
              <a:t>12</a:t>
            </a:fld>
            <a:endParaRPr lang="it-IT"/>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NOVITA’ 2012</a:t>
            </a:r>
            <a:endParaRPr lang="it-IT" dirty="0"/>
          </a:p>
        </p:txBody>
      </p:sp>
      <p:sp>
        <p:nvSpPr>
          <p:cNvPr id="3" name="Segnaposto contenuto 2"/>
          <p:cNvSpPr>
            <a:spLocks noGrp="1"/>
          </p:cNvSpPr>
          <p:nvPr>
            <p:ph sz="quarter" idx="1"/>
          </p:nvPr>
        </p:nvSpPr>
        <p:spPr/>
        <p:txBody>
          <a:bodyPr/>
          <a:lstStyle/>
          <a:p>
            <a:pPr lvl="0"/>
            <a:r>
              <a:rPr lang="it-IT" dirty="0" smtClean="0"/>
              <a:t>Esito della valutazione di ammissione dei candidati interni: art. 2, comma 6</a:t>
            </a:r>
          </a:p>
          <a:p>
            <a:pPr lvl="0"/>
            <a:endParaRPr lang="it-IT" dirty="0" smtClean="0"/>
          </a:p>
          <a:p>
            <a:pPr lvl="0"/>
            <a:r>
              <a:rPr lang="it-IT" dirty="0" smtClean="0"/>
              <a:t>Alunni certificati con disabilità: art. 2, comma 6 e art. 17</a:t>
            </a:r>
          </a:p>
          <a:p>
            <a:pPr lvl="0"/>
            <a:endParaRPr lang="it-IT" dirty="0" smtClean="0"/>
          </a:p>
          <a:p>
            <a:pPr lvl="0"/>
            <a:r>
              <a:rPr lang="it-IT" dirty="0" smtClean="0"/>
              <a:t>Esame dei candidati in situazione di DSA: art.17 Bis</a:t>
            </a:r>
          </a:p>
        </p:txBody>
      </p:sp>
      <p:sp>
        <p:nvSpPr>
          <p:cNvPr id="4" name="Segnaposto numero diapositiva 3"/>
          <p:cNvSpPr>
            <a:spLocks noGrp="1"/>
          </p:cNvSpPr>
          <p:nvPr>
            <p:ph type="sldNum" sz="quarter" idx="15"/>
          </p:nvPr>
        </p:nvSpPr>
        <p:spPr/>
        <p:txBody>
          <a:bodyPr/>
          <a:lstStyle/>
          <a:p>
            <a:fld id="{0ABBB4C6-F3C0-4120-A42E-402529F7FD68}" type="slidenum">
              <a:rPr lang="it-IT" smtClean="0"/>
              <a:pPr/>
              <a:t>13</a:t>
            </a:fld>
            <a:endParaRPr lang="it-IT"/>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NOVITA’ 2012</a:t>
            </a:r>
            <a:endParaRPr lang="it-IT" dirty="0"/>
          </a:p>
        </p:txBody>
      </p:sp>
      <p:sp>
        <p:nvSpPr>
          <p:cNvPr id="3" name="Segnaposto contenuto 2"/>
          <p:cNvSpPr>
            <a:spLocks noGrp="1"/>
          </p:cNvSpPr>
          <p:nvPr>
            <p:ph sz="quarter" idx="1"/>
          </p:nvPr>
        </p:nvSpPr>
        <p:spPr/>
        <p:txBody>
          <a:bodyPr/>
          <a:lstStyle/>
          <a:p>
            <a:pPr lvl="0"/>
            <a:r>
              <a:rPr lang="it-IT" dirty="0" smtClean="0"/>
              <a:t>Candidati esterni ed esami preliminari</a:t>
            </a:r>
          </a:p>
          <a:p>
            <a:pPr lvl="0">
              <a:buNone/>
            </a:pPr>
            <a:endParaRPr lang="it-IT" dirty="0" smtClean="0"/>
          </a:p>
          <a:p>
            <a:pPr lvl="0"/>
            <a:r>
              <a:rPr lang="it-IT" dirty="0" smtClean="0"/>
              <a:t>Voto finale e certificazione: art. 20, commi 5, 10 bis e 13</a:t>
            </a:r>
          </a:p>
          <a:p>
            <a:pPr lvl="0"/>
            <a:endParaRPr lang="it-IT" dirty="0" smtClean="0"/>
          </a:p>
          <a:p>
            <a:pPr lvl="0"/>
            <a:r>
              <a:rPr lang="it-IT" dirty="0" smtClean="0"/>
              <a:t>Pubblicazione dei risultati: art. 21, comma 5</a:t>
            </a:r>
          </a:p>
          <a:p>
            <a:pPr lvl="0"/>
            <a:endParaRPr lang="it-IT" dirty="0" smtClean="0"/>
          </a:p>
          <a:p>
            <a:pPr lvl="0"/>
            <a:r>
              <a:rPr lang="it-IT" dirty="0" smtClean="0"/>
              <a:t>Disposizioni organizzative: art. 27, comma 2</a:t>
            </a:r>
          </a:p>
          <a:p>
            <a:endParaRPr lang="it-IT" dirty="0"/>
          </a:p>
        </p:txBody>
      </p:sp>
      <p:sp>
        <p:nvSpPr>
          <p:cNvPr id="4" name="Segnaposto numero diapositiva 3"/>
          <p:cNvSpPr>
            <a:spLocks noGrp="1"/>
          </p:cNvSpPr>
          <p:nvPr>
            <p:ph type="sldNum" sz="quarter" idx="15"/>
          </p:nvPr>
        </p:nvSpPr>
        <p:spPr/>
        <p:txBody>
          <a:bodyPr/>
          <a:lstStyle/>
          <a:p>
            <a:fld id="{0ABBB4C6-F3C0-4120-A42E-402529F7FD68}" type="slidenum">
              <a:rPr lang="it-IT" smtClean="0"/>
              <a:pPr/>
              <a:t>14</a:t>
            </a:fld>
            <a:endParaRPr lang="it-IT"/>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NOVITA’ 2012</a:t>
            </a:r>
            <a:endParaRPr lang="it-IT" dirty="0"/>
          </a:p>
        </p:txBody>
      </p:sp>
      <p:sp>
        <p:nvSpPr>
          <p:cNvPr id="3" name="Segnaposto contenuto 2"/>
          <p:cNvSpPr>
            <a:spLocks noGrp="1"/>
          </p:cNvSpPr>
          <p:nvPr>
            <p:ph sz="quarter" idx="1"/>
          </p:nvPr>
        </p:nvSpPr>
        <p:spPr/>
        <p:txBody>
          <a:bodyPr/>
          <a:lstStyle/>
          <a:p>
            <a:endParaRPr lang="it-IT" dirty="0" smtClean="0"/>
          </a:p>
          <a:p>
            <a:endParaRPr lang="it-IT" dirty="0" smtClean="0"/>
          </a:p>
          <a:p>
            <a:pPr>
              <a:buNone/>
            </a:pPr>
            <a:r>
              <a:rPr lang="it-IT" dirty="0" smtClean="0"/>
              <a:t>    </a:t>
            </a:r>
            <a:r>
              <a:rPr lang="it-IT" sz="2800" dirty="0" smtClean="0"/>
              <a:t>Si precisa che nella terza prova possono essere coinvolte tutte le discipline comprese nel piano di studio dell’ultimo anno, purché sia presente in commissione </a:t>
            </a:r>
            <a:r>
              <a:rPr lang="it-IT" sz="2800" dirty="0" smtClean="0">
                <a:solidFill>
                  <a:srgbClr val="FF0000"/>
                </a:solidFill>
              </a:rPr>
              <a:t>personale docente fornito di titolo ai sensi della vigente normativa</a:t>
            </a:r>
            <a:r>
              <a:rPr lang="it-IT" sz="2800" dirty="0" smtClean="0"/>
              <a:t>. </a:t>
            </a:r>
            <a:endParaRPr lang="it-IT" sz="2800" dirty="0"/>
          </a:p>
        </p:txBody>
      </p:sp>
      <p:sp>
        <p:nvSpPr>
          <p:cNvPr id="4" name="Segnaposto numero diapositiva 3"/>
          <p:cNvSpPr>
            <a:spLocks noGrp="1"/>
          </p:cNvSpPr>
          <p:nvPr>
            <p:ph type="sldNum" sz="quarter" idx="15"/>
          </p:nvPr>
        </p:nvSpPr>
        <p:spPr/>
        <p:txBody>
          <a:bodyPr/>
          <a:lstStyle/>
          <a:p>
            <a:fld id="{0ABBB4C6-F3C0-4120-A42E-402529F7FD68}" type="slidenum">
              <a:rPr lang="it-IT" smtClean="0"/>
              <a:pPr/>
              <a:t>15</a:t>
            </a:fld>
            <a:endParaRPr lang="it-IT"/>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NOVITA’ 2012</a:t>
            </a:r>
            <a:endParaRPr lang="it-IT" dirty="0"/>
          </a:p>
        </p:txBody>
      </p:sp>
      <p:sp>
        <p:nvSpPr>
          <p:cNvPr id="3" name="Segnaposto contenuto 2"/>
          <p:cNvSpPr>
            <a:spLocks noGrp="1"/>
          </p:cNvSpPr>
          <p:nvPr>
            <p:ph sz="quarter" idx="1"/>
          </p:nvPr>
        </p:nvSpPr>
        <p:spPr/>
        <p:txBody>
          <a:bodyPr/>
          <a:lstStyle/>
          <a:p>
            <a:endParaRPr lang="it-IT" smtClean="0"/>
          </a:p>
          <a:p>
            <a:r>
              <a:rPr lang="it-IT" smtClean="0"/>
              <a:t>Il </a:t>
            </a:r>
            <a:r>
              <a:rPr lang="it-IT" dirty="0" smtClean="0"/>
              <a:t>punteggio attribuito a </a:t>
            </a:r>
            <a:r>
              <a:rPr lang="it-IT" dirty="0" smtClean="0">
                <a:solidFill>
                  <a:srgbClr val="FF0000"/>
                </a:solidFill>
              </a:rPr>
              <a:t>ciascuna prova scritta </a:t>
            </a:r>
            <a:r>
              <a:rPr lang="it-IT" dirty="0" smtClean="0"/>
              <a:t>è pubblicato, per tutti i candidati di ciascuna classe (ivi compresi i candidati in situazione di DSA che abbiano sostenuto prove orali sostitutive delle prove in lingua straniera) nell’albo dell’istituto sede della commissione d’esame un giorno prima della data fissata per l'inizio dello svolgimento dei colloqui. Vanno esclusi dal computo le domeniche e i giorni festivi intermedi. </a:t>
            </a:r>
          </a:p>
          <a:p>
            <a:endParaRPr lang="it-IT" dirty="0"/>
          </a:p>
        </p:txBody>
      </p:sp>
      <p:sp>
        <p:nvSpPr>
          <p:cNvPr id="4" name="Segnaposto numero diapositiva 3"/>
          <p:cNvSpPr>
            <a:spLocks noGrp="1"/>
          </p:cNvSpPr>
          <p:nvPr>
            <p:ph type="sldNum" sz="quarter" idx="15"/>
          </p:nvPr>
        </p:nvSpPr>
        <p:spPr/>
        <p:txBody>
          <a:bodyPr/>
          <a:lstStyle/>
          <a:p>
            <a:fld id="{0ABBB4C6-F3C0-4120-A42E-402529F7FD68}" type="slidenum">
              <a:rPr lang="it-IT" smtClean="0"/>
              <a:pPr/>
              <a:t>16</a:t>
            </a:fld>
            <a:endParaRPr lang="it-IT"/>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CANDIDATI INTERNI</a:t>
            </a:r>
            <a:endParaRPr lang="it-IT" dirty="0"/>
          </a:p>
        </p:txBody>
      </p:sp>
      <p:sp>
        <p:nvSpPr>
          <p:cNvPr id="3" name="Sottotitolo 2"/>
          <p:cNvSpPr>
            <a:spLocks noGrp="1"/>
          </p:cNvSpPr>
          <p:nvPr>
            <p:ph type="subTitle" idx="1"/>
          </p:nvPr>
        </p:nvSpPr>
        <p:spPr/>
        <p:txBody>
          <a:bodyPr>
            <a:normAutofit/>
          </a:bodyPr>
          <a:lstStyle/>
          <a:p>
            <a:r>
              <a:rPr lang="it-IT" sz="2800" dirty="0" smtClean="0"/>
              <a:t> Articolo 2 O.M. N. 41/2012</a:t>
            </a:r>
            <a:endParaRPr lang="it-IT" sz="2800" dirty="0"/>
          </a:p>
        </p:txBody>
      </p:sp>
      <p:sp>
        <p:nvSpPr>
          <p:cNvPr id="4" name="Segnaposto numero diapositiva 3"/>
          <p:cNvSpPr>
            <a:spLocks noGrp="1"/>
          </p:cNvSpPr>
          <p:nvPr>
            <p:ph type="sldNum" sz="quarter" idx="12"/>
          </p:nvPr>
        </p:nvSpPr>
        <p:spPr/>
        <p:txBody>
          <a:bodyPr/>
          <a:lstStyle/>
          <a:p>
            <a:fld id="{0ABBB4C6-F3C0-4120-A42E-402529F7FD68}" type="slidenum">
              <a:rPr lang="it-IT" smtClean="0"/>
              <a:pPr/>
              <a:t>17</a:t>
            </a:fld>
            <a:endParaRPr lang="it-IT"/>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hangingPunct="0"/>
            <a:r>
              <a:rPr lang="it-IT" sz="3200" dirty="0" smtClean="0"/>
              <a:t>ART. 2 </a:t>
            </a:r>
            <a:r>
              <a:rPr lang="it-IT" dirty="0" smtClean="0"/>
              <a:t>- </a:t>
            </a:r>
            <a:r>
              <a:rPr lang="it-IT" sz="2800" dirty="0" smtClean="0"/>
              <a:t>CANDIDATI INTERNI</a:t>
            </a:r>
            <a:br>
              <a:rPr lang="it-IT" sz="2800" dirty="0" smtClean="0"/>
            </a:br>
            <a:r>
              <a:rPr lang="it-IT" sz="2800" dirty="0" smtClean="0"/>
              <a:t>AMMISSIONE</a:t>
            </a:r>
            <a:endParaRPr lang="it-IT" sz="2800" dirty="0"/>
          </a:p>
        </p:txBody>
      </p:sp>
      <p:sp>
        <p:nvSpPr>
          <p:cNvPr id="3" name="Segnaposto contenuto 2"/>
          <p:cNvSpPr>
            <a:spLocks noGrp="1"/>
          </p:cNvSpPr>
          <p:nvPr>
            <p:ph sz="quarter" idx="1"/>
          </p:nvPr>
        </p:nvSpPr>
        <p:spPr>
          <a:xfrm>
            <a:off x="285720" y="1428736"/>
            <a:ext cx="8501122" cy="5143536"/>
          </a:xfrm>
        </p:spPr>
        <p:txBody>
          <a:bodyPr>
            <a:normAutofit fontScale="25000" lnSpcReduction="20000"/>
          </a:bodyPr>
          <a:lstStyle/>
          <a:p>
            <a:pPr hangingPunct="0">
              <a:buNone/>
            </a:pPr>
            <a:r>
              <a:rPr lang="it-IT" dirty="0"/>
              <a:t> </a:t>
            </a:r>
          </a:p>
          <a:p>
            <a:pPr marL="1600200" lvl="1" indent="-1143000" fontAlgn="base" hangingPunct="0">
              <a:buFont typeface="Wingdings" pitchFamily="2" charset="2"/>
              <a:buChar char="q"/>
            </a:pPr>
            <a:r>
              <a:rPr lang="it-IT" sz="8000" dirty="0" smtClean="0"/>
              <a:t>votazione </a:t>
            </a:r>
            <a:r>
              <a:rPr lang="it-IT" sz="8000" dirty="0"/>
              <a:t>non inferiore a </a:t>
            </a:r>
            <a:r>
              <a:rPr lang="it-IT" sz="8000" dirty="0" smtClean="0"/>
              <a:t>6/10 in </a:t>
            </a:r>
            <a:r>
              <a:rPr lang="it-IT" sz="8000" dirty="0"/>
              <a:t>ciascuna </a:t>
            </a:r>
            <a:r>
              <a:rPr lang="it-IT" sz="8000" dirty="0" smtClean="0"/>
              <a:t>disciplina</a:t>
            </a:r>
          </a:p>
          <a:p>
            <a:pPr marL="1600200" lvl="1" indent="-1143000" fontAlgn="base" hangingPunct="0">
              <a:buFont typeface="Wingdings" pitchFamily="2" charset="2"/>
              <a:buChar char="q"/>
            </a:pPr>
            <a:endParaRPr lang="it-IT" sz="8000" dirty="0" smtClean="0"/>
          </a:p>
          <a:p>
            <a:pPr marL="1600200" lvl="1" indent="-1143000" fontAlgn="base" hangingPunct="0">
              <a:buFont typeface="Wingdings" pitchFamily="2" charset="2"/>
              <a:buChar char="q"/>
            </a:pPr>
            <a:r>
              <a:rPr lang="it-IT" sz="8000" dirty="0" smtClean="0"/>
              <a:t>voto </a:t>
            </a:r>
            <a:r>
              <a:rPr lang="it-IT" sz="8000" dirty="0"/>
              <a:t>di comportamento non inferiore a </a:t>
            </a:r>
            <a:r>
              <a:rPr lang="it-IT" sz="8000" dirty="0" smtClean="0"/>
              <a:t>6/10 </a:t>
            </a:r>
          </a:p>
          <a:p>
            <a:pPr marL="1600200" lvl="1" indent="-1143000" fontAlgn="base" hangingPunct="0">
              <a:buFont typeface="Wingdings" pitchFamily="2" charset="2"/>
              <a:buChar char="q"/>
            </a:pPr>
            <a:endParaRPr lang="it-IT" sz="8000" dirty="0" smtClean="0"/>
          </a:p>
          <a:p>
            <a:pPr marL="1600200" lvl="1" indent="-1143000" fontAlgn="base" hangingPunct="0">
              <a:buFont typeface="Wingdings" pitchFamily="2" charset="2"/>
              <a:buChar char="q"/>
            </a:pPr>
            <a:r>
              <a:rPr lang="it-IT" sz="8000" dirty="0" smtClean="0"/>
              <a:t>le deliberazioni del Consiglio di classe di non ammissione all’esame devono essere puntualmente motivate</a:t>
            </a:r>
          </a:p>
          <a:p>
            <a:pPr marL="1600200" lvl="1" indent="-1143000" fontAlgn="base" hangingPunct="0">
              <a:buFont typeface="Wingdings" pitchFamily="2" charset="2"/>
              <a:buChar char="q"/>
            </a:pPr>
            <a:endParaRPr lang="it-IT" sz="8000" dirty="0" smtClean="0"/>
          </a:p>
          <a:p>
            <a:pPr marL="1600200" lvl="1" indent="-1143000" fontAlgn="base" hangingPunct="0">
              <a:buFont typeface="Wingdings" pitchFamily="2" charset="2"/>
              <a:buChar char="q"/>
            </a:pPr>
            <a:r>
              <a:rPr lang="it-IT" sz="8000" dirty="0" smtClean="0"/>
              <a:t>il consiglio di classe, nell’ambito della propria autonomia decisionale, adotta liberamente criteri e modalità da seguire per la formalizzazione della deliberazione di ammissione.</a:t>
            </a:r>
          </a:p>
          <a:p>
            <a:pPr marL="1600200" lvl="1" indent="-1143000" fontAlgn="base" hangingPunct="0">
              <a:buFont typeface="Wingdings" pitchFamily="2" charset="2"/>
              <a:buChar char="q"/>
            </a:pPr>
            <a:endParaRPr lang="it-IT" sz="8000" dirty="0" smtClean="0"/>
          </a:p>
          <a:p>
            <a:pPr marL="1600200" lvl="1" indent="-1143000" fontAlgn="base" hangingPunct="0">
              <a:buFont typeface="Wingdings" pitchFamily="2" charset="2"/>
              <a:buChar char="q"/>
            </a:pPr>
            <a:r>
              <a:rPr lang="it-IT" sz="8000" dirty="0" smtClean="0"/>
              <a:t>frequenza di almeno tre quarti dell’orario annuale “personalizzato.”</a:t>
            </a:r>
          </a:p>
          <a:p>
            <a:pPr marL="1600200" lvl="1" indent="-1143000" fontAlgn="base" hangingPunct="0"/>
            <a:endParaRPr lang="it-IT" sz="7200" dirty="0" smtClean="0"/>
          </a:p>
          <a:p>
            <a:pPr lvl="1" fontAlgn="base" hangingPunct="0"/>
            <a:endParaRPr lang="it-IT" sz="7200" dirty="0"/>
          </a:p>
          <a:p>
            <a:pPr lvl="1" fontAlgn="base" hangingPunct="0">
              <a:buNone/>
            </a:pPr>
            <a:endParaRPr lang="it-IT" sz="4800" dirty="0"/>
          </a:p>
          <a:p>
            <a:pPr lvl="1" fontAlgn="base" hangingPunct="0"/>
            <a:endParaRPr lang="it-IT" sz="4800" dirty="0"/>
          </a:p>
          <a:p>
            <a:pPr hangingPunct="0">
              <a:buNone/>
            </a:pPr>
            <a:endParaRPr lang="it-IT" sz="4800" dirty="0"/>
          </a:p>
        </p:txBody>
      </p:sp>
      <p:sp>
        <p:nvSpPr>
          <p:cNvPr id="6" name="Segnaposto numero diapositiva 5"/>
          <p:cNvSpPr>
            <a:spLocks noGrp="1"/>
          </p:cNvSpPr>
          <p:nvPr>
            <p:ph type="sldNum" sz="quarter" idx="15"/>
          </p:nvPr>
        </p:nvSpPr>
        <p:spPr/>
        <p:txBody>
          <a:bodyPr>
            <a:normAutofit/>
          </a:bodyPr>
          <a:lstStyle/>
          <a:p>
            <a:fld id="{0ABBB4C6-F3C0-4120-A42E-402529F7FD68}" type="slidenum">
              <a:rPr lang="it-IT" smtClean="0"/>
              <a:pPr/>
              <a:t>18</a:t>
            </a:fld>
            <a:endParaRPr lang="it-IT"/>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57158" y="0"/>
            <a:ext cx="8143932" cy="1000108"/>
          </a:xfrm>
        </p:spPr>
        <p:txBody>
          <a:bodyPr>
            <a:normAutofit fontScale="90000"/>
          </a:bodyPr>
          <a:lstStyle/>
          <a:p>
            <a:r>
              <a:rPr lang="it-IT" sz="2800" dirty="0" smtClean="0"/>
              <a:t/>
            </a:r>
            <a:br>
              <a:rPr lang="it-IT" sz="2800" dirty="0" smtClean="0"/>
            </a:br>
            <a:r>
              <a:rPr lang="it-IT" sz="2800" dirty="0" smtClean="0"/>
              <a:t/>
            </a:r>
            <a:br>
              <a:rPr lang="it-IT" sz="2800" dirty="0" smtClean="0"/>
            </a:br>
            <a:r>
              <a:rPr lang="it-IT" sz="2800" dirty="0" smtClean="0"/>
              <a:t/>
            </a:r>
            <a:br>
              <a:rPr lang="it-IT" sz="2800" dirty="0" smtClean="0"/>
            </a:br>
            <a:r>
              <a:rPr lang="it-IT" sz="2800" dirty="0" smtClean="0"/>
              <a:t>ART. 2 - </a:t>
            </a:r>
            <a:r>
              <a:rPr lang="it-IT" sz="2200" dirty="0" smtClean="0"/>
              <a:t>CANDIDATI INTERNI </a:t>
            </a:r>
            <a:br>
              <a:rPr lang="it-IT" sz="2200" dirty="0" smtClean="0"/>
            </a:br>
            <a:r>
              <a:rPr lang="it-IT" sz="2200" dirty="0" smtClean="0"/>
              <a:t>                                                  PUBBLICAZIONE ESITI</a:t>
            </a:r>
            <a:br>
              <a:rPr lang="it-IT" sz="2200" dirty="0" smtClean="0"/>
            </a:br>
            <a:r>
              <a:rPr lang="it-IT" sz="2200" dirty="0" smtClean="0"/>
              <a:t> </a:t>
            </a:r>
            <a:endParaRPr lang="it-IT" sz="2200" dirty="0"/>
          </a:p>
        </p:txBody>
      </p:sp>
      <p:sp>
        <p:nvSpPr>
          <p:cNvPr id="3" name="Segnaposto contenuto 2"/>
          <p:cNvSpPr>
            <a:spLocks noGrp="1"/>
          </p:cNvSpPr>
          <p:nvPr>
            <p:ph sz="quarter" idx="1"/>
          </p:nvPr>
        </p:nvSpPr>
        <p:spPr>
          <a:xfrm>
            <a:off x="500034" y="1500174"/>
            <a:ext cx="8429684" cy="5357826"/>
          </a:xfrm>
        </p:spPr>
        <p:txBody>
          <a:bodyPr>
            <a:noAutofit/>
          </a:bodyPr>
          <a:lstStyle/>
          <a:p>
            <a:pPr hangingPunct="0">
              <a:buNone/>
            </a:pPr>
            <a:r>
              <a:rPr lang="it-IT" sz="1200" dirty="0" smtClean="0"/>
              <a:t> </a:t>
            </a:r>
            <a:endParaRPr lang="it-IT" sz="1200" dirty="0"/>
          </a:p>
          <a:p>
            <a:pPr lvl="0" hangingPunct="0">
              <a:buFont typeface="Wingdings" pitchFamily="2" charset="2"/>
              <a:buChar char="q"/>
            </a:pPr>
            <a:r>
              <a:rPr lang="it-IT" sz="2800" b="1" dirty="0" smtClean="0"/>
              <a:t>    </a:t>
            </a:r>
            <a:r>
              <a:rPr lang="it-IT" sz="2800" dirty="0" smtClean="0"/>
              <a:t>ESITO POSITIVO</a:t>
            </a:r>
          </a:p>
          <a:p>
            <a:pPr lvl="0" hangingPunct="0">
              <a:buNone/>
            </a:pPr>
            <a:endParaRPr lang="it-IT" sz="2000" dirty="0" smtClean="0"/>
          </a:p>
          <a:p>
            <a:pPr lvl="0" hangingPunct="0">
              <a:buFont typeface="Wingdings" pitchFamily="2" charset="2"/>
              <a:buChar char="q"/>
            </a:pPr>
            <a:r>
              <a:rPr lang="it-IT" sz="2000" dirty="0" smtClean="0"/>
              <a:t>        voto di ciascuna disciplina</a:t>
            </a:r>
          </a:p>
          <a:p>
            <a:pPr lvl="0" hangingPunct="0">
              <a:buFont typeface="Wingdings" pitchFamily="2" charset="2"/>
              <a:buChar char="q"/>
            </a:pPr>
            <a:r>
              <a:rPr lang="it-IT" sz="2000" dirty="0" smtClean="0"/>
              <a:t>        voto di comportamento</a:t>
            </a:r>
          </a:p>
          <a:p>
            <a:pPr lvl="0" hangingPunct="0">
              <a:buFont typeface="Wingdings" pitchFamily="2" charset="2"/>
              <a:buChar char="q"/>
            </a:pPr>
            <a:r>
              <a:rPr lang="it-IT" sz="2000" dirty="0" smtClean="0"/>
              <a:t>        credito scolastico dell’ultimo anno</a:t>
            </a:r>
          </a:p>
          <a:p>
            <a:pPr lvl="0" hangingPunct="0">
              <a:buFont typeface="Wingdings" pitchFamily="2" charset="2"/>
              <a:buChar char="q"/>
            </a:pPr>
            <a:r>
              <a:rPr lang="it-IT" sz="2000" dirty="0" smtClean="0"/>
              <a:t>        credito scolastico complessivo</a:t>
            </a:r>
          </a:p>
          <a:p>
            <a:pPr lvl="0" hangingPunct="0">
              <a:buFont typeface="Wingdings" pitchFamily="2" charset="2"/>
              <a:buChar char="q"/>
            </a:pPr>
            <a:r>
              <a:rPr lang="it-IT" sz="2000" dirty="0" smtClean="0"/>
              <a:t>        dicitura «Ammesso»</a:t>
            </a:r>
          </a:p>
          <a:p>
            <a:pPr lvl="0" hangingPunct="0">
              <a:buNone/>
            </a:pPr>
            <a:endParaRPr lang="it-IT" sz="1400" dirty="0">
              <a:solidFill>
                <a:srgbClr val="FF0000"/>
              </a:solidFill>
            </a:endParaRPr>
          </a:p>
          <a:p>
            <a:pPr lvl="0" hangingPunct="0">
              <a:buNone/>
            </a:pPr>
            <a:endParaRPr lang="it-IT" sz="1400" dirty="0" smtClean="0">
              <a:solidFill>
                <a:srgbClr val="FF0000"/>
              </a:solidFill>
            </a:endParaRPr>
          </a:p>
          <a:p>
            <a:pPr lvl="0" hangingPunct="0">
              <a:buFont typeface="Wingdings" pitchFamily="2" charset="2"/>
              <a:buChar char="q"/>
            </a:pPr>
            <a:r>
              <a:rPr lang="it-IT" sz="2800" dirty="0" smtClean="0">
                <a:solidFill>
                  <a:srgbClr val="FF0000"/>
                </a:solidFill>
              </a:rPr>
              <a:t>    </a:t>
            </a:r>
            <a:r>
              <a:rPr lang="it-IT" sz="2800" dirty="0" smtClean="0"/>
              <a:t>ESITO NEGATIVO</a:t>
            </a:r>
            <a:endParaRPr lang="it-IT" sz="2800" dirty="0"/>
          </a:p>
          <a:p>
            <a:pPr lvl="0" hangingPunct="0">
              <a:buNone/>
            </a:pPr>
            <a:r>
              <a:rPr lang="it-IT" sz="2800" b="1" dirty="0"/>
              <a:t> </a:t>
            </a:r>
            <a:r>
              <a:rPr lang="it-IT" sz="2800" b="1" dirty="0" smtClean="0"/>
              <a:t>    </a:t>
            </a:r>
            <a:r>
              <a:rPr lang="it-IT" sz="2800" dirty="0" smtClean="0"/>
              <a:t>S</a:t>
            </a:r>
            <a:r>
              <a:rPr lang="it-IT" sz="2000" dirty="0" smtClean="0"/>
              <a:t>olo </a:t>
            </a:r>
            <a:r>
              <a:rPr lang="it-IT" sz="2000" dirty="0"/>
              <a:t>della dicitura «Non ammesso». </a:t>
            </a:r>
            <a:endParaRPr lang="it-IT" sz="2000" dirty="0" smtClean="0"/>
          </a:p>
          <a:p>
            <a:pPr lvl="0" hangingPunct="0"/>
            <a:endParaRPr lang="it-IT" sz="1400" dirty="0" smtClean="0"/>
          </a:p>
          <a:p>
            <a:pPr hangingPunct="0">
              <a:buNone/>
            </a:pPr>
            <a:r>
              <a:rPr lang="it-IT" sz="1400" dirty="0" smtClean="0"/>
              <a:t>.</a:t>
            </a:r>
            <a:endParaRPr lang="it-IT" sz="1400" dirty="0"/>
          </a:p>
        </p:txBody>
      </p:sp>
      <p:sp>
        <p:nvSpPr>
          <p:cNvPr id="6" name="Segnaposto numero diapositiva 5"/>
          <p:cNvSpPr>
            <a:spLocks noGrp="1"/>
          </p:cNvSpPr>
          <p:nvPr>
            <p:ph type="sldNum" sz="quarter" idx="15"/>
          </p:nvPr>
        </p:nvSpPr>
        <p:spPr/>
        <p:txBody>
          <a:bodyPr>
            <a:normAutofit/>
          </a:bodyPr>
          <a:lstStyle/>
          <a:p>
            <a:fld id="{0ABBB4C6-F3C0-4120-A42E-402529F7FD68}" type="slidenum">
              <a:rPr lang="it-IT" smtClean="0"/>
              <a:pPr/>
              <a:t>19</a:t>
            </a:fld>
            <a:endParaRPr lang="it-IT"/>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00034" y="274638"/>
            <a:ext cx="7424766" cy="868346"/>
          </a:xfrm>
        </p:spPr>
        <p:txBody>
          <a:bodyPr/>
          <a:lstStyle/>
          <a:p>
            <a:r>
              <a:rPr lang="it-IT" b="1" dirty="0" smtClean="0"/>
              <a:t>L’ESAME </a:t>
            </a:r>
            <a:r>
              <a:rPr lang="it-IT" b="1" dirty="0" err="1" smtClean="0"/>
              <a:t>DI</a:t>
            </a:r>
            <a:r>
              <a:rPr lang="it-IT" b="1" dirty="0" smtClean="0"/>
              <a:t> STATO A VENEZIA</a:t>
            </a:r>
            <a:endParaRPr lang="it-IT" b="1" dirty="0"/>
          </a:p>
        </p:txBody>
      </p:sp>
      <p:sp>
        <p:nvSpPr>
          <p:cNvPr id="3" name="Segnaposto contenuto 2"/>
          <p:cNvSpPr>
            <a:spLocks noGrp="1"/>
          </p:cNvSpPr>
          <p:nvPr>
            <p:ph sz="quarter" idx="1"/>
          </p:nvPr>
        </p:nvSpPr>
        <p:spPr>
          <a:xfrm>
            <a:off x="357158" y="1428736"/>
            <a:ext cx="8286808" cy="4786346"/>
          </a:xfrm>
        </p:spPr>
        <p:txBody>
          <a:bodyPr>
            <a:normAutofit fontScale="70000" lnSpcReduction="20000"/>
          </a:bodyPr>
          <a:lstStyle/>
          <a:p>
            <a:pPr>
              <a:buNone/>
            </a:pPr>
            <a:endParaRPr lang="it-IT" sz="3600" dirty="0" smtClean="0"/>
          </a:p>
          <a:p>
            <a:r>
              <a:rPr lang="it-IT" sz="3600" dirty="0" smtClean="0"/>
              <a:t> Classi 277</a:t>
            </a:r>
          </a:p>
          <a:p>
            <a:endParaRPr lang="it-IT" sz="3600" dirty="0" smtClean="0"/>
          </a:p>
          <a:p>
            <a:r>
              <a:rPr lang="it-IT" sz="3600" dirty="0" smtClean="0"/>
              <a:t> Presidenti 140  (136+4)</a:t>
            </a:r>
          </a:p>
          <a:p>
            <a:pPr>
              <a:buNone/>
            </a:pPr>
            <a:endParaRPr lang="it-IT" sz="3600" dirty="0" smtClean="0"/>
          </a:p>
          <a:p>
            <a:r>
              <a:rPr lang="it-IT" sz="3600" dirty="0" smtClean="0"/>
              <a:t> 3 Comm. con una sola classe</a:t>
            </a:r>
          </a:p>
          <a:p>
            <a:pPr>
              <a:buNone/>
            </a:pPr>
            <a:endParaRPr lang="it-IT" sz="3600" dirty="0" smtClean="0"/>
          </a:p>
          <a:p>
            <a:r>
              <a:rPr lang="it-IT" sz="3600" dirty="0" smtClean="0"/>
              <a:t> Abbinamenti tra istituti</a:t>
            </a:r>
          </a:p>
          <a:p>
            <a:pPr>
              <a:buNone/>
            </a:pPr>
            <a:endParaRPr lang="it-IT" sz="3600" dirty="0" smtClean="0"/>
          </a:p>
          <a:p>
            <a:r>
              <a:rPr lang="it-IT" sz="3600" dirty="0" smtClean="0"/>
              <a:t> 1 Abbinamento fuori provincia (PD)</a:t>
            </a:r>
          </a:p>
          <a:p>
            <a:pPr>
              <a:buNone/>
            </a:pPr>
            <a:r>
              <a:rPr lang="it-IT" sz="3600" dirty="0" smtClean="0"/>
              <a:t>  </a:t>
            </a:r>
          </a:p>
          <a:p>
            <a:pPr>
              <a:buNone/>
            </a:pPr>
            <a:r>
              <a:rPr lang="it-IT" sz="3600" dirty="0" smtClean="0"/>
              <a:t>    </a:t>
            </a:r>
          </a:p>
          <a:p>
            <a:endParaRPr lang="it-IT" sz="3600" dirty="0" smtClean="0"/>
          </a:p>
          <a:p>
            <a:endParaRPr lang="it-IT" dirty="0"/>
          </a:p>
        </p:txBody>
      </p:sp>
      <p:sp>
        <p:nvSpPr>
          <p:cNvPr id="4" name="Segnaposto numero diapositiva 3"/>
          <p:cNvSpPr>
            <a:spLocks noGrp="1"/>
          </p:cNvSpPr>
          <p:nvPr>
            <p:ph type="sldNum" sz="quarter" idx="15"/>
          </p:nvPr>
        </p:nvSpPr>
        <p:spPr/>
        <p:txBody>
          <a:bodyPr/>
          <a:lstStyle/>
          <a:p>
            <a:fld id="{0ABBB4C6-F3C0-4120-A42E-402529F7FD68}" type="slidenum">
              <a:rPr lang="it-IT" smtClean="0"/>
              <a:pPr/>
              <a:t>2</a:t>
            </a:fld>
            <a:endParaRPr lang="it-IT"/>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ART. 2 - CANDIDATI INTERNI</a:t>
            </a:r>
            <a:br>
              <a:rPr lang="it-IT" sz="2800" dirty="0" smtClean="0"/>
            </a:br>
            <a:r>
              <a:rPr lang="it-IT" sz="2800" dirty="0" smtClean="0"/>
              <a:t>ABBREVIAZIONE PER MERITO</a:t>
            </a:r>
            <a:endParaRPr lang="it-IT" sz="2800" dirty="0"/>
          </a:p>
        </p:txBody>
      </p:sp>
      <p:sp>
        <p:nvSpPr>
          <p:cNvPr id="3" name="Segnaposto contenuto 2"/>
          <p:cNvSpPr>
            <a:spLocks noGrp="1"/>
          </p:cNvSpPr>
          <p:nvPr>
            <p:ph sz="quarter" idx="1"/>
          </p:nvPr>
        </p:nvSpPr>
        <p:spPr>
          <a:xfrm>
            <a:off x="428596" y="1571612"/>
            <a:ext cx="8367714" cy="5286388"/>
          </a:xfrm>
        </p:spPr>
        <p:txBody>
          <a:bodyPr>
            <a:normAutofit/>
          </a:bodyPr>
          <a:lstStyle/>
          <a:p>
            <a:pPr marL="0" indent="0">
              <a:spcBef>
                <a:spcPct val="0"/>
              </a:spcBef>
              <a:buNone/>
            </a:pPr>
            <a:endParaRPr lang="it-IT" sz="1700" dirty="0">
              <a:solidFill>
                <a:schemeClr val="accent2"/>
              </a:solidFill>
            </a:endParaRPr>
          </a:p>
          <a:p>
            <a:pPr marL="0" indent="0">
              <a:spcBef>
                <a:spcPct val="0"/>
              </a:spcBef>
              <a:buNone/>
            </a:pPr>
            <a:endParaRPr lang="it-IT" sz="1700" dirty="0" smtClean="0">
              <a:solidFill>
                <a:schemeClr val="accent2"/>
              </a:solidFill>
            </a:endParaRPr>
          </a:p>
          <a:p>
            <a:pPr marL="0" indent="0">
              <a:spcBef>
                <a:spcPct val="0"/>
              </a:spcBef>
              <a:buFont typeface="Wingdings" pitchFamily="2" charset="2"/>
              <a:buChar char="q"/>
            </a:pPr>
            <a:r>
              <a:rPr lang="it-IT" sz="1700" dirty="0" smtClean="0">
                <a:solidFill>
                  <a:schemeClr val="accent2"/>
                </a:solidFill>
              </a:rPr>
              <a:t>    </a:t>
            </a:r>
            <a:r>
              <a:rPr lang="it-IT" sz="2000" dirty="0" smtClean="0"/>
              <a:t>un regolare corso di studio di istruzione secondaria di secondo</a:t>
            </a:r>
          </a:p>
          <a:p>
            <a:pPr marL="0" indent="0">
              <a:spcBef>
                <a:spcPct val="0"/>
              </a:spcBef>
              <a:buNone/>
            </a:pPr>
            <a:r>
              <a:rPr lang="it-IT" sz="2000" dirty="0"/>
              <a:t> </a:t>
            </a:r>
            <a:r>
              <a:rPr lang="it-IT" sz="2000" dirty="0" smtClean="0"/>
              <a:t>     grado, </a:t>
            </a:r>
            <a:r>
              <a:rPr lang="it-IT" sz="2000" b="1" dirty="0" smtClean="0"/>
              <a:t>senza </a:t>
            </a:r>
            <a:r>
              <a:rPr lang="it-IT" sz="2000" b="1" dirty="0" err="1" smtClean="0"/>
              <a:t>ripetenze</a:t>
            </a:r>
            <a:endParaRPr lang="it-IT" sz="2000" b="1" dirty="0" smtClean="0"/>
          </a:p>
          <a:p>
            <a:pPr marL="0" indent="0">
              <a:spcBef>
                <a:spcPct val="0"/>
              </a:spcBef>
              <a:buFont typeface="Wingdings" pitchFamily="2" charset="2"/>
              <a:buChar char="q"/>
            </a:pPr>
            <a:endParaRPr lang="it-IT" sz="2000" b="1" dirty="0" smtClean="0"/>
          </a:p>
          <a:p>
            <a:pPr marL="0" indent="0">
              <a:spcBef>
                <a:spcPct val="0"/>
              </a:spcBef>
              <a:buFont typeface="Wingdings" pitchFamily="2" charset="2"/>
              <a:buChar char="q"/>
            </a:pPr>
            <a:endParaRPr lang="it-IT" sz="2000" dirty="0" smtClean="0"/>
          </a:p>
          <a:p>
            <a:pPr marL="192088" lvl="1" indent="0">
              <a:spcBef>
                <a:spcPct val="0"/>
              </a:spcBef>
              <a:buFont typeface="Wingdings" pitchFamily="2" charset="2"/>
              <a:buChar char="q"/>
            </a:pPr>
            <a:r>
              <a:rPr lang="it-IT" sz="2000" dirty="0" smtClean="0"/>
              <a:t>  non meno di </a:t>
            </a:r>
            <a:r>
              <a:rPr lang="it-IT" sz="2000" b="1" dirty="0" smtClean="0"/>
              <a:t>8/10</a:t>
            </a:r>
            <a:r>
              <a:rPr lang="it-IT" sz="2000" dirty="0" smtClean="0"/>
              <a:t> in ciascuna disciplina   nello scrutinio finale del quarto    anno</a:t>
            </a:r>
          </a:p>
          <a:p>
            <a:pPr marL="192088" lvl="1" indent="0">
              <a:spcBef>
                <a:spcPct val="0"/>
              </a:spcBef>
              <a:buFont typeface="Wingdings" pitchFamily="2" charset="2"/>
              <a:buChar char="q"/>
            </a:pPr>
            <a:endParaRPr lang="it-IT" sz="2000" dirty="0" smtClean="0"/>
          </a:p>
          <a:p>
            <a:pPr marL="192088" lvl="1" indent="0">
              <a:spcBef>
                <a:spcPct val="0"/>
              </a:spcBef>
              <a:buFont typeface="Wingdings" pitchFamily="2" charset="2"/>
              <a:buChar char="q"/>
            </a:pPr>
            <a:endParaRPr lang="it-IT" sz="2000" dirty="0" smtClean="0"/>
          </a:p>
          <a:p>
            <a:pPr marL="192088" lvl="1" indent="0">
              <a:spcBef>
                <a:spcPct val="0"/>
              </a:spcBef>
              <a:buFont typeface="Wingdings" pitchFamily="2" charset="2"/>
              <a:buChar char="q"/>
            </a:pPr>
            <a:r>
              <a:rPr lang="it-IT" sz="2000" dirty="0" smtClean="0"/>
              <a:t>  una media non inferiore a </a:t>
            </a:r>
            <a:r>
              <a:rPr lang="it-IT" sz="2000" b="1" dirty="0" smtClean="0"/>
              <a:t>7/10</a:t>
            </a:r>
            <a:r>
              <a:rPr lang="it-IT" sz="2000" dirty="0" smtClean="0"/>
              <a:t> negli  scrutini finali dei 2 anni precedenti</a:t>
            </a:r>
          </a:p>
          <a:p>
            <a:pPr marL="192088" lvl="1" indent="0">
              <a:spcBef>
                <a:spcPct val="0"/>
              </a:spcBef>
              <a:buFont typeface="Wingdings" pitchFamily="2" charset="2"/>
              <a:buChar char="q"/>
            </a:pPr>
            <a:endParaRPr lang="it-IT" sz="2000" dirty="0" smtClean="0"/>
          </a:p>
          <a:p>
            <a:pPr marL="192088" lvl="1" indent="0">
              <a:spcBef>
                <a:spcPct val="0"/>
              </a:spcBef>
              <a:buFont typeface="Wingdings" pitchFamily="2" charset="2"/>
              <a:buChar char="q"/>
            </a:pPr>
            <a:endParaRPr lang="it-IT" sz="11200" dirty="0"/>
          </a:p>
        </p:txBody>
      </p:sp>
      <p:sp>
        <p:nvSpPr>
          <p:cNvPr id="4" name="Segnaposto numero diapositiva 3"/>
          <p:cNvSpPr>
            <a:spLocks noGrp="1"/>
          </p:cNvSpPr>
          <p:nvPr>
            <p:ph type="sldNum" sz="quarter" idx="15"/>
          </p:nvPr>
        </p:nvSpPr>
        <p:spPr/>
        <p:txBody>
          <a:bodyPr>
            <a:normAutofit/>
          </a:bodyPr>
          <a:lstStyle/>
          <a:p>
            <a:fld id="{0ABBB4C6-F3C0-4120-A42E-402529F7FD68}" type="slidenum">
              <a:rPr lang="it-IT" smtClean="0"/>
              <a:pPr/>
              <a:t>20</a:t>
            </a:fld>
            <a:endParaRPr lang="it-IT"/>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274638"/>
            <a:ext cx="7496204" cy="725470"/>
          </a:xfrm>
        </p:spPr>
        <p:txBody>
          <a:bodyPr>
            <a:normAutofit/>
          </a:bodyPr>
          <a:lstStyle/>
          <a:p>
            <a:r>
              <a:rPr lang="it-IT" sz="3200" dirty="0" smtClean="0"/>
              <a:t> </a:t>
            </a:r>
            <a:r>
              <a:rPr lang="it-IT" sz="2800" dirty="0" smtClean="0"/>
              <a:t>CANDIDATI DIVERSAMENTE ABILI </a:t>
            </a:r>
            <a:endParaRPr lang="it-IT" sz="2800" dirty="0"/>
          </a:p>
        </p:txBody>
      </p:sp>
      <p:sp>
        <p:nvSpPr>
          <p:cNvPr id="3" name="Segnaposto contenuto 2"/>
          <p:cNvSpPr>
            <a:spLocks noGrp="1"/>
          </p:cNvSpPr>
          <p:nvPr>
            <p:ph sz="quarter" idx="1"/>
          </p:nvPr>
        </p:nvSpPr>
        <p:spPr>
          <a:xfrm>
            <a:off x="428596" y="1428736"/>
            <a:ext cx="8258204" cy="5429264"/>
          </a:xfrm>
        </p:spPr>
        <p:txBody>
          <a:bodyPr>
            <a:noAutofit/>
          </a:bodyPr>
          <a:lstStyle/>
          <a:p>
            <a:pPr lvl="0" hangingPunct="0">
              <a:buFont typeface="Wingdings" pitchFamily="2" charset="2"/>
              <a:buChar char="q"/>
            </a:pPr>
            <a:r>
              <a:rPr lang="it-IT" sz="1800" dirty="0" smtClean="0"/>
              <a:t>Gli alunni certificati con disabilità, che hanno seguito un percorso didattico individualizzato differenziato (</a:t>
            </a:r>
            <a:r>
              <a:rPr lang="it-IT" sz="1800" dirty="0" err="1" smtClean="0"/>
              <a:t>P.E.I.</a:t>
            </a:r>
            <a:r>
              <a:rPr lang="it-IT" sz="1800" dirty="0" smtClean="0"/>
              <a:t>) sono valutati dal consiglio di classe con l’attribuzione di voti e di un credito scolastico, relativi unicamente allo svolgimento di tale piano. </a:t>
            </a:r>
          </a:p>
          <a:p>
            <a:pPr lvl="0" hangingPunct="0">
              <a:buFont typeface="Wingdings" pitchFamily="2" charset="2"/>
              <a:buChar char="q"/>
            </a:pPr>
            <a:r>
              <a:rPr lang="it-IT" sz="1800" dirty="0" smtClean="0"/>
              <a:t>Sono ammessi a sostenere gli esami di Stato su prove differenziate, coerenti con il percorso svolto, finalizzate esclusivamente al rilascio dell’attestazione. </a:t>
            </a:r>
          </a:p>
          <a:p>
            <a:pPr lvl="0" hangingPunct="0">
              <a:buFont typeface="Wingdings" pitchFamily="2" charset="2"/>
              <a:buChar char="q"/>
            </a:pPr>
            <a:r>
              <a:rPr lang="it-IT" sz="1800" dirty="0"/>
              <a:t>P</a:t>
            </a:r>
            <a:r>
              <a:rPr lang="it-IT" sz="1800" dirty="0" smtClean="0"/>
              <a:t>ubblicazione, all’albo dell’Istituto sede d’esame,  dei voti e dei crediti,  seguiti dalla dicitura «</a:t>
            </a:r>
            <a:r>
              <a:rPr lang="it-IT" sz="1800" dirty="0" smtClean="0">
                <a:solidFill>
                  <a:srgbClr val="FF0000"/>
                </a:solidFill>
              </a:rPr>
              <a:t>Ammesso»</a:t>
            </a:r>
            <a:r>
              <a:rPr lang="it-IT" sz="1800" dirty="0" smtClean="0"/>
              <a:t>;</a:t>
            </a:r>
            <a:endParaRPr lang="it-IT" sz="1800" dirty="0"/>
          </a:p>
          <a:p>
            <a:pPr lvl="0" hangingPunct="0">
              <a:buFont typeface="Wingdings" pitchFamily="2" charset="2"/>
              <a:buChar char="q"/>
            </a:pPr>
            <a:r>
              <a:rPr lang="it-IT" sz="1800" dirty="0" smtClean="0"/>
              <a:t> in caso di </a:t>
            </a:r>
            <a:r>
              <a:rPr lang="it-IT" sz="1800" dirty="0" smtClean="0">
                <a:solidFill>
                  <a:srgbClr val="FF0000"/>
                </a:solidFill>
              </a:rPr>
              <a:t>esito negativo</a:t>
            </a:r>
            <a:r>
              <a:rPr lang="it-IT" sz="1800" dirty="0" smtClean="0"/>
              <a:t>, non si procede alla pubblicazione di voti e punteggi, ma solo della dicitura «</a:t>
            </a:r>
            <a:r>
              <a:rPr lang="it-IT" sz="1800" dirty="0" smtClean="0">
                <a:solidFill>
                  <a:srgbClr val="FF0000"/>
                </a:solidFill>
              </a:rPr>
              <a:t>Non ammesso</a:t>
            </a:r>
            <a:r>
              <a:rPr lang="it-IT" sz="1800" dirty="0" smtClean="0"/>
              <a:t>». </a:t>
            </a:r>
          </a:p>
          <a:p>
            <a:pPr hangingPunct="0">
              <a:buFont typeface="Wingdings" pitchFamily="2" charset="2"/>
              <a:buChar char="q"/>
            </a:pPr>
            <a:r>
              <a:rPr lang="it-IT" sz="1800" dirty="0" smtClean="0"/>
              <a:t>Ai sensi dell’articolo 16, comma 3, dell’OM 21 maggio 2001, n.90, per i voti riportati nello scrutinio finale si aggiunge, nelle certificazioni rilasciate ma non nei tabelloni affissi all’albo dell’istituto, che la votazione è riferita al </a:t>
            </a:r>
            <a:r>
              <a:rPr lang="it-IT" sz="1800" dirty="0" err="1" smtClean="0"/>
              <a:t>P.E.I.</a:t>
            </a:r>
            <a:r>
              <a:rPr lang="it-IT" sz="1800" dirty="0" smtClean="0"/>
              <a:t>  e non ai programmi ministeriali. </a:t>
            </a:r>
          </a:p>
          <a:p>
            <a:pPr>
              <a:buFont typeface="Wingdings" pitchFamily="2" charset="2"/>
              <a:buChar char="q"/>
            </a:pPr>
            <a:endParaRPr lang="it-IT" sz="1800" dirty="0"/>
          </a:p>
        </p:txBody>
      </p:sp>
      <p:sp>
        <p:nvSpPr>
          <p:cNvPr id="4" name="Segnaposto numero diapositiva 3"/>
          <p:cNvSpPr>
            <a:spLocks noGrp="1"/>
          </p:cNvSpPr>
          <p:nvPr>
            <p:ph type="sldNum" sz="quarter" idx="15"/>
          </p:nvPr>
        </p:nvSpPr>
        <p:spPr/>
        <p:txBody>
          <a:bodyPr>
            <a:normAutofit/>
          </a:bodyPr>
          <a:lstStyle/>
          <a:p>
            <a:fld id="{0ABBB4C6-F3C0-4120-A42E-402529F7FD68}" type="slidenum">
              <a:rPr lang="it-IT" smtClean="0"/>
              <a:pPr/>
              <a:t>21</a:t>
            </a:fld>
            <a:endParaRPr lang="it-IT"/>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ART. 2 </a:t>
            </a:r>
            <a:r>
              <a:rPr lang="it-IT" dirty="0" smtClean="0"/>
              <a:t>- CANDIDATI INTERNI</a:t>
            </a:r>
            <a:endParaRPr lang="it-IT" dirty="0"/>
          </a:p>
        </p:txBody>
      </p:sp>
      <p:sp>
        <p:nvSpPr>
          <p:cNvPr id="3" name="Segnaposto contenuto 2"/>
          <p:cNvSpPr>
            <a:spLocks noGrp="1"/>
          </p:cNvSpPr>
          <p:nvPr>
            <p:ph sz="quarter" idx="1"/>
          </p:nvPr>
        </p:nvSpPr>
        <p:spPr/>
        <p:txBody>
          <a:bodyPr>
            <a:normAutofit/>
          </a:bodyPr>
          <a:lstStyle/>
          <a:p>
            <a:pPr hangingPunct="0">
              <a:buNone/>
            </a:pPr>
            <a:endParaRPr lang="it-IT" dirty="0"/>
          </a:p>
          <a:p>
            <a:pPr hangingPunct="0">
              <a:buNone/>
            </a:pPr>
            <a:r>
              <a:rPr lang="it-IT" dirty="0" smtClean="0"/>
              <a:t>    Le </a:t>
            </a:r>
            <a:r>
              <a:rPr lang="it-IT" dirty="0"/>
              <a:t>sanzioni per le mancanze disciplinari commesse durante le sessioni d’esame sono inflitte dalla commissione di esame e sono applicabili anche ai candidati esterni (art. 1, comma 11, del D.P.R. 21 novembre 2007, n. 235</a:t>
            </a:r>
            <a:r>
              <a:rPr lang="it-IT" dirty="0" smtClean="0"/>
              <a:t>).</a:t>
            </a:r>
          </a:p>
          <a:p>
            <a:pPr hangingPunct="0">
              <a:buNone/>
            </a:pPr>
            <a:endParaRPr lang="it-IT" dirty="0"/>
          </a:p>
        </p:txBody>
      </p:sp>
      <p:sp>
        <p:nvSpPr>
          <p:cNvPr id="6" name="Segnaposto numero diapositiva 5"/>
          <p:cNvSpPr>
            <a:spLocks noGrp="1"/>
          </p:cNvSpPr>
          <p:nvPr>
            <p:ph type="sldNum" sz="quarter" idx="15"/>
          </p:nvPr>
        </p:nvSpPr>
        <p:spPr/>
        <p:txBody>
          <a:bodyPr>
            <a:normAutofit/>
          </a:bodyPr>
          <a:lstStyle/>
          <a:p>
            <a:fld id="{0ABBB4C6-F3C0-4120-A42E-402529F7FD68}" type="slidenum">
              <a:rPr lang="it-IT" smtClean="0"/>
              <a:pPr/>
              <a:t>22</a:t>
            </a:fld>
            <a:endParaRPr lang="it-IT"/>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CANDIDATI ESTERNI</a:t>
            </a:r>
            <a:endParaRPr lang="it-IT" dirty="0"/>
          </a:p>
        </p:txBody>
      </p:sp>
      <p:sp>
        <p:nvSpPr>
          <p:cNvPr id="3" name="Sottotitolo 2"/>
          <p:cNvSpPr>
            <a:spLocks noGrp="1"/>
          </p:cNvSpPr>
          <p:nvPr>
            <p:ph type="subTitle" idx="1"/>
          </p:nvPr>
        </p:nvSpPr>
        <p:spPr/>
        <p:txBody>
          <a:bodyPr>
            <a:normAutofit/>
          </a:bodyPr>
          <a:lstStyle/>
          <a:p>
            <a:r>
              <a:rPr lang="it-IT" sz="2800" dirty="0" smtClean="0"/>
              <a:t>Articolo 3 O.M. N. 41/2012</a:t>
            </a:r>
          </a:p>
          <a:p>
            <a:r>
              <a:rPr lang="it-IT" sz="2800" dirty="0" smtClean="0"/>
              <a:t>Articolo 7 O.M. N. 41/2012</a:t>
            </a:r>
          </a:p>
          <a:p>
            <a:endParaRPr lang="it-IT" sz="2800" dirty="0"/>
          </a:p>
        </p:txBody>
      </p:sp>
      <p:sp>
        <p:nvSpPr>
          <p:cNvPr id="4" name="Segnaposto numero diapositiva 3"/>
          <p:cNvSpPr>
            <a:spLocks noGrp="1"/>
          </p:cNvSpPr>
          <p:nvPr>
            <p:ph type="sldNum" sz="quarter" idx="12"/>
          </p:nvPr>
        </p:nvSpPr>
        <p:spPr/>
        <p:txBody>
          <a:bodyPr/>
          <a:lstStyle/>
          <a:p>
            <a:fld id="{0ABBB4C6-F3C0-4120-A42E-402529F7FD68}" type="slidenum">
              <a:rPr lang="it-IT" smtClean="0"/>
              <a:pPr/>
              <a:t>23</a:t>
            </a:fld>
            <a:endParaRPr lang="it-IT"/>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
            </a:r>
            <a:br>
              <a:rPr lang="it-IT" dirty="0" smtClean="0"/>
            </a:br>
            <a:r>
              <a:rPr lang="it-IT" dirty="0" smtClean="0"/>
              <a:t> </a:t>
            </a:r>
            <a:br>
              <a:rPr lang="it-IT" dirty="0" smtClean="0"/>
            </a:br>
            <a:r>
              <a:rPr lang="it-IT" sz="3600" dirty="0" smtClean="0"/>
              <a:t>AMMISSIONE</a:t>
            </a:r>
            <a:r>
              <a:rPr lang="it-IT" dirty="0" smtClean="0"/>
              <a:t/>
            </a:r>
            <a:br>
              <a:rPr lang="it-IT" dirty="0" smtClean="0"/>
            </a:br>
            <a:endParaRPr lang="it-IT" dirty="0"/>
          </a:p>
        </p:txBody>
      </p:sp>
      <p:sp>
        <p:nvSpPr>
          <p:cNvPr id="3" name="Segnaposto contenuto 2"/>
          <p:cNvSpPr>
            <a:spLocks noGrp="1"/>
          </p:cNvSpPr>
          <p:nvPr>
            <p:ph sz="quarter" idx="1"/>
          </p:nvPr>
        </p:nvSpPr>
        <p:spPr>
          <a:xfrm>
            <a:off x="428596" y="1214422"/>
            <a:ext cx="7496204" cy="5643578"/>
          </a:xfrm>
        </p:spPr>
        <p:txBody>
          <a:bodyPr>
            <a:normAutofit fontScale="25000" lnSpcReduction="20000"/>
          </a:bodyPr>
          <a:lstStyle/>
          <a:p>
            <a:pPr hangingPunct="0">
              <a:buNone/>
            </a:pPr>
            <a:r>
              <a:rPr lang="it-IT" dirty="0" smtClean="0"/>
              <a:t> </a:t>
            </a:r>
            <a:r>
              <a:rPr lang="it-IT" dirty="0"/>
              <a:t>		</a:t>
            </a:r>
            <a:endParaRPr lang="it-IT" sz="5600" dirty="0"/>
          </a:p>
          <a:p>
            <a:pPr lvl="0" fontAlgn="base" hangingPunct="0">
              <a:buFont typeface="Wingdings" pitchFamily="2" charset="2"/>
              <a:buChar char="q"/>
            </a:pPr>
            <a:r>
              <a:rPr lang="it-IT" sz="8000" dirty="0" smtClean="0"/>
              <a:t>19 anni entro </a:t>
            </a:r>
            <a:r>
              <a:rPr lang="it-IT" sz="8000" dirty="0"/>
              <a:t>l’anno solare </a:t>
            </a:r>
            <a:r>
              <a:rPr lang="it-IT" sz="8000" dirty="0" smtClean="0"/>
              <a:t>+ aver </a:t>
            </a:r>
            <a:r>
              <a:rPr lang="it-IT" sz="8000" dirty="0"/>
              <a:t>adempiuto all’obbligo </a:t>
            </a:r>
            <a:r>
              <a:rPr lang="it-IT" sz="8000" dirty="0" smtClean="0"/>
              <a:t>scolastico</a:t>
            </a:r>
          </a:p>
          <a:p>
            <a:pPr lvl="0" fontAlgn="base" hangingPunct="0">
              <a:buFont typeface="Wingdings" pitchFamily="2" charset="2"/>
              <a:buChar char="q"/>
            </a:pPr>
            <a:endParaRPr lang="it-IT" sz="8000" dirty="0"/>
          </a:p>
          <a:p>
            <a:pPr lvl="0" fontAlgn="base" hangingPunct="0">
              <a:buFont typeface="Wingdings" pitchFamily="2" charset="2"/>
              <a:buChar char="q"/>
            </a:pPr>
            <a:r>
              <a:rPr lang="it-IT" sz="8000" dirty="0" smtClean="0"/>
              <a:t>diploma </a:t>
            </a:r>
            <a:r>
              <a:rPr lang="it-IT" sz="8000" dirty="0"/>
              <a:t>di licenza di scuola secondaria di primo grado da un numero di anni almeno pari a quello della durata del corso prescelto, indipendentemente dall’età</a:t>
            </a:r>
            <a:r>
              <a:rPr lang="it-IT" sz="8000" dirty="0" smtClean="0"/>
              <a:t>;</a:t>
            </a:r>
          </a:p>
          <a:p>
            <a:pPr lvl="0" fontAlgn="base" hangingPunct="0">
              <a:buFont typeface="Wingdings" pitchFamily="2" charset="2"/>
              <a:buChar char="q"/>
            </a:pPr>
            <a:endParaRPr lang="it-IT" sz="8000" dirty="0"/>
          </a:p>
          <a:p>
            <a:pPr lvl="0" fontAlgn="base" hangingPunct="0">
              <a:buFont typeface="Wingdings" pitchFamily="2" charset="2"/>
              <a:buChar char="q"/>
            </a:pPr>
            <a:r>
              <a:rPr lang="it-IT" sz="8000" dirty="0" smtClean="0"/>
              <a:t>23 anni entro </a:t>
            </a:r>
            <a:r>
              <a:rPr lang="it-IT" sz="8000" dirty="0"/>
              <a:t>l’anno solare </a:t>
            </a:r>
            <a:r>
              <a:rPr lang="it-IT" sz="8000" dirty="0" smtClean="0"/>
              <a:t>; </a:t>
            </a:r>
            <a:r>
              <a:rPr lang="it-IT" sz="8000" dirty="0"/>
              <a:t>in tal caso i candidati sono esentati dalla presentazione di qualsiasi titolo di studio inferiore</a:t>
            </a:r>
            <a:r>
              <a:rPr lang="it-IT" sz="8000" dirty="0" smtClean="0"/>
              <a:t>;</a:t>
            </a:r>
          </a:p>
          <a:p>
            <a:pPr lvl="0" fontAlgn="base" hangingPunct="0">
              <a:buFont typeface="Wingdings" pitchFamily="2" charset="2"/>
              <a:buChar char="q"/>
            </a:pPr>
            <a:endParaRPr lang="it-IT" sz="8000" dirty="0"/>
          </a:p>
          <a:p>
            <a:pPr lvl="0" fontAlgn="base" hangingPunct="0">
              <a:buFont typeface="Wingdings" pitchFamily="2" charset="2"/>
              <a:buChar char="q"/>
            </a:pPr>
            <a:r>
              <a:rPr lang="it-IT" sz="8000" dirty="0"/>
              <a:t>siano in possesso di altro titolo conseguito al termine di un corso di studio di istruzione secondaria di secondo grado di durata almeno quadriennale</a:t>
            </a:r>
            <a:r>
              <a:rPr lang="it-IT" sz="8000" dirty="0" smtClean="0"/>
              <a:t>;</a:t>
            </a:r>
          </a:p>
          <a:p>
            <a:pPr lvl="0" fontAlgn="base" hangingPunct="0">
              <a:buFont typeface="Wingdings" pitchFamily="2" charset="2"/>
              <a:buChar char="q"/>
            </a:pPr>
            <a:endParaRPr lang="it-IT" sz="8000" dirty="0"/>
          </a:p>
          <a:p>
            <a:pPr lvl="0" fontAlgn="base" hangingPunct="0">
              <a:buFont typeface="Wingdings" pitchFamily="2" charset="2"/>
              <a:buChar char="q"/>
            </a:pPr>
            <a:r>
              <a:rPr lang="it-IT" sz="8000" dirty="0"/>
              <a:t>abbiano cessato la frequenza dell’ultimo anno di corso prima del 15 marzo. </a:t>
            </a:r>
          </a:p>
          <a:p>
            <a:pPr hangingPunct="0">
              <a:buFont typeface="Wingdings" pitchFamily="2" charset="2"/>
              <a:buChar char="q"/>
            </a:pPr>
            <a:endParaRPr lang="it-IT" sz="7200" dirty="0"/>
          </a:p>
          <a:p>
            <a:pPr lvl="0" fontAlgn="base" hangingPunct="0">
              <a:buFont typeface="Wingdings" pitchFamily="2" charset="2"/>
              <a:buChar char="q"/>
            </a:pPr>
            <a:endParaRPr lang="it-IT" sz="7200" dirty="0"/>
          </a:p>
          <a:p>
            <a:pPr hangingPunct="0">
              <a:buFont typeface="Wingdings" pitchFamily="2" charset="2"/>
              <a:buChar char="q"/>
            </a:pPr>
            <a:endParaRPr lang="it-IT" sz="7200" dirty="0"/>
          </a:p>
        </p:txBody>
      </p:sp>
      <p:sp>
        <p:nvSpPr>
          <p:cNvPr id="6" name="Segnaposto numero diapositiva 5"/>
          <p:cNvSpPr>
            <a:spLocks noGrp="1"/>
          </p:cNvSpPr>
          <p:nvPr>
            <p:ph type="sldNum" sz="quarter" idx="15"/>
          </p:nvPr>
        </p:nvSpPr>
        <p:spPr/>
        <p:txBody>
          <a:bodyPr>
            <a:normAutofit/>
          </a:bodyPr>
          <a:lstStyle/>
          <a:p>
            <a:fld id="{0ABBB4C6-F3C0-4120-A42E-402529F7FD68}" type="slidenum">
              <a:rPr lang="it-IT" smtClean="0"/>
              <a:pPr/>
              <a:t>24</a:t>
            </a:fld>
            <a:endParaRPr lang="it-IT"/>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dirty="0" smtClean="0"/>
              <a:t/>
            </a:r>
            <a:br>
              <a:rPr lang="it-IT" sz="3600" dirty="0" smtClean="0"/>
            </a:br>
            <a:r>
              <a:rPr lang="it-IT" dirty="0" smtClean="0"/>
              <a:t> </a:t>
            </a:r>
            <a:br>
              <a:rPr lang="it-IT" dirty="0" smtClean="0"/>
            </a:br>
            <a:r>
              <a:rPr lang="it-IT" sz="3100" dirty="0" smtClean="0"/>
              <a:t>ESAME PRELIMINARE</a:t>
            </a:r>
            <a:br>
              <a:rPr lang="it-IT" sz="3100" dirty="0" smtClean="0"/>
            </a:br>
            <a:endParaRPr lang="it-IT" sz="3100" dirty="0"/>
          </a:p>
        </p:txBody>
      </p:sp>
      <p:sp>
        <p:nvSpPr>
          <p:cNvPr id="3" name="Segnaposto contenuto 2"/>
          <p:cNvSpPr>
            <a:spLocks noGrp="1"/>
          </p:cNvSpPr>
          <p:nvPr>
            <p:ph sz="quarter" idx="1"/>
          </p:nvPr>
        </p:nvSpPr>
        <p:spPr/>
        <p:txBody>
          <a:bodyPr>
            <a:normAutofit fontScale="85000" lnSpcReduction="20000"/>
          </a:bodyPr>
          <a:lstStyle/>
          <a:p>
            <a:pPr hangingPunct="0">
              <a:buFont typeface="Wingdings" pitchFamily="2" charset="2"/>
              <a:buChar char="q"/>
            </a:pPr>
            <a:r>
              <a:rPr lang="it-IT" dirty="0" smtClean="0"/>
              <a:t> </a:t>
            </a:r>
            <a:r>
              <a:rPr lang="it-IT" dirty="0"/>
              <a:t>	I candidati esterni, provenienti da Paesi dell'Unione Europea, sono ammessi a sostenere l'esame di </a:t>
            </a:r>
            <a:r>
              <a:rPr lang="it-IT" dirty="0" smtClean="0"/>
              <a:t>Stato previo </a:t>
            </a:r>
            <a:r>
              <a:rPr lang="it-IT" dirty="0"/>
              <a:t>superamento dell'esame preliminare </a:t>
            </a:r>
            <a:endParaRPr lang="it-IT" dirty="0" smtClean="0"/>
          </a:p>
          <a:p>
            <a:pPr hangingPunct="0">
              <a:buFont typeface="Wingdings" pitchFamily="2" charset="2"/>
              <a:buChar char="q"/>
            </a:pPr>
            <a:endParaRPr lang="it-IT" dirty="0" smtClean="0"/>
          </a:p>
          <a:p>
            <a:pPr hangingPunct="0">
              <a:buFont typeface="Wingdings" pitchFamily="2" charset="2"/>
              <a:buChar char="q"/>
            </a:pPr>
            <a:r>
              <a:rPr lang="it-IT" dirty="0" smtClean="0"/>
              <a:t>           Il </a:t>
            </a:r>
            <a:r>
              <a:rPr lang="it-IT" dirty="0"/>
              <a:t>requisito dell'adempimento dell’obbligo scolastico, di cui alla lettera a) del medesimo comma 1, si intende soddisfatto con la frequenza di un numero di anni di istruzione almeno pari a quello previsto dall'ordinamento italiano per l'assolvimento dell’obbligo di istruzione </a:t>
            </a:r>
          </a:p>
          <a:p>
            <a:pPr hangingPunct="0">
              <a:buFont typeface="Wingdings" pitchFamily="2" charset="2"/>
              <a:buChar char="q"/>
            </a:pPr>
            <a:endParaRPr lang="it-IT" dirty="0" smtClean="0"/>
          </a:p>
          <a:p>
            <a:pPr hangingPunct="0">
              <a:buFont typeface="Wingdings" pitchFamily="2" charset="2"/>
              <a:buChar char="q"/>
            </a:pPr>
            <a:r>
              <a:rPr lang="it-IT" dirty="0" smtClean="0"/>
              <a:t>       I </a:t>
            </a:r>
            <a:r>
              <a:rPr lang="it-IT" dirty="0"/>
              <a:t>candidati non appartenenti a Paesi dell’Unione Europea, che abbiano frequentato con esito positivo in Italia o presso istituzioni scolastiche italiane all’estero classi di istruzione secondaria di secondo grado, ovvero abbiano comunque conseguito il titolo di accesso all’ultima classe di istruzione secondaria di secondo grado, possono sostenere l’esame di </a:t>
            </a:r>
            <a:r>
              <a:rPr lang="it-IT" dirty="0" smtClean="0"/>
              <a:t>Stato</a:t>
            </a:r>
          </a:p>
          <a:p>
            <a:pPr hangingPunct="0">
              <a:buFont typeface="Wingdings" pitchFamily="2" charset="2"/>
              <a:buChar char="q"/>
            </a:pPr>
            <a:endParaRPr lang="it-IT" dirty="0" smtClean="0"/>
          </a:p>
        </p:txBody>
      </p:sp>
      <p:sp>
        <p:nvSpPr>
          <p:cNvPr id="6" name="Segnaposto numero diapositiva 5"/>
          <p:cNvSpPr>
            <a:spLocks noGrp="1"/>
          </p:cNvSpPr>
          <p:nvPr>
            <p:ph type="sldNum" sz="quarter" idx="15"/>
          </p:nvPr>
        </p:nvSpPr>
        <p:spPr/>
        <p:txBody>
          <a:bodyPr>
            <a:normAutofit/>
          </a:bodyPr>
          <a:lstStyle/>
          <a:p>
            <a:fld id="{0ABBB4C6-F3C0-4120-A42E-402529F7FD68}" type="slidenum">
              <a:rPr lang="it-IT" smtClean="0"/>
              <a:pPr/>
              <a:t>25</a:t>
            </a:fld>
            <a:endParaRPr lang="it-IT"/>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hangingPunct="0"/>
            <a:r>
              <a:rPr lang="it-IT" sz="2800" dirty="0" smtClean="0"/>
              <a:t>ESAME PRELIMINARE </a:t>
            </a:r>
            <a:endParaRPr lang="it-IT" sz="2800" dirty="0"/>
          </a:p>
        </p:txBody>
      </p:sp>
      <p:sp>
        <p:nvSpPr>
          <p:cNvPr id="3" name="Segnaposto contenuto 2"/>
          <p:cNvSpPr>
            <a:spLocks noGrp="1"/>
          </p:cNvSpPr>
          <p:nvPr>
            <p:ph sz="quarter" idx="1"/>
          </p:nvPr>
        </p:nvSpPr>
        <p:spPr>
          <a:xfrm>
            <a:off x="571472" y="1428736"/>
            <a:ext cx="8215370" cy="5429264"/>
          </a:xfrm>
        </p:spPr>
        <p:txBody>
          <a:bodyPr>
            <a:normAutofit fontScale="32500" lnSpcReduction="20000"/>
          </a:bodyPr>
          <a:lstStyle/>
          <a:p>
            <a:pPr hangingPunct="0">
              <a:buNone/>
            </a:pPr>
            <a:endParaRPr lang="it-IT" dirty="0"/>
          </a:p>
          <a:p>
            <a:pPr>
              <a:buFont typeface="Wingdings" pitchFamily="2" charset="2"/>
              <a:buChar char="q"/>
            </a:pPr>
            <a:r>
              <a:rPr lang="it-IT" sz="5600" dirty="0" smtClean="0"/>
              <a:t>Materie </a:t>
            </a:r>
            <a:r>
              <a:rPr lang="it-IT" sz="5600" dirty="0"/>
              <a:t>dell'anno o degli anni per i quali non siano in possesso della promozione o dell'idoneità alla classe successiva, nonché su quelle previste dal piano di studi dell’ultimo anno</a:t>
            </a:r>
            <a:r>
              <a:rPr lang="it-IT" sz="5600" b="1" dirty="0"/>
              <a:t>.</a:t>
            </a:r>
            <a:r>
              <a:rPr lang="it-IT" sz="5600" dirty="0"/>
              <a:t> </a:t>
            </a:r>
            <a:endParaRPr lang="it-IT" sz="5600" dirty="0" smtClean="0"/>
          </a:p>
          <a:p>
            <a:pPr>
              <a:buNone/>
            </a:pPr>
            <a:endParaRPr lang="it-IT" sz="5600" dirty="0" smtClean="0"/>
          </a:p>
          <a:p>
            <a:pPr>
              <a:buNone/>
            </a:pPr>
            <a:endParaRPr lang="it-IT" sz="5600" dirty="0" smtClean="0"/>
          </a:p>
          <a:p>
            <a:pPr>
              <a:buFont typeface="Wingdings" pitchFamily="2" charset="2"/>
              <a:buChar char="q"/>
            </a:pPr>
            <a:r>
              <a:rPr lang="it-IT" sz="5600" dirty="0" smtClean="0"/>
              <a:t>L’esame preliminare integrato dai docenti delle materie insegnate negli anni precedenti l'ultimo. </a:t>
            </a:r>
            <a:r>
              <a:rPr lang="it-IT" sz="5600" dirty="0"/>
              <a:t>è sostenuto davanti al consiglio della classe </a:t>
            </a:r>
            <a:r>
              <a:rPr lang="it-IT" sz="5600" dirty="0" smtClean="0"/>
              <a:t>collegata </a:t>
            </a:r>
            <a:r>
              <a:rPr lang="it-IT" sz="5600" dirty="0"/>
              <a:t>alla commissione alla quale il candidato è stato </a:t>
            </a:r>
            <a:r>
              <a:rPr lang="it-IT" sz="5600" dirty="0" smtClean="0"/>
              <a:t>assegnato </a:t>
            </a:r>
          </a:p>
          <a:p>
            <a:pPr>
              <a:buNone/>
            </a:pPr>
            <a:endParaRPr lang="it-IT" sz="5600" dirty="0" smtClean="0"/>
          </a:p>
          <a:p>
            <a:pPr>
              <a:buNone/>
            </a:pPr>
            <a:endParaRPr lang="it-IT" sz="5600" dirty="0" smtClean="0"/>
          </a:p>
          <a:p>
            <a:pPr>
              <a:buFont typeface="Wingdings" pitchFamily="2" charset="2"/>
              <a:buChar char="q"/>
            </a:pPr>
            <a:r>
              <a:rPr lang="it-IT" sz="5600" dirty="0"/>
              <a:t>	I candidati in possesso di altro titolo conseguito al termine di un corso di studi di   istruzione secondaria di secondo grado </a:t>
            </a:r>
            <a:r>
              <a:rPr lang="it-IT" sz="5600" dirty="0" smtClean="0"/>
              <a:t>e </a:t>
            </a:r>
            <a:r>
              <a:rPr lang="it-IT" sz="5600" dirty="0"/>
              <a:t>quelli in possesso di promozione o idoneità all'ultima classe di altro corso di studio sostengono l'esame preliminare solo sulle materie e sulle parti di programma non coincidenti con quelle del corso già seguito, con riferimento sia alle classi precedenti l’ultima sia all’ultimo anno.</a:t>
            </a:r>
          </a:p>
          <a:p>
            <a:pPr>
              <a:buFont typeface="Wingdings" pitchFamily="2" charset="2"/>
              <a:buChar char="q"/>
            </a:pPr>
            <a:endParaRPr lang="it-IT" sz="5600" dirty="0"/>
          </a:p>
          <a:p>
            <a:pPr>
              <a:buFont typeface="Wingdings" pitchFamily="2" charset="2"/>
              <a:buChar char="q"/>
            </a:pPr>
            <a:endParaRPr lang="it-IT" sz="5600" dirty="0"/>
          </a:p>
          <a:p>
            <a:pPr hangingPunct="0">
              <a:buNone/>
            </a:pPr>
            <a:r>
              <a:rPr lang="it-IT" sz="5600" dirty="0" smtClean="0"/>
              <a:t>            </a:t>
            </a:r>
            <a:endParaRPr lang="it-IT" sz="4300" dirty="0"/>
          </a:p>
        </p:txBody>
      </p:sp>
      <p:sp>
        <p:nvSpPr>
          <p:cNvPr id="6" name="Segnaposto numero diapositiva 5"/>
          <p:cNvSpPr>
            <a:spLocks noGrp="1"/>
          </p:cNvSpPr>
          <p:nvPr>
            <p:ph type="sldNum" sz="quarter" idx="15"/>
          </p:nvPr>
        </p:nvSpPr>
        <p:spPr/>
        <p:txBody>
          <a:bodyPr>
            <a:normAutofit/>
          </a:bodyPr>
          <a:lstStyle/>
          <a:p>
            <a:fld id="{0ABBB4C6-F3C0-4120-A42E-402529F7FD68}" type="slidenum">
              <a:rPr lang="it-IT" smtClean="0"/>
              <a:pPr/>
              <a:t>26</a:t>
            </a:fld>
            <a:endParaRPr lang="it-IT"/>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274638"/>
            <a:ext cx="7496204" cy="654032"/>
          </a:xfrm>
        </p:spPr>
        <p:txBody>
          <a:bodyPr>
            <a:normAutofit fontScale="90000"/>
          </a:bodyPr>
          <a:lstStyle/>
          <a:p>
            <a:r>
              <a:rPr lang="it-IT" sz="3100" dirty="0" smtClean="0"/>
              <a:t/>
            </a:r>
            <a:br>
              <a:rPr lang="it-IT" sz="3100" dirty="0" smtClean="0"/>
            </a:br>
            <a:r>
              <a:rPr lang="it-IT" sz="3100" dirty="0" smtClean="0"/>
              <a:t>ESAME PRELIMINARE </a:t>
            </a:r>
            <a:endParaRPr lang="it-IT" sz="3100" dirty="0"/>
          </a:p>
        </p:txBody>
      </p:sp>
      <p:sp>
        <p:nvSpPr>
          <p:cNvPr id="3" name="Segnaposto contenuto 2"/>
          <p:cNvSpPr>
            <a:spLocks noGrp="1"/>
          </p:cNvSpPr>
          <p:nvPr>
            <p:ph sz="quarter" idx="1"/>
          </p:nvPr>
        </p:nvSpPr>
        <p:spPr/>
        <p:txBody>
          <a:bodyPr>
            <a:normAutofit fontScale="85000" lnSpcReduction="20000"/>
          </a:bodyPr>
          <a:lstStyle/>
          <a:p>
            <a:pPr hangingPunct="0">
              <a:buFont typeface="Wingdings" pitchFamily="2" charset="2"/>
              <a:buChar char="q"/>
            </a:pPr>
            <a:r>
              <a:rPr lang="it-IT" dirty="0" smtClean="0"/>
              <a:t>Si può operare per sottocommissioni, composte da almeno tre componenti, compreso quello che la presiede.</a:t>
            </a:r>
          </a:p>
          <a:p>
            <a:pPr hangingPunct="0">
              <a:buNone/>
            </a:pPr>
            <a:endParaRPr lang="it-IT" dirty="0" smtClean="0"/>
          </a:p>
          <a:p>
            <a:pPr hangingPunct="0">
              <a:buFont typeface="Wingdings" pitchFamily="2" charset="2"/>
              <a:buChar char="q"/>
            </a:pPr>
            <a:r>
              <a:rPr lang="it-IT" dirty="0" smtClean="0"/>
              <a:t>	Il candidato è ammesso all'esame di Stato se consegue un punteggio minimo di </a:t>
            </a:r>
            <a:r>
              <a:rPr lang="it-IT" dirty="0" smtClean="0">
                <a:solidFill>
                  <a:srgbClr val="FF0000"/>
                </a:solidFill>
              </a:rPr>
              <a:t>sei decimi </a:t>
            </a:r>
            <a:r>
              <a:rPr lang="it-IT" dirty="0" smtClean="0"/>
              <a:t>in ciascuna delle discipline per le quali sostiene la prova.</a:t>
            </a:r>
          </a:p>
          <a:p>
            <a:pPr hangingPunct="0">
              <a:buNone/>
            </a:pPr>
            <a:r>
              <a:rPr lang="it-IT" dirty="0" smtClean="0"/>
              <a:t>          </a:t>
            </a:r>
          </a:p>
          <a:p>
            <a:pPr hangingPunct="0">
              <a:buFont typeface="Wingdings" pitchFamily="2" charset="2"/>
              <a:buChar char="q"/>
            </a:pPr>
            <a:r>
              <a:rPr lang="it-IT" dirty="0" smtClean="0"/>
              <a:t>          L'esito positivo degli esami preliminari, anche in caso di mancato superamento dell'esame di Stato, vale come </a:t>
            </a:r>
            <a:r>
              <a:rPr lang="it-IT" dirty="0" smtClean="0">
                <a:solidFill>
                  <a:srgbClr val="FF0000"/>
                </a:solidFill>
              </a:rPr>
              <a:t>idoneità all'ultima classe </a:t>
            </a:r>
            <a:r>
              <a:rPr lang="it-IT" dirty="0" smtClean="0"/>
              <a:t>del tipo di istituto di istruzione secondaria di secondo grado cui l'esame si riferisce.</a:t>
            </a:r>
          </a:p>
          <a:p>
            <a:pPr hangingPunct="0">
              <a:buFont typeface="Wingdings" pitchFamily="2" charset="2"/>
              <a:buChar char="q"/>
            </a:pPr>
            <a:endParaRPr lang="it-IT" dirty="0" smtClean="0"/>
          </a:p>
          <a:p>
            <a:pPr hangingPunct="0">
              <a:buFont typeface="Wingdings" pitchFamily="2" charset="2"/>
              <a:buChar char="q"/>
            </a:pPr>
            <a:r>
              <a:rPr lang="it-IT" dirty="0" smtClean="0"/>
              <a:t>             L'esito dei medesimi esami preliminari, in caso di non ammissione all'esame di Stato, può valere, a giudizio del consiglio di classe come </a:t>
            </a:r>
            <a:r>
              <a:rPr lang="it-IT" dirty="0" smtClean="0">
                <a:solidFill>
                  <a:srgbClr val="FF0000"/>
                </a:solidFill>
              </a:rPr>
              <a:t>idoneità</a:t>
            </a:r>
            <a:r>
              <a:rPr lang="it-IT" b="1" dirty="0" smtClean="0">
                <a:solidFill>
                  <a:srgbClr val="FF0000"/>
                </a:solidFill>
              </a:rPr>
              <a:t> </a:t>
            </a:r>
            <a:r>
              <a:rPr lang="it-IT" dirty="0" smtClean="0">
                <a:solidFill>
                  <a:srgbClr val="FF0000"/>
                </a:solidFill>
              </a:rPr>
              <a:t>ad una delle classi precedenti </a:t>
            </a:r>
            <a:r>
              <a:rPr lang="it-IT" dirty="0" smtClean="0"/>
              <a:t>l’ultima ovvero come </a:t>
            </a:r>
            <a:r>
              <a:rPr lang="it-IT" dirty="0" smtClean="0">
                <a:solidFill>
                  <a:srgbClr val="FF0000"/>
                </a:solidFill>
              </a:rPr>
              <a:t>idoneità all’ultima classe,</a:t>
            </a:r>
            <a:r>
              <a:rPr lang="it-IT" dirty="0" smtClean="0"/>
              <a:t> anche </a:t>
            </a:r>
            <a:r>
              <a:rPr lang="it-IT" dirty="0" smtClean="0">
                <a:solidFill>
                  <a:srgbClr val="FF0000"/>
                </a:solidFill>
              </a:rPr>
              <a:t>in caso di mancata presentazione agli esami di Stato</a:t>
            </a:r>
            <a:r>
              <a:rPr lang="it-IT" dirty="0" smtClean="0"/>
              <a:t>.</a:t>
            </a:r>
            <a:endParaRPr lang="it-IT" dirty="0"/>
          </a:p>
        </p:txBody>
      </p:sp>
      <p:sp>
        <p:nvSpPr>
          <p:cNvPr id="4" name="Segnaposto numero diapositiva 3"/>
          <p:cNvSpPr>
            <a:spLocks noGrp="1"/>
          </p:cNvSpPr>
          <p:nvPr>
            <p:ph type="sldNum" sz="quarter" idx="15"/>
          </p:nvPr>
        </p:nvSpPr>
        <p:spPr/>
        <p:txBody>
          <a:bodyPr>
            <a:normAutofit/>
          </a:bodyPr>
          <a:lstStyle/>
          <a:p>
            <a:fld id="{0ABBB4C6-F3C0-4120-A42E-402529F7FD68}" type="slidenum">
              <a:rPr lang="it-IT" smtClean="0"/>
              <a:pPr/>
              <a:t>27</a:t>
            </a:fld>
            <a:endParaRPr lang="it-IT"/>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t>Art. 3 </a:t>
            </a:r>
            <a:r>
              <a:rPr lang="it-IT" dirty="0" smtClean="0"/>
              <a:t>- </a:t>
            </a:r>
            <a:r>
              <a:rPr lang="it-IT" sz="2800" dirty="0" smtClean="0"/>
              <a:t>CANDIDATI ESTERNI</a:t>
            </a:r>
            <a:br>
              <a:rPr lang="it-IT" sz="2800" dirty="0" smtClean="0"/>
            </a:br>
            <a:endParaRPr lang="it-IT" sz="2800" dirty="0"/>
          </a:p>
        </p:txBody>
      </p:sp>
      <p:sp>
        <p:nvSpPr>
          <p:cNvPr id="3" name="Segnaposto contenuto 2"/>
          <p:cNvSpPr>
            <a:spLocks noGrp="1"/>
          </p:cNvSpPr>
          <p:nvPr>
            <p:ph sz="quarter" idx="1"/>
          </p:nvPr>
        </p:nvSpPr>
        <p:spPr>
          <a:xfrm>
            <a:off x="428596" y="1071546"/>
            <a:ext cx="8258204" cy="5500726"/>
          </a:xfrm>
        </p:spPr>
        <p:txBody>
          <a:bodyPr>
            <a:normAutofit fontScale="92500" lnSpcReduction="20000"/>
          </a:bodyPr>
          <a:lstStyle/>
          <a:p>
            <a:pPr hangingPunct="0">
              <a:buNone/>
            </a:pPr>
            <a:endParaRPr lang="it-IT" dirty="0"/>
          </a:p>
          <a:p>
            <a:pPr marL="514350" indent="-514350" hangingPunct="0">
              <a:buFont typeface="Wingdings" pitchFamily="2" charset="2"/>
              <a:buChar char="q"/>
            </a:pPr>
            <a:r>
              <a:rPr lang="it-IT" dirty="0" smtClean="0"/>
              <a:t>Non </a:t>
            </a:r>
            <a:r>
              <a:rPr lang="it-IT" dirty="0"/>
              <a:t>è consentito ripetere esami di Stato dello stesso </a:t>
            </a:r>
            <a:r>
              <a:rPr lang="it-IT" dirty="0" smtClean="0"/>
              <a:t>tipo già </a:t>
            </a:r>
            <a:r>
              <a:rPr lang="it-IT" dirty="0"/>
              <a:t>sostenuti con esito positivo. </a:t>
            </a:r>
            <a:endParaRPr lang="it-IT" dirty="0" smtClean="0"/>
          </a:p>
          <a:p>
            <a:pPr marL="514350" indent="-514350" hangingPunct="0">
              <a:buNone/>
            </a:pPr>
            <a:endParaRPr lang="it-IT" dirty="0" smtClean="0"/>
          </a:p>
          <a:p>
            <a:pPr marL="514350" indent="-514350" hangingPunct="0">
              <a:buFont typeface="Wingdings" pitchFamily="2" charset="2"/>
              <a:buChar char="q"/>
            </a:pPr>
            <a:endParaRPr lang="it-IT" dirty="0"/>
          </a:p>
          <a:p>
            <a:pPr marL="514350" indent="-514350" hangingPunct="0">
              <a:buFont typeface="Wingdings" pitchFamily="2" charset="2"/>
              <a:buChar char="q"/>
            </a:pPr>
            <a:r>
              <a:rPr lang="it-IT" dirty="0" smtClean="0"/>
              <a:t> </a:t>
            </a:r>
            <a:r>
              <a:rPr lang="it-IT" dirty="0"/>
              <a:t>I candidati esterni possono sostenere gli esami di Stato negli istituti statali o paritari ove funzionano indirizzi sperimentali di ordinamento e struttura. </a:t>
            </a:r>
            <a:endParaRPr lang="it-IT" dirty="0" smtClean="0"/>
          </a:p>
          <a:p>
            <a:pPr marL="514350" indent="-514350" hangingPunct="0">
              <a:buNone/>
            </a:pPr>
            <a:endParaRPr lang="it-IT" dirty="0" smtClean="0"/>
          </a:p>
          <a:p>
            <a:pPr marL="514350" indent="-514350" hangingPunct="0">
              <a:buFont typeface="Wingdings" pitchFamily="2" charset="2"/>
              <a:buChar char="q"/>
            </a:pPr>
            <a:endParaRPr lang="it-IT" dirty="0"/>
          </a:p>
          <a:p>
            <a:pPr marL="514350" indent="-514350" hangingPunct="0">
              <a:buFont typeface="Wingdings" pitchFamily="2" charset="2"/>
              <a:buChar char="q"/>
            </a:pPr>
            <a:r>
              <a:rPr lang="it-IT" dirty="0" smtClean="0"/>
              <a:t> </a:t>
            </a:r>
            <a:r>
              <a:rPr lang="it-IT" dirty="0"/>
              <a:t>Negli istituti che attuano sperimentazioni “autonome” di solo ordinamento o “non assistite” </a:t>
            </a:r>
            <a:r>
              <a:rPr lang="it-IT" dirty="0" smtClean="0"/>
              <a:t>e </a:t>
            </a:r>
            <a:r>
              <a:rPr lang="it-IT" dirty="0"/>
              <a:t>sperimentazioni “assistite” </a:t>
            </a:r>
            <a:r>
              <a:rPr lang="it-IT" dirty="0" smtClean="0"/>
              <a:t>i </a:t>
            </a:r>
            <a:r>
              <a:rPr lang="it-IT" dirty="0"/>
              <a:t>candidati esterni devono dichiarare, nella domanda di partecipazione agli esami, se intendono sostenere gli esami sui </a:t>
            </a:r>
            <a:r>
              <a:rPr lang="it-IT" dirty="0">
                <a:solidFill>
                  <a:srgbClr val="FF0000"/>
                </a:solidFill>
              </a:rPr>
              <a:t>programmi oggetto di sperimentazione</a:t>
            </a:r>
            <a:r>
              <a:rPr lang="it-IT" dirty="0"/>
              <a:t> o sui </a:t>
            </a:r>
            <a:r>
              <a:rPr lang="it-IT" dirty="0">
                <a:solidFill>
                  <a:srgbClr val="FF0000"/>
                </a:solidFill>
              </a:rPr>
              <a:t>programmi previsti per i corsi ordinari</a:t>
            </a:r>
            <a:r>
              <a:rPr lang="it-IT" dirty="0"/>
              <a:t>.</a:t>
            </a:r>
          </a:p>
        </p:txBody>
      </p:sp>
      <p:sp>
        <p:nvSpPr>
          <p:cNvPr id="6" name="Segnaposto numero diapositiva 5"/>
          <p:cNvSpPr>
            <a:spLocks noGrp="1"/>
          </p:cNvSpPr>
          <p:nvPr>
            <p:ph type="sldNum" sz="quarter" idx="15"/>
          </p:nvPr>
        </p:nvSpPr>
        <p:spPr/>
        <p:txBody>
          <a:bodyPr>
            <a:normAutofit/>
          </a:bodyPr>
          <a:lstStyle/>
          <a:p>
            <a:fld id="{0ABBB4C6-F3C0-4120-A42E-402529F7FD68}" type="slidenum">
              <a:rPr lang="it-IT" smtClean="0"/>
              <a:pPr/>
              <a:t>28</a:t>
            </a:fld>
            <a:endParaRPr lang="it-IT"/>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SEDE DEGLI ESAMI</a:t>
            </a:r>
            <a:endParaRPr lang="it-IT" dirty="0"/>
          </a:p>
        </p:txBody>
      </p:sp>
      <p:sp>
        <p:nvSpPr>
          <p:cNvPr id="3" name="Sottotitolo 2"/>
          <p:cNvSpPr>
            <a:spLocks noGrp="1"/>
          </p:cNvSpPr>
          <p:nvPr>
            <p:ph type="subTitle" idx="1"/>
          </p:nvPr>
        </p:nvSpPr>
        <p:spPr/>
        <p:txBody>
          <a:bodyPr/>
          <a:lstStyle/>
          <a:p>
            <a:r>
              <a:rPr lang="it-IT" sz="2800" dirty="0" smtClean="0"/>
              <a:t>Articolo 4 O.M. N. 41/2012</a:t>
            </a:r>
          </a:p>
          <a:p>
            <a:endParaRPr lang="it-IT" dirty="0"/>
          </a:p>
        </p:txBody>
      </p:sp>
      <p:sp>
        <p:nvSpPr>
          <p:cNvPr id="4" name="Segnaposto numero diapositiva 3"/>
          <p:cNvSpPr>
            <a:spLocks noGrp="1"/>
          </p:cNvSpPr>
          <p:nvPr>
            <p:ph type="sldNum" sz="quarter" idx="12"/>
          </p:nvPr>
        </p:nvSpPr>
        <p:spPr/>
        <p:txBody>
          <a:bodyPr/>
          <a:lstStyle/>
          <a:p>
            <a:fld id="{0ABBB4C6-F3C0-4120-A42E-402529F7FD68}" type="slidenum">
              <a:rPr lang="it-IT" smtClean="0"/>
              <a:pPr/>
              <a:t>29</a:t>
            </a:fld>
            <a:endParaRPr lang="it-IT"/>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0ABBB4C6-F3C0-4120-A42E-402529F7FD68}" type="slidenum">
              <a:rPr lang="it-IT" smtClean="0"/>
              <a:pPr/>
              <a:t>3</a:t>
            </a:fld>
            <a:endParaRPr lang="it-IT"/>
          </a:p>
        </p:txBody>
      </p:sp>
      <p:graphicFrame>
        <p:nvGraphicFramePr>
          <p:cNvPr id="3" name="Tabella 2"/>
          <p:cNvGraphicFramePr>
            <a:graphicFrameLocks noGrp="1"/>
          </p:cNvGraphicFramePr>
          <p:nvPr/>
        </p:nvGraphicFramePr>
        <p:xfrm>
          <a:off x="0" y="2"/>
          <a:ext cx="9143999" cy="6771611"/>
        </p:xfrm>
        <a:graphic>
          <a:graphicData uri="http://schemas.openxmlformats.org/drawingml/2006/table">
            <a:tbl>
              <a:tblPr/>
              <a:tblGrid>
                <a:gridCol w="2098621"/>
                <a:gridCol w="2080970"/>
                <a:gridCol w="1459242"/>
                <a:gridCol w="3505166"/>
              </a:tblGrid>
              <a:tr h="273647">
                <a:tc>
                  <a:txBody>
                    <a:bodyPr/>
                    <a:lstStyle/>
                    <a:p>
                      <a:pPr algn="just">
                        <a:spcAft>
                          <a:spcPts val="0"/>
                        </a:spcAft>
                        <a:tabLst>
                          <a:tab pos="3060065" algn="ctr"/>
                          <a:tab pos="6120130" algn="r"/>
                          <a:tab pos="449580" algn="l"/>
                        </a:tabLst>
                      </a:pPr>
                      <a:endParaRPr lang="it-IT" sz="1200" dirty="0">
                        <a:latin typeface="Verdana"/>
                        <a:ea typeface="Times New Roman"/>
                        <a:cs typeface="Times New Roman"/>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endParaRPr lang="it-IT" sz="1200" dirty="0">
                        <a:latin typeface="Verdana"/>
                        <a:ea typeface="Times New Roman"/>
                        <a:cs typeface="Times New Roman"/>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endParaRPr lang="it-IT" sz="1200" dirty="0">
                        <a:latin typeface="Verdana"/>
                        <a:ea typeface="Times New Roman"/>
                        <a:cs typeface="Times New Roman"/>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endParaRPr lang="it-IT" sz="1200" dirty="0">
                        <a:latin typeface="Verdana"/>
                        <a:ea typeface="Times New Roman"/>
                        <a:cs typeface="Times New Roman"/>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9944">
                <a:tc>
                  <a:txBody>
                    <a:bodyPr/>
                    <a:lstStyle/>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r>
                        <a:rPr lang="it-IT" sz="1400" dirty="0" smtClean="0">
                          <a:latin typeface="Verdana"/>
                          <a:ea typeface="Times New Roman"/>
                          <a:cs typeface="Times New Roman"/>
                        </a:rPr>
                        <a:t>Dirigente </a:t>
                      </a:r>
                      <a:r>
                        <a:rPr lang="it-IT" sz="1400" dirty="0">
                          <a:latin typeface="Verdana"/>
                          <a:ea typeface="Times New Roman"/>
                          <a:cs typeface="Times New Roman"/>
                        </a:rPr>
                        <a:t>Uff. IV – </a:t>
                      </a:r>
                    </a:p>
                    <a:p>
                      <a:pPr algn="ctr">
                        <a:spcAft>
                          <a:spcPts val="0"/>
                        </a:spcAft>
                        <a:tabLst>
                          <a:tab pos="3060065" algn="ctr"/>
                          <a:tab pos="6120130" algn="r"/>
                          <a:tab pos="449580" algn="l"/>
                        </a:tabLst>
                      </a:pPr>
                      <a:r>
                        <a:rPr lang="it-IT" sz="1400" dirty="0">
                          <a:latin typeface="Verdana"/>
                          <a:ea typeface="Times New Roman"/>
                          <a:cs typeface="Times New Roman"/>
                        </a:rPr>
                        <a:t>Francesca </a:t>
                      </a:r>
                      <a:r>
                        <a:rPr lang="it-IT" sz="1400" dirty="0" err="1">
                          <a:latin typeface="Verdana"/>
                          <a:ea typeface="Times New Roman"/>
                          <a:cs typeface="Times New Roman"/>
                        </a:rPr>
                        <a:t>Sabella</a:t>
                      </a:r>
                      <a:endParaRPr lang="it-IT" sz="1400" dirty="0">
                        <a:latin typeface="Verdana"/>
                        <a:ea typeface="Times New Roman"/>
                        <a:cs typeface="Times New Roman"/>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r>
                        <a:rPr lang="it-IT" sz="1400" dirty="0" smtClean="0">
                          <a:latin typeface="Verdana"/>
                          <a:ea typeface="Times New Roman"/>
                          <a:cs typeface="Times New Roman"/>
                        </a:rPr>
                        <a:t>041/2723143</a:t>
                      </a:r>
                      <a:endParaRPr lang="it-IT" sz="1400" dirty="0">
                        <a:latin typeface="Verdana"/>
                        <a:ea typeface="Times New Roman"/>
                        <a:cs typeface="Times New Roman"/>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r>
                        <a:rPr lang="it-IT" sz="1400" dirty="0" smtClean="0">
                          <a:latin typeface="Verdana"/>
                          <a:ea typeface="Times New Roman"/>
                          <a:cs typeface="Times New Roman"/>
                        </a:rPr>
                        <a:t>041/2723114</a:t>
                      </a:r>
                      <a:endParaRPr lang="it-IT" sz="1400" dirty="0">
                        <a:latin typeface="Verdana"/>
                        <a:ea typeface="Times New Roman"/>
                        <a:cs typeface="Times New Roman"/>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it-IT" sz="1400" dirty="0" smtClean="0">
                        <a:latin typeface="Verdana"/>
                        <a:ea typeface="Times New Roman"/>
                        <a:cs typeface="Times New Roman"/>
                      </a:endParaRPr>
                    </a:p>
                    <a:p>
                      <a:pPr algn="ctr">
                        <a:spcAft>
                          <a:spcPts val="0"/>
                        </a:spcAft>
                      </a:pPr>
                      <a:endParaRPr lang="it-IT" sz="1400" dirty="0" smtClean="0">
                        <a:latin typeface="Verdana"/>
                        <a:ea typeface="Times New Roman"/>
                        <a:cs typeface="Times New Roman"/>
                      </a:endParaRPr>
                    </a:p>
                    <a:p>
                      <a:pPr algn="ctr">
                        <a:spcAft>
                          <a:spcPts val="0"/>
                        </a:spcAft>
                      </a:pPr>
                      <a:endParaRPr lang="it-IT" sz="1400" dirty="0" smtClean="0">
                        <a:latin typeface="Verdana"/>
                        <a:ea typeface="Times New Roman"/>
                        <a:cs typeface="Times New Roman"/>
                      </a:endParaRPr>
                    </a:p>
                    <a:p>
                      <a:pPr algn="ctr">
                        <a:spcAft>
                          <a:spcPts val="0"/>
                        </a:spcAft>
                      </a:pPr>
                      <a:r>
                        <a:rPr lang="it-IT" sz="1400" dirty="0" smtClean="0">
                          <a:latin typeface="Verdana"/>
                          <a:ea typeface="Times New Roman"/>
                          <a:cs typeface="Times New Roman"/>
                        </a:rPr>
                        <a:t>dirigenteufficio4.veneto@istruzione.it</a:t>
                      </a:r>
                      <a:endParaRPr lang="it-IT" sz="1400" dirty="0">
                        <a:latin typeface="Verdana"/>
                        <a:ea typeface="Times New Roman"/>
                        <a:cs typeface="Times New Roman"/>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9499">
                <a:tc>
                  <a:txBody>
                    <a:bodyPr/>
                    <a:lstStyle/>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r>
                        <a:rPr lang="it-IT" sz="1400" dirty="0" smtClean="0">
                          <a:latin typeface="Verdana"/>
                          <a:ea typeface="Times New Roman"/>
                          <a:cs typeface="Times New Roman"/>
                        </a:rPr>
                        <a:t>Dirigente </a:t>
                      </a:r>
                      <a:r>
                        <a:rPr lang="it-IT" sz="1400" dirty="0">
                          <a:latin typeface="Verdana"/>
                          <a:ea typeface="Times New Roman"/>
                          <a:cs typeface="Times New Roman"/>
                        </a:rPr>
                        <a:t>Tecnico </a:t>
                      </a:r>
                      <a:endParaRPr lang="it-IT" sz="1400" dirty="0" smtClean="0">
                        <a:latin typeface="Verdana"/>
                        <a:ea typeface="Times New Roman"/>
                        <a:cs typeface="Times New Roman"/>
                      </a:endParaRPr>
                    </a:p>
                    <a:p>
                      <a:pPr algn="ctr">
                        <a:spcAft>
                          <a:spcPts val="0"/>
                        </a:spcAft>
                        <a:tabLst>
                          <a:tab pos="3060065" algn="ctr"/>
                          <a:tab pos="6120130" algn="r"/>
                          <a:tab pos="449580" algn="l"/>
                        </a:tabLst>
                      </a:pPr>
                      <a:r>
                        <a:rPr lang="it-IT" sz="1400" dirty="0" err="1" smtClean="0">
                          <a:latin typeface="Verdana"/>
                          <a:ea typeface="Times New Roman"/>
                          <a:cs typeface="Times New Roman"/>
                        </a:rPr>
                        <a:t>Gianantonio</a:t>
                      </a:r>
                      <a:r>
                        <a:rPr lang="it-IT" sz="1400" dirty="0" smtClean="0">
                          <a:latin typeface="Verdana"/>
                          <a:ea typeface="Times New Roman"/>
                          <a:cs typeface="Times New Roman"/>
                        </a:rPr>
                        <a:t> </a:t>
                      </a:r>
                      <a:r>
                        <a:rPr lang="it-IT" sz="1400" dirty="0">
                          <a:latin typeface="Verdana"/>
                          <a:ea typeface="Times New Roman"/>
                          <a:cs typeface="Times New Roman"/>
                        </a:rPr>
                        <a:t>Lucca</a:t>
                      </a: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r>
                        <a:rPr lang="it-IT" sz="1400" dirty="0" smtClean="0">
                          <a:latin typeface="Verdana"/>
                          <a:ea typeface="Times New Roman"/>
                          <a:cs typeface="Times New Roman"/>
                        </a:rPr>
                        <a:t>041/2723150</a:t>
                      </a:r>
                      <a:endParaRPr lang="it-IT" sz="1400" dirty="0">
                        <a:latin typeface="Verdana"/>
                        <a:ea typeface="Times New Roman"/>
                        <a:cs typeface="Times New Roman"/>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r>
                        <a:rPr lang="it-IT" sz="1400" dirty="0" smtClean="0">
                          <a:latin typeface="Verdana"/>
                          <a:ea typeface="Times New Roman"/>
                          <a:cs typeface="Times New Roman"/>
                        </a:rPr>
                        <a:t>041/2723115</a:t>
                      </a:r>
                      <a:endParaRPr lang="it-IT" sz="1400" dirty="0">
                        <a:latin typeface="Verdana"/>
                        <a:ea typeface="Times New Roman"/>
                        <a:cs typeface="Times New Roman"/>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r>
                        <a:rPr lang="it-IT" sz="1400" dirty="0" smtClean="0">
                          <a:latin typeface="Verdana"/>
                          <a:ea typeface="Times New Roman"/>
                          <a:cs typeface="Times New Roman"/>
                        </a:rPr>
                        <a:t>gianantonio.lucca@istruzione.it</a:t>
                      </a:r>
                      <a:endParaRPr lang="it-IT" sz="1400" dirty="0">
                        <a:latin typeface="Verdana"/>
                        <a:ea typeface="Times New Roman"/>
                        <a:cs typeface="Times New Roman"/>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9944">
                <a:tc>
                  <a:txBody>
                    <a:bodyPr/>
                    <a:lstStyle/>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r>
                        <a:rPr lang="it-IT" sz="1400" dirty="0" smtClean="0">
                          <a:latin typeface="Verdana"/>
                          <a:ea typeface="Times New Roman"/>
                          <a:cs typeface="Times New Roman"/>
                        </a:rPr>
                        <a:t>Dirigente </a:t>
                      </a:r>
                      <a:r>
                        <a:rPr lang="it-IT" sz="1400" dirty="0">
                          <a:latin typeface="Verdana"/>
                          <a:ea typeface="Times New Roman"/>
                          <a:cs typeface="Times New Roman"/>
                        </a:rPr>
                        <a:t>Tecnico</a:t>
                      </a:r>
                    </a:p>
                    <a:p>
                      <a:pPr algn="ctr">
                        <a:spcAft>
                          <a:spcPts val="0"/>
                        </a:spcAft>
                        <a:tabLst>
                          <a:tab pos="3060065" algn="ctr"/>
                          <a:tab pos="6120130" algn="r"/>
                          <a:tab pos="449580" algn="l"/>
                        </a:tabLst>
                      </a:pPr>
                      <a:r>
                        <a:rPr lang="it-IT" sz="1400" dirty="0">
                          <a:latin typeface="Verdana"/>
                          <a:ea typeface="Times New Roman"/>
                          <a:cs typeface="Times New Roman"/>
                        </a:rPr>
                        <a:t>Stefano Quaglia</a:t>
                      </a: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r>
                        <a:rPr lang="it-IT" sz="1400" dirty="0" smtClean="0">
                          <a:latin typeface="Verdana"/>
                          <a:ea typeface="Times New Roman"/>
                          <a:cs typeface="Times New Roman"/>
                        </a:rPr>
                        <a:t>041/2723166</a:t>
                      </a:r>
                      <a:endParaRPr lang="it-IT" sz="1400" dirty="0">
                        <a:latin typeface="Verdana"/>
                        <a:ea typeface="Times New Roman"/>
                        <a:cs typeface="Times New Roman"/>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r>
                        <a:rPr lang="it-IT" sz="1400" dirty="0" smtClean="0">
                          <a:latin typeface="Verdana"/>
                          <a:ea typeface="Times New Roman"/>
                          <a:cs typeface="Times New Roman"/>
                        </a:rPr>
                        <a:t>041/2723117</a:t>
                      </a:r>
                      <a:endParaRPr lang="it-IT" sz="1400" dirty="0">
                        <a:latin typeface="Verdana"/>
                        <a:ea typeface="Times New Roman"/>
                        <a:cs typeface="Times New Roman"/>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r>
                        <a:rPr lang="it-IT" sz="1400" dirty="0" smtClean="0">
                          <a:latin typeface="Verdana"/>
                          <a:ea typeface="Times New Roman"/>
                          <a:cs typeface="Times New Roman"/>
                        </a:rPr>
                        <a:t>stefano.quaglia@istruzioneveneto.it</a:t>
                      </a:r>
                      <a:endParaRPr lang="it-IT" sz="1400" dirty="0">
                        <a:latin typeface="Verdana"/>
                        <a:ea typeface="Times New Roman"/>
                        <a:cs typeface="Times New Roman"/>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9499">
                <a:tc>
                  <a:txBody>
                    <a:bodyPr/>
                    <a:lstStyle/>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r>
                        <a:rPr lang="it-IT" sz="1400" dirty="0" smtClean="0">
                          <a:latin typeface="Verdana"/>
                          <a:ea typeface="Times New Roman"/>
                          <a:cs typeface="Times New Roman"/>
                        </a:rPr>
                        <a:t>DS </a:t>
                      </a:r>
                      <a:r>
                        <a:rPr lang="it-IT" sz="1400" dirty="0">
                          <a:latin typeface="Verdana"/>
                          <a:ea typeface="Times New Roman"/>
                          <a:cs typeface="Times New Roman"/>
                        </a:rPr>
                        <a:t>Stefano Da Ros</a:t>
                      </a:r>
                    </a:p>
                    <a:p>
                      <a:pPr algn="ctr">
                        <a:spcAft>
                          <a:spcPts val="0"/>
                        </a:spcAft>
                        <a:tabLst>
                          <a:tab pos="3060065" algn="ctr"/>
                          <a:tab pos="6120130" algn="r"/>
                          <a:tab pos="449580" algn="l"/>
                        </a:tabLst>
                      </a:pPr>
                      <a:r>
                        <a:rPr lang="it-IT" sz="1400" dirty="0">
                          <a:latin typeface="Verdana"/>
                          <a:ea typeface="Times New Roman"/>
                          <a:cs typeface="Times New Roman"/>
                        </a:rPr>
                        <a:t>c/o USR Veneto</a:t>
                      </a: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r>
                        <a:rPr lang="it-IT" sz="1400" dirty="0" smtClean="0">
                          <a:latin typeface="Verdana"/>
                          <a:ea typeface="Times New Roman"/>
                          <a:cs typeface="Times New Roman"/>
                        </a:rPr>
                        <a:t>041/2723174</a:t>
                      </a:r>
                      <a:endParaRPr lang="it-IT" sz="1400" dirty="0">
                        <a:latin typeface="Verdana"/>
                        <a:ea typeface="Times New Roman"/>
                        <a:cs typeface="Times New Roman"/>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r>
                        <a:rPr lang="it-IT" sz="1400" dirty="0" smtClean="0">
                          <a:latin typeface="Verdana"/>
                          <a:ea typeface="Times New Roman"/>
                          <a:cs typeface="Times New Roman"/>
                        </a:rPr>
                        <a:t>041/2723114</a:t>
                      </a:r>
                      <a:endParaRPr lang="it-IT" sz="1400" dirty="0">
                        <a:latin typeface="Verdana"/>
                        <a:ea typeface="Times New Roman"/>
                        <a:cs typeface="Times New Roman"/>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r>
                        <a:rPr lang="it-IT" sz="1400" dirty="0" smtClean="0">
                          <a:latin typeface="Verdana"/>
                          <a:ea typeface="Times New Roman"/>
                          <a:cs typeface="Times New Roman"/>
                        </a:rPr>
                        <a:t>stefano.daros@istruzioneveneto.it</a:t>
                      </a:r>
                      <a:endParaRPr lang="it-IT" sz="1400" dirty="0">
                        <a:latin typeface="Verdana"/>
                        <a:ea typeface="Times New Roman"/>
                        <a:cs typeface="Times New Roman"/>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9499">
                <a:tc>
                  <a:txBody>
                    <a:bodyPr/>
                    <a:lstStyle/>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r>
                        <a:rPr lang="it-IT" sz="1400" dirty="0" smtClean="0">
                          <a:latin typeface="Verdana"/>
                          <a:ea typeface="Times New Roman"/>
                          <a:cs typeface="Times New Roman"/>
                        </a:rPr>
                        <a:t>Prof</a:t>
                      </a:r>
                      <a:r>
                        <a:rPr lang="it-IT" sz="1400" dirty="0">
                          <a:latin typeface="Verdana"/>
                          <a:ea typeface="Times New Roman"/>
                          <a:cs typeface="Times New Roman"/>
                        </a:rPr>
                        <a:t>. Fabrizio Floris</a:t>
                      </a:r>
                    </a:p>
                    <a:p>
                      <a:pPr algn="ctr">
                        <a:spcAft>
                          <a:spcPts val="0"/>
                        </a:spcAft>
                        <a:tabLst>
                          <a:tab pos="3060065" algn="ctr"/>
                          <a:tab pos="6120130" algn="r"/>
                          <a:tab pos="449580" algn="l"/>
                        </a:tabLst>
                      </a:pPr>
                      <a:r>
                        <a:rPr lang="it-IT" sz="1400" dirty="0">
                          <a:latin typeface="Verdana"/>
                          <a:ea typeface="Times New Roman"/>
                          <a:cs typeface="Times New Roman"/>
                        </a:rPr>
                        <a:t>c/o USR Veneto</a:t>
                      </a: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r>
                        <a:rPr lang="it-IT" sz="1400" dirty="0" smtClean="0">
                          <a:latin typeface="Verdana"/>
                          <a:ea typeface="Times New Roman"/>
                          <a:cs typeface="Times New Roman"/>
                        </a:rPr>
                        <a:t>041/2723102</a:t>
                      </a:r>
                      <a:endParaRPr lang="it-IT" sz="1400" dirty="0">
                        <a:latin typeface="Verdana"/>
                        <a:ea typeface="Times New Roman"/>
                        <a:cs typeface="Times New Roman"/>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r>
                        <a:rPr lang="it-IT" sz="1400" dirty="0" smtClean="0">
                          <a:latin typeface="Verdana"/>
                          <a:ea typeface="Times New Roman"/>
                          <a:cs typeface="Times New Roman"/>
                        </a:rPr>
                        <a:t>041/2723121</a:t>
                      </a:r>
                      <a:endParaRPr lang="it-IT" sz="1400" dirty="0">
                        <a:latin typeface="Verdana"/>
                        <a:ea typeface="Times New Roman"/>
                        <a:cs typeface="Times New Roman"/>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r>
                        <a:rPr lang="it-IT" sz="1400" dirty="0" smtClean="0">
                          <a:latin typeface="Verdana"/>
                          <a:ea typeface="Times New Roman"/>
                          <a:cs typeface="Times New Roman"/>
                        </a:rPr>
                        <a:t>fabrizio.floris@istruzioneveneto.it</a:t>
                      </a:r>
                      <a:endParaRPr lang="it-IT" sz="1400" dirty="0">
                        <a:latin typeface="Verdana"/>
                        <a:ea typeface="Times New Roman"/>
                        <a:cs typeface="Times New Roman"/>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9499">
                <a:tc>
                  <a:txBody>
                    <a:bodyPr/>
                    <a:lstStyle/>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r>
                        <a:rPr lang="it-IT" sz="1400" dirty="0" smtClean="0">
                          <a:latin typeface="Verdana"/>
                          <a:ea typeface="Times New Roman"/>
                          <a:cs typeface="Times New Roman"/>
                        </a:rPr>
                        <a:t>Francesco </a:t>
                      </a:r>
                      <a:r>
                        <a:rPr lang="it-IT" sz="1400" dirty="0" err="1">
                          <a:latin typeface="Verdana"/>
                          <a:ea typeface="Times New Roman"/>
                          <a:cs typeface="Times New Roman"/>
                        </a:rPr>
                        <a:t>Gozzetto</a:t>
                      </a:r>
                      <a:r>
                        <a:rPr lang="it-IT" sz="1400" dirty="0">
                          <a:latin typeface="Verdana"/>
                          <a:ea typeface="Times New Roman"/>
                          <a:cs typeface="Times New Roman"/>
                        </a:rPr>
                        <a:t> - Uff. IV</a:t>
                      </a: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r>
                        <a:rPr lang="it-IT" sz="1400" dirty="0" smtClean="0">
                          <a:latin typeface="Verdana"/>
                          <a:ea typeface="Times New Roman"/>
                          <a:cs typeface="Times New Roman"/>
                        </a:rPr>
                        <a:t>041/2723147</a:t>
                      </a:r>
                      <a:endParaRPr lang="it-IT" sz="1400" dirty="0">
                        <a:latin typeface="Verdana"/>
                        <a:ea typeface="Times New Roman"/>
                        <a:cs typeface="Times New Roman"/>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r>
                        <a:rPr lang="it-IT" sz="1400" dirty="0" smtClean="0">
                          <a:latin typeface="Verdana"/>
                          <a:ea typeface="Times New Roman"/>
                          <a:cs typeface="Times New Roman"/>
                        </a:rPr>
                        <a:t>041/2723114</a:t>
                      </a:r>
                      <a:endParaRPr lang="it-IT" sz="1400" dirty="0">
                        <a:latin typeface="Verdana"/>
                        <a:ea typeface="Times New Roman"/>
                        <a:cs typeface="Times New Roman"/>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r>
                        <a:rPr lang="it-IT" sz="1400" dirty="0" smtClean="0">
                          <a:latin typeface="Verdana"/>
                          <a:ea typeface="Times New Roman"/>
                          <a:cs typeface="Times New Roman"/>
                        </a:rPr>
                        <a:t>ordinamenti.veneto@istruzione.it</a:t>
                      </a:r>
                      <a:endParaRPr lang="it-IT" sz="1400" dirty="0">
                        <a:latin typeface="Verdana"/>
                        <a:ea typeface="Times New Roman"/>
                        <a:cs typeface="Times New Roman"/>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6100">
                <a:tc>
                  <a:txBody>
                    <a:bodyPr/>
                    <a:lstStyle/>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r>
                        <a:rPr lang="it-IT" sz="1400" dirty="0" smtClean="0">
                          <a:latin typeface="Verdana"/>
                          <a:ea typeface="Times New Roman"/>
                          <a:cs typeface="Times New Roman"/>
                        </a:rPr>
                        <a:t>Amelia </a:t>
                      </a:r>
                      <a:r>
                        <a:rPr lang="it-IT" sz="1400" dirty="0">
                          <a:latin typeface="Verdana"/>
                          <a:ea typeface="Times New Roman"/>
                          <a:cs typeface="Times New Roman"/>
                        </a:rPr>
                        <a:t>Vianello - Uff. IV</a:t>
                      </a: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r>
                        <a:rPr lang="it-IT" sz="1400" dirty="0" smtClean="0">
                          <a:latin typeface="Verdana"/>
                          <a:ea typeface="Times New Roman"/>
                          <a:cs typeface="Times New Roman"/>
                        </a:rPr>
                        <a:t>041/2723141</a:t>
                      </a:r>
                      <a:endParaRPr lang="it-IT" sz="1400" dirty="0">
                        <a:latin typeface="Verdana"/>
                        <a:ea typeface="Times New Roman"/>
                        <a:cs typeface="Times New Roman"/>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r>
                        <a:rPr lang="it-IT" sz="1400" dirty="0" smtClean="0">
                          <a:latin typeface="Verdana"/>
                          <a:ea typeface="Times New Roman"/>
                          <a:cs typeface="Times New Roman"/>
                        </a:rPr>
                        <a:t>041/2723121</a:t>
                      </a:r>
                      <a:endParaRPr lang="it-IT" sz="1400" dirty="0">
                        <a:latin typeface="Verdana"/>
                        <a:ea typeface="Times New Roman"/>
                        <a:cs typeface="Times New Roman"/>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endParaRPr lang="it-IT" sz="1400" dirty="0" smtClean="0">
                        <a:latin typeface="Verdana"/>
                        <a:ea typeface="Times New Roman"/>
                        <a:cs typeface="Times New Roman"/>
                      </a:endParaRPr>
                    </a:p>
                    <a:p>
                      <a:pPr algn="ctr">
                        <a:spcAft>
                          <a:spcPts val="0"/>
                        </a:spcAft>
                        <a:tabLst>
                          <a:tab pos="3060065" algn="ctr"/>
                          <a:tab pos="6120130" algn="r"/>
                          <a:tab pos="449580" algn="l"/>
                        </a:tabLst>
                      </a:pPr>
                      <a:r>
                        <a:rPr lang="it-IT" sz="1400" dirty="0" smtClean="0">
                          <a:latin typeface="Verdana"/>
                          <a:ea typeface="Times New Roman"/>
                          <a:cs typeface="Times New Roman"/>
                        </a:rPr>
                        <a:t>formazione.veneto@istruzione.it</a:t>
                      </a:r>
                      <a:endParaRPr lang="it-IT" sz="1400" dirty="0">
                        <a:latin typeface="Verdana"/>
                        <a:ea typeface="Times New Roman"/>
                        <a:cs typeface="Times New Roman"/>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t>ART. 4 </a:t>
            </a:r>
            <a:r>
              <a:rPr lang="it-IT" dirty="0" smtClean="0"/>
              <a:t>- SEDE DEGLI ESAMI</a:t>
            </a:r>
            <a:endParaRPr lang="it-IT" dirty="0"/>
          </a:p>
        </p:txBody>
      </p:sp>
      <p:sp>
        <p:nvSpPr>
          <p:cNvPr id="3" name="Segnaposto contenuto 2"/>
          <p:cNvSpPr>
            <a:spLocks noGrp="1"/>
          </p:cNvSpPr>
          <p:nvPr>
            <p:ph sz="quarter" idx="1"/>
          </p:nvPr>
        </p:nvSpPr>
        <p:spPr/>
        <p:txBody>
          <a:bodyPr>
            <a:normAutofit fontScale="92500" lnSpcReduction="20000"/>
          </a:bodyPr>
          <a:lstStyle/>
          <a:p>
            <a:pPr>
              <a:buFont typeface="Wingdings" pitchFamily="2" charset="2"/>
              <a:buChar char="q"/>
            </a:pPr>
            <a:r>
              <a:rPr lang="it-IT" dirty="0" smtClean="0"/>
              <a:t>Istituto frequentato</a:t>
            </a:r>
          </a:p>
          <a:p>
            <a:pPr>
              <a:buNone/>
            </a:pPr>
            <a:endParaRPr lang="it-IT" dirty="0" smtClean="0"/>
          </a:p>
          <a:p>
            <a:pPr>
              <a:buFont typeface="Wingdings" pitchFamily="2" charset="2"/>
              <a:buChar char="q"/>
            </a:pPr>
            <a:r>
              <a:rPr lang="it-IT" dirty="0" smtClean="0"/>
              <a:t>Esterni: Comune, Provincia, Regione</a:t>
            </a:r>
          </a:p>
          <a:p>
            <a:pPr>
              <a:buNone/>
            </a:pPr>
            <a:endParaRPr lang="it-IT" dirty="0" smtClean="0"/>
          </a:p>
          <a:p>
            <a:pPr>
              <a:buFont typeface="Wingdings" pitchFamily="2" charset="2"/>
              <a:buChar char="q"/>
            </a:pPr>
            <a:r>
              <a:rPr lang="it-IT" dirty="0" smtClean="0"/>
              <a:t>1 Classe </a:t>
            </a:r>
            <a:r>
              <a:rPr lang="it-IT" dirty="0" err="1" smtClean="0"/>
              <a:t>max</a:t>
            </a:r>
            <a:r>
              <a:rPr lang="it-IT" dirty="0" smtClean="0"/>
              <a:t> 35 candidati</a:t>
            </a:r>
          </a:p>
          <a:p>
            <a:pPr>
              <a:buNone/>
            </a:pPr>
            <a:endParaRPr lang="it-IT" dirty="0" smtClean="0"/>
          </a:p>
          <a:p>
            <a:pPr>
              <a:buFont typeface="Wingdings" pitchFamily="2" charset="2"/>
              <a:buChar char="q"/>
            </a:pPr>
            <a:r>
              <a:rPr lang="it-IT" dirty="0" smtClean="0"/>
              <a:t>Interni  &gt; 50%</a:t>
            </a:r>
          </a:p>
          <a:p>
            <a:pPr>
              <a:buNone/>
            </a:pPr>
            <a:endParaRPr lang="it-IT" dirty="0" smtClean="0"/>
          </a:p>
          <a:p>
            <a:pPr>
              <a:buFont typeface="Wingdings" pitchFamily="2" charset="2"/>
              <a:buChar char="q"/>
            </a:pPr>
            <a:r>
              <a:rPr lang="it-IT" dirty="0" smtClean="0"/>
              <a:t>Possibile classe solo esterni</a:t>
            </a:r>
          </a:p>
          <a:p>
            <a:pPr>
              <a:buNone/>
            </a:pPr>
            <a:endParaRPr lang="it-IT" dirty="0" smtClean="0"/>
          </a:p>
          <a:p>
            <a:pPr>
              <a:buFont typeface="Wingdings" pitchFamily="2" charset="2"/>
              <a:buChar char="q"/>
            </a:pPr>
            <a:r>
              <a:rPr lang="it-IT" dirty="0" smtClean="0"/>
              <a:t>Esame preliminare nella sede d’esame</a:t>
            </a:r>
          </a:p>
          <a:p>
            <a:pPr>
              <a:buFont typeface="Wingdings" pitchFamily="2" charset="2"/>
              <a:buChar char="q"/>
            </a:pPr>
            <a:endParaRPr lang="it-IT" dirty="0" smtClean="0"/>
          </a:p>
          <a:p>
            <a:pPr>
              <a:buFont typeface="Wingdings" pitchFamily="2" charset="2"/>
              <a:buChar char="q"/>
            </a:pPr>
            <a:r>
              <a:rPr lang="it-IT" dirty="0" smtClean="0"/>
              <a:t>Prove all’esterno della sede dell’esame</a:t>
            </a:r>
          </a:p>
          <a:p>
            <a:pPr>
              <a:buFont typeface="Wingdings" pitchFamily="2" charset="2"/>
              <a:buChar char="q"/>
            </a:pPr>
            <a:endParaRPr lang="it-IT" dirty="0"/>
          </a:p>
        </p:txBody>
      </p:sp>
      <p:sp>
        <p:nvSpPr>
          <p:cNvPr id="4" name="Segnaposto numero diapositiva 3"/>
          <p:cNvSpPr>
            <a:spLocks noGrp="1"/>
          </p:cNvSpPr>
          <p:nvPr>
            <p:ph type="sldNum" sz="quarter" idx="15"/>
          </p:nvPr>
        </p:nvSpPr>
        <p:spPr/>
        <p:txBody>
          <a:bodyPr>
            <a:normAutofit/>
          </a:bodyPr>
          <a:lstStyle/>
          <a:p>
            <a:fld id="{0ABBB4C6-F3C0-4120-A42E-402529F7FD68}" type="slidenum">
              <a:rPr lang="it-IT" smtClean="0"/>
              <a:pPr/>
              <a:t>30</a:t>
            </a:fld>
            <a:endParaRPr lang="it-IT"/>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lvl="0"/>
            <a:r>
              <a:rPr lang="it-IT" dirty="0" smtClean="0"/>
              <a:t>Effettuazione delle prove d’esame fuori dalla sede scolastica </a:t>
            </a:r>
            <a:r>
              <a:rPr lang="it-IT" sz="2800" dirty="0" smtClean="0"/>
              <a:t>(novità O.M. 42/2011)</a:t>
            </a:r>
            <a:endParaRPr lang="it-IT" dirty="0" smtClean="0"/>
          </a:p>
        </p:txBody>
      </p:sp>
      <p:sp>
        <p:nvSpPr>
          <p:cNvPr id="3" name="Segnaposto contenuto 2"/>
          <p:cNvSpPr>
            <a:spLocks noGrp="1"/>
          </p:cNvSpPr>
          <p:nvPr>
            <p:ph sz="quarter" idx="1"/>
          </p:nvPr>
        </p:nvSpPr>
        <p:spPr/>
        <p:txBody>
          <a:bodyPr>
            <a:normAutofit fontScale="25000" lnSpcReduction="20000"/>
          </a:bodyPr>
          <a:lstStyle/>
          <a:p>
            <a:pPr hangingPunct="0">
              <a:buNone/>
            </a:pPr>
            <a:endParaRPr lang="it-IT" dirty="0" smtClean="0"/>
          </a:p>
          <a:p>
            <a:pPr hangingPunct="0"/>
            <a:r>
              <a:rPr lang="it-IT" dirty="0" smtClean="0"/>
              <a:t>		</a:t>
            </a:r>
            <a:r>
              <a:rPr lang="it-IT" sz="7200" dirty="0" smtClean="0"/>
              <a:t>Per i candidati che hanno frequentato periodi temporalmente rilevanti corsi di istruzione funzionanti in ospedali o in luoghi di cura presso i quali sostengono le prove d’esame, si procede come di seguito:</a:t>
            </a:r>
          </a:p>
          <a:p>
            <a:pPr hangingPunct="0"/>
            <a:r>
              <a:rPr lang="it-IT" sz="7200" dirty="0" smtClean="0"/>
              <a:t>				a) nel caso in cui la frequenza dei corsi di istruzione funzionanti in ospedali o in luoghi di cura abbia una durata pari o inferiore, con riferimento al numero dei giorni, rispetto a quella nella classe di appartenenza, i docenti che hanno impartito gli insegnamenti nei corsi stessi trasmettono alla scuola di provenienza elementi di conoscenza in ordine al percorso formativo attuato dai predetti candidati. Il competente consiglio di classe della scuola di appartenenza procede allo scrutinio di ammissione all’esame (art. 11, comma 1 del D.P.R. n. 122/2009). </a:t>
            </a:r>
          </a:p>
          <a:p>
            <a:pPr hangingPunct="0"/>
            <a:r>
              <a:rPr lang="it-IT" sz="7200" dirty="0" smtClean="0"/>
              <a:t>				b) nel caso in cui la frequenza dei corsi di istruzione funzionanti in ospedali o in luoghi di cura abbia una durata prevalente, con riferimento al numero dei giorni, rispetto a quella nella classe di appartenenza, i docenti che hanno impartito gli insegnamenti nei corsi stessi effettuano lo scrutinio di ammissione, previa intesa con la scuola di </a:t>
            </a:r>
            <a:r>
              <a:rPr lang="it-IT" sz="7200" dirty="0" err="1" smtClean="0"/>
              <a:t>appartenenza……</a:t>
            </a:r>
            <a:r>
              <a:rPr lang="it-IT" sz="7200" dirty="0" smtClean="0"/>
              <a:t>..</a:t>
            </a:r>
            <a:endParaRPr lang="it-IT" sz="7200" dirty="0"/>
          </a:p>
        </p:txBody>
      </p:sp>
      <p:sp>
        <p:nvSpPr>
          <p:cNvPr id="4" name="Segnaposto numero diapositiva 3"/>
          <p:cNvSpPr>
            <a:spLocks noGrp="1"/>
          </p:cNvSpPr>
          <p:nvPr>
            <p:ph type="sldNum" sz="quarter" idx="15"/>
          </p:nvPr>
        </p:nvSpPr>
        <p:spPr/>
        <p:txBody>
          <a:bodyPr/>
          <a:lstStyle/>
          <a:p>
            <a:fld id="{0ABBB4C6-F3C0-4120-A42E-402529F7FD68}" type="slidenum">
              <a:rPr lang="it-IT" smtClean="0"/>
              <a:pPr/>
              <a:t>31</a:t>
            </a:fld>
            <a:endParaRPr lang="it-IT"/>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143108" y="2714620"/>
            <a:ext cx="6286544" cy="1928826"/>
          </a:xfrm>
        </p:spPr>
        <p:txBody>
          <a:bodyPr/>
          <a:lstStyle/>
          <a:p>
            <a:r>
              <a:rPr lang="it-IT" dirty="0" smtClean="0"/>
              <a:t>DOCUMENTO DEL CONSIGLIO </a:t>
            </a:r>
            <a:r>
              <a:rPr lang="it-IT" dirty="0" err="1" smtClean="0"/>
              <a:t>DI</a:t>
            </a:r>
            <a:r>
              <a:rPr lang="it-IT" dirty="0" smtClean="0"/>
              <a:t> CLASSE</a:t>
            </a:r>
            <a:endParaRPr lang="it-IT" dirty="0"/>
          </a:p>
        </p:txBody>
      </p:sp>
      <p:sp>
        <p:nvSpPr>
          <p:cNvPr id="3" name="Sottotitolo 2"/>
          <p:cNvSpPr>
            <a:spLocks noGrp="1"/>
          </p:cNvSpPr>
          <p:nvPr>
            <p:ph type="subTitle" idx="1"/>
          </p:nvPr>
        </p:nvSpPr>
        <p:spPr/>
        <p:txBody>
          <a:bodyPr/>
          <a:lstStyle/>
          <a:p>
            <a:r>
              <a:rPr lang="it-IT" sz="2800" dirty="0" smtClean="0"/>
              <a:t>Articolo 6 O.M. N. 41/2012</a:t>
            </a:r>
          </a:p>
          <a:p>
            <a:endParaRPr lang="it-IT" dirty="0"/>
          </a:p>
        </p:txBody>
      </p:sp>
      <p:sp>
        <p:nvSpPr>
          <p:cNvPr id="4" name="Segnaposto numero diapositiva 3"/>
          <p:cNvSpPr>
            <a:spLocks noGrp="1"/>
          </p:cNvSpPr>
          <p:nvPr>
            <p:ph type="sldNum" sz="quarter" idx="12"/>
          </p:nvPr>
        </p:nvSpPr>
        <p:spPr/>
        <p:txBody>
          <a:bodyPr/>
          <a:lstStyle/>
          <a:p>
            <a:fld id="{0ABBB4C6-F3C0-4120-A42E-402529F7FD68}" type="slidenum">
              <a:rPr lang="it-IT" smtClean="0"/>
              <a:pPr/>
              <a:t>32</a:t>
            </a:fld>
            <a:endParaRPr lang="it-IT"/>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hangingPunct="0"/>
            <a:r>
              <a:rPr lang="it-IT" sz="3100" dirty="0" smtClean="0"/>
              <a:t>Art. 6 </a:t>
            </a:r>
            <a:r>
              <a:rPr lang="it-IT" dirty="0" smtClean="0"/>
              <a:t>- DOCUMENTO DEL CONSIGLIO </a:t>
            </a:r>
            <a:r>
              <a:rPr lang="it-IT" dirty="0" err="1" smtClean="0"/>
              <a:t>DI</a:t>
            </a:r>
            <a:r>
              <a:rPr lang="it-IT" dirty="0" smtClean="0"/>
              <a:t> CLASSE</a:t>
            </a:r>
            <a:endParaRPr lang="it-IT" dirty="0"/>
          </a:p>
        </p:txBody>
      </p:sp>
      <p:sp>
        <p:nvSpPr>
          <p:cNvPr id="3" name="Segnaposto contenuto 2"/>
          <p:cNvSpPr>
            <a:spLocks noGrp="1"/>
          </p:cNvSpPr>
          <p:nvPr>
            <p:ph sz="quarter" idx="1"/>
          </p:nvPr>
        </p:nvSpPr>
        <p:spPr>
          <a:xfrm>
            <a:off x="457200" y="1600200"/>
            <a:ext cx="8258204" cy="4900634"/>
          </a:xfrm>
        </p:spPr>
        <p:txBody>
          <a:bodyPr>
            <a:normAutofit fontScale="25000" lnSpcReduction="20000"/>
          </a:bodyPr>
          <a:lstStyle/>
          <a:p>
            <a:pPr hangingPunct="0">
              <a:buNone/>
            </a:pPr>
            <a:r>
              <a:rPr lang="it-IT" dirty="0"/>
              <a:t> </a:t>
            </a:r>
          </a:p>
          <a:p>
            <a:r>
              <a:rPr lang="it-IT" sz="5600" dirty="0" smtClean="0"/>
              <a:t>indica </a:t>
            </a:r>
            <a:r>
              <a:rPr lang="it-IT" sz="5600" dirty="0"/>
              <a:t>i contenuti, i metodi, i mezzi, gli spazi e i tempi del percorso formativo, i criteri, gli strumenti di valutazione adottati, gli obiettivi </a:t>
            </a:r>
            <a:r>
              <a:rPr lang="it-IT" sz="5600" dirty="0" smtClean="0"/>
              <a:t>raggiunti, </a:t>
            </a:r>
            <a:endParaRPr lang="it-IT" sz="5600" dirty="0"/>
          </a:p>
          <a:p>
            <a:r>
              <a:rPr lang="it-IT" sz="5600" dirty="0" smtClean="0"/>
              <a:t>Per </a:t>
            </a:r>
            <a:r>
              <a:rPr lang="it-IT" sz="5600" dirty="0"/>
              <a:t>quanto concerne gli istituti professionali, considerato per il corrente anno scolastico 2010/2011 quanto previsto dall’art. 8, comma 3, del D.P.R. 15 marzo 2010 n. 87, il documento deve recare specifiche indicazioni sul profilo e sulle competenze acquisite dagli allievi con riferimento sia alle attività svolte nello scorso anno scolastico nell’ambito della terza area di professionalizzazione, sia alle esperienze, condotte nell’anno scolastico corrente, in alternanza scuola-lavoro. Le commissioni d’esame terranno conto di tali attività ed esperienze, ai fini dell'accertamento di conoscenze, competenze e capacità, in particolare per la configurazione della terza prova e nella conduzione del </a:t>
            </a:r>
            <a:r>
              <a:rPr lang="it-IT" sz="5600" dirty="0" smtClean="0"/>
              <a:t>colloqui   </a:t>
            </a:r>
            <a:r>
              <a:rPr lang="it-IT" sz="5600" dirty="0"/>
              <a:t>		</a:t>
            </a:r>
          </a:p>
          <a:p>
            <a:pPr>
              <a:buNone/>
            </a:pPr>
            <a:endParaRPr lang="it-IT" sz="5600" dirty="0" smtClean="0"/>
          </a:p>
          <a:p>
            <a:r>
              <a:rPr lang="it-IT" sz="5600" dirty="0" smtClean="0"/>
              <a:t>Al </a:t>
            </a:r>
            <a:r>
              <a:rPr lang="it-IT" sz="5600" dirty="0"/>
              <a:t>documento stesso possono essere allegati eventuali atti relativi alle prove effettuate e alle iniziative realizzate durante l'anno in preparazione dell'esame di Stato, nonché alla partecipazione attiva e responsabile degli alunni ai sensi del Regolamento recante le norme dello Statuto delle studentesse e degli studenti emanato con D.P.R. n. 249 del 24/6/98, modificato dal D.P.R. 21-11-2007,n. 235</a:t>
            </a:r>
            <a:r>
              <a:rPr lang="it-IT" sz="5600" dirty="0" smtClean="0"/>
              <a:t>.</a:t>
            </a:r>
          </a:p>
          <a:p>
            <a:endParaRPr lang="it-IT" sz="5600" dirty="0"/>
          </a:p>
          <a:p>
            <a:r>
              <a:rPr lang="it-IT" sz="5600" b="1" dirty="0" smtClean="0"/>
              <a:t> </a:t>
            </a:r>
            <a:r>
              <a:rPr lang="it-IT" sz="5600" dirty="0"/>
              <a:t>Prima della elaborazione del testo definitivo del documento, i consigli di classe possono consultare, per eventuali proposte e osservazioni, la componente studentesca e quella dei genitori</a:t>
            </a:r>
            <a:r>
              <a:rPr lang="it-IT" sz="5600" dirty="0" smtClean="0"/>
              <a:t>.</a:t>
            </a:r>
          </a:p>
          <a:p>
            <a:endParaRPr lang="it-IT" sz="5600" dirty="0"/>
          </a:p>
          <a:p>
            <a:r>
              <a:rPr lang="it-IT" sz="5600" dirty="0" smtClean="0"/>
              <a:t>Il </a:t>
            </a:r>
            <a:r>
              <a:rPr lang="it-IT" sz="5600" dirty="0"/>
              <a:t>documento è immediatamente affisso all'albo dell'istituto e consegnato in copia a ciascun candidato. Chiunque ne abbia interesse può estrarne copia.</a:t>
            </a:r>
          </a:p>
          <a:p>
            <a:pPr hangingPunct="0">
              <a:buNone/>
            </a:pPr>
            <a:r>
              <a:rPr lang="it-IT" sz="5600" dirty="0"/>
              <a:t> </a:t>
            </a:r>
          </a:p>
        </p:txBody>
      </p:sp>
      <p:sp>
        <p:nvSpPr>
          <p:cNvPr id="6" name="Segnaposto numero diapositiva 5"/>
          <p:cNvSpPr>
            <a:spLocks noGrp="1"/>
          </p:cNvSpPr>
          <p:nvPr>
            <p:ph type="sldNum" sz="quarter" idx="15"/>
          </p:nvPr>
        </p:nvSpPr>
        <p:spPr/>
        <p:txBody>
          <a:bodyPr>
            <a:normAutofit/>
          </a:bodyPr>
          <a:lstStyle/>
          <a:p>
            <a:fld id="{0ABBB4C6-F3C0-4120-A42E-402529F7FD68}" type="slidenum">
              <a:rPr lang="it-IT" smtClean="0"/>
              <a:pPr/>
              <a:t>33</a:t>
            </a:fld>
            <a:endParaRPr lang="it-IT"/>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857356" y="642918"/>
            <a:ext cx="6429420" cy="2143140"/>
          </a:xfrm>
        </p:spPr>
        <p:txBody>
          <a:bodyPr/>
          <a:lstStyle/>
          <a:p>
            <a:r>
              <a:rPr lang="it-IT" dirty="0" smtClean="0"/>
              <a:t>CREDITO SCOLASTICO</a:t>
            </a:r>
            <a:br>
              <a:rPr lang="it-IT" dirty="0" smtClean="0"/>
            </a:br>
            <a:r>
              <a:rPr lang="it-IT" sz="2800" dirty="0" smtClean="0"/>
              <a:t>Articolo 8 O.M. N. 41/2012</a:t>
            </a:r>
            <a:br>
              <a:rPr lang="it-IT" sz="2800" dirty="0" smtClean="0"/>
            </a:br>
            <a:endParaRPr lang="it-IT" sz="2800" dirty="0"/>
          </a:p>
        </p:txBody>
      </p:sp>
      <p:sp>
        <p:nvSpPr>
          <p:cNvPr id="3" name="Sottotitolo 2"/>
          <p:cNvSpPr>
            <a:spLocks noGrp="1"/>
          </p:cNvSpPr>
          <p:nvPr>
            <p:ph type="subTitle" idx="1"/>
          </p:nvPr>
        </p:nvSpPr>
        <p:spPr>
          <a:xfrm>
            <a:off x="2214546" y="4143380"/>
            <a:ext cx="6243654" cy="2231542"/>
          </a:xfrm>
        </p:spPr>
        <p:txBody>
          <a:bodyPr>
            <a:normAutofit/>
          </a:bodyPr>
          <a:lstStyle/>
          <a:p>
            <a:r>
              <a:rPr lang="it-IT" sz="2800" dirty="0" smtClean="0"/>
              <a:t>CREDITO FORMATIVO</a:t>
            </a:r>
          </a:p>
          <a:p>
            <a:r>
              <a:rPr lang="it-IT" sz="2800" dirty="0" smtClean="0"/>
              <a:t>Articolo 9 O.M. N. 41/2012</a:t>
            </a:r>
            <a:br>
              <a:rPr lang="it-IT" sz="2800" dirty="0" smtClean="0"/>
            </a:br>
            <a:endParaRPr lang="it-IT" sz="2800" dirty="0"/>
          </a:p>
        </p:txBody>
      </p:sp>
      <p:sp>
        <p:nvSpPr>
          <p:cNvPr id="4" name="Segnaposto numero diapositiva 3"/>
          <p:cNvSpPr>
            <a:spLocks noGrp="1"/>
          </p:cNvSpPr>
          <p:nvPr>
            <p:ph type="sldNum" sz="quarter" idx="12"/>
          </p:nvPr>
        </p:nvSpPr>
        <p:spPr/>
        <p:txBody>
          <a:bodyPr/>
          <a:lstStyle/>
          <a:p>
            <a:fld id="{0ABBB4C6-F3C0-4120-A42E-402529F7FD68}" type="slidenum">
              <a:rPr lang="it-IT" smtClean="0"/>
              <a:pPr/>
              <a:t>34</a:t>
            </a:fld>
            <a:endParaRPr lang="it-IT"/>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smtClean="0"/>
              <a:t>ART. </a:t>
            </a:r>
            <a:r>
              <a:rPr lang="it-IT" dirty="0" smtClean="0"/>
              <a:t>8 - CREDITO SCOLASTICO</a:t>
            </a:r>
            <a:br>
              <a:rPr lang="it-IT" dirty="0" smtClean="0"/>
            </a:br>
            <a:endParaRPr lang="it-IT" dirty="0"/>
          </a:p>
        </p:txBody>
      </p:sp>
      <p:sp>
        <p:nvSpPr>
          <p:cNvPr id="3" name="Segnaposto contenuto 2"/>
          <p:cNvSpPr>
            <a:spLocks noGrp="1"/>
          </p:cNvSpPr>
          <p:nvPr>
            <p:ph sz="quarter" idx="1"/>
          </p:nvPr>
        </p:nvSpPr>
        <p:spPr>
          <a:xfrm>
            <a:off x="285720" y="857232"/>
            <a:ext cx="8401080" cy="5786478"/>
          </a:xfrm>
        </p:spPr>
        <p:txBody>
          <a:bodyPr>
            <a:normAutofit fontScale="25000" lnSpcReduction="20000"/>
          </a:bodyPr>
          <a:lstStyle/>
          <a:p>
            <a:pPr hangingPunct="0">
              <a:buNone/>
            </a:pPr>
            <a:r>
              <a:rPr lang="it-IT" dirty="0"/>
              <a:t> </a:t>
            </a:r>
          </a:p>
          <a:p>
            <a:pPr hangingPunct="0">
              <a:buNone/>
            </a:pPr>
            <a:r>
              <a:rPr lang="it-IT" dirty="0"/>
              <a:t>	</a:t>
            </a:r>
            <a:endParaRPr lang="it-IT" dirty="0" smtClean="0"/>
          </a:p>
          <a:p>
            <a:pPr hangingPunct="0">
              <a:buNone/>
            </a:pPr>
            <a:endParaRPr lang="it-IT" sz="4200" dirty="0" smtClean="0"/>
          </a:p>
          <a:p>
            <a:pPr hangingPunct="0">
              <a:buFont typeface="Wingdings" pitchFamily="2" charset="2"/>
              <a:buChar char="q"/>
            </a:pPr>
            <a:r>
              <a:rPr lang="it-IT" sz="5600" dirty="0" smtClean="0"/>
              <a:t>   </a:t>
            </a:r>
            <a:r>
              <a:rPr lang="it-IT" sz="9600" dirty="0" smtClean="0">
                <a:solidFill>
                  <a:srgbClr val="FF0000"/>
                </a:solidFill>
              </a:rPr>
              <a:t>D.M</a:t>
            </a:r>
            <a:r>
              <a:rPr lang="it-IT" sz="9600" dirty="0">
                <a:solidFill>
                  <a:srgbClr val="FF0000"/>
                </a:solidFill>
              </a:rPr>
              <a:t>. n. 99 del </a:t>
            </a:r>
            <a:r>
              <a:rPr lang="it-IT" sz="9600" dirty="0" smtClean="0">
                <a:solidFill>
                  <a:srgbClr val="FF0000"/>
                </a:solidFill>
              </a:rPr>
              <a:t>16.12.2009 </a:t>
            </a:r>
            <a:r>
              <a:rPr lang="it-IT" sz="9600" dirty="0"/>
              <a:t>si applica nel corrente anno </a:t>
            </a:r>
            <a:r>
              <a:rPr lang="it-IT" sz="9600" dirty="0" smtClean="0"/>
              <a:t> </a:t>
            </a:r>
            <a:r>
              <a:rPr lang="it-IT" sz="9600" dirty="0"/>
              <a:t>nei confronti degli </a:t>
            </a:r>
            <a:r>
              <a:rPr lang="it-IT" sz="9600" dirty="0" smtClean="0"/>
              <a:t>studenti </a:t>
            </a:r>
            <a:r>
              <a:rPr lang="it-IT" sz="9600" dirty="0"/>
              <a:t>frequentanti </a:t>
            </a:r>
            <a:r>
              <a:rPr lang="it-IT" sz="9600" dirty="0" smtClean="0"/>
              <a:t>la classe terza, quarta e quinta </a:t>
            </a:r>
          </a:p>
          <a:p>
            <a:pPr hangingPunct="0">
              <a:buNone/>
            </a:pPr>
            <a:endParaRPr lang="it-IT" sz="9600" dirty="0" smtClean="0"/>
          </a:p>
          <a:p>
            <a:pPr hangingPunct="0">
              <a:buFont typeface="Wingdings" pitchFamily="2" charset="2"/>
              <a:buChar char="q"/>
            </a:pPr>
            <a:r>
              <a:rPr lang="it-IT" sz="9600" dirty="0" smtClean="0"/>
              <a:t>  I </a:t>
            </a:r>
            <a:r>
              <a:rPr lang="it-IT" sz="9600" dirty="0"/>
              <a:t>punteggi eventualmente attribuiti in difformità  devono essere ricalcolati dal Consiglio di classe</a:t>
            </a:r>
            <a:r>
              <a:rPr lang="it-IT" sz="9600" dirty="0" smtClean="0"/>
              <a:t>);(non si corregge la pagella)</a:t>
            </a:r>
          </a:p>
          <a:p>
            <a:pPr hangingPunct="0">
              <a:buFont typeface="Wingdings" pitchFamily="2" charset="2"/>
              <a:buChar char="q"/>
            </a:pPr>
            <a:endParaRPr lang="it-IT" sz="9600" dirty="0"/>
          </a:p>
          <a:p>
            <a:pPr hangingPunct="0">
              <a:buFont typeface="Wingdings" pitchFamily="2" charset="2"/>
              <a:buChar char="q"/>
            </a:pPr>
            <a:r>
              <a:rPr lang="it-IT" sz="9600" dirty="0" smtClean="0"/>
              <a:t>  L'attribuzione </a:t>
            </a:r>
            <a:r>
              <a:rPr lang="it-IT" sz="9600" dirty="0"/>
              <a:t>del credito scolastico ad ogni alunno va deliberata, motivata e verbalizzata. </a:t>
            </a:r>
            <a:endParaRPr lang="it-IT" sz="9600" dirty="0" smtClean="0"/>
          </a:p>
          <a:p>
            <a:pPr hangingPunct="0">
              <a:buNone/>
            </a:pPr>
            <a:endParaRPr lang="it-IT" sz="9600" dirty="0" smtClean="0"/>
          </a:p>
          <a:p>
            <a:pPr hangingPunct="0">
              <a:buFont typeface="Wingdings" pitchFamily="2" charset="2"/>
              <a:buChar char="q"/>
            </a:pPr>
            <a:r>
              <a:rPr lang="it-IT" sz="9600" dirty="0" smtClean="0"/>
              <a:t>          Il </a:t>
            </a:r>
            <a:r>
              <a:rPr lang="it-IT" sz="9600" dirty="0"/>
              <a:t>consiglio di classe, nello scrutinio finale dell'ultimo anno di corso, può motivatamente </a:t>
            </a:r>
            <a:r>
              <a:rPr lang="it-IT" sz="9600" dirty="0" smtClean="0"/>
              <a:t>integrare il </a:t>
            </a:r>
            <a:r>
              <a:rPr lang="it-IT" sz="9600" dirty="0"/>
              <a:t>punteggio attribuito quale credito scolastico ad ogni alunno è pubblicato all'albo dell'istituto. </a:t>
            </a:r>
            <a:endParaRPr lang="it-IT" sz="9600" dirty="0" smtClean="0"/>
          </a:p>
          <a:p>
            <a:pPr hangingPunct="0">
              <a:buFont typeface="Wingdings" pitchFamily="2" charset="2"/>
              <a:buChar char="q"/>
            </a:pPr>
            <a:endParaRPr lang="it-IT" sz="5600" dirty="0"/>
          </a:p>
          <a:p>
            <a:pPr hangingPunct="0">
              <a:buNone/>
            </a:pPr>
            <a:r>
              <a:rPr lang="it-IT" sz="5600" dirty="0"/>
              <a:t>	</a:t>
            </a:r>
            <a:endParaRPr lang="it-IT" sz="5600" dirty="0" smtClean="0"/>
          </a:p>
          <a:p>
            <a:pPr hangingPunct="0">
              <a:buNone/>
            </a:pPr>
            <a:endParaRPr lang="it-IT" sz="5600" dirty="0" smtClean="0"/>
          </a:p>
        </p:txBody>
      </p:sp>
      <p:sp>
        <p:nvSpPr>
          <p:cNvPr id="6" name="Segnaposto numero diapositiva 5"/>
          <p:cNvSpPr>
            <a:spLocks noGrp="1"/>
          </p:cNvSpPr>
          <p:nvPr>
            <p:ph type="sldNum" sz="quarter" idx="15"/>
          </p:nvPr>
        </p:nvSpPr>
        <p:spPr/>
        <p:txBody>
          <a:bodyPr>
            <a:normAutofit/>
          </a:bodyPr>
          <a:lstStyle/>
          <a:p>
            <a:fld id="{0ABBB4C6-F3C0-4120-A42E-402529F7FD68}" type="slidenum">
              <a:rPr lang="it-IT" smtClean="0"/>
              <a:pPr/>
              <a:t>35</a:t>
            </a:fld>
            <a:endParaRPr lang="it-IT"/>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600" dirty="0" smtClean="0"/>
              <a:t>ART. </a:t>
            </a:r>
            <a:r>
              <a:rPr lang="it-IT" dirty="0" smtClean="0"/>
              <a:t>8 - CREDITO SCOLASTICO</a:t>
            </a:r>
            <a:endParaRPr lang="it-IT" dirty="0"/>
          </a:p>
        </p:txBody>
      </p:sp>
      <p:sp>
        <p:nvSpPr>
          <p:cNvPr id="3" name="Segnaposto contenuto 2"/>
          <p:cNvSpPr>
            <a:spLocks noGrp="1"/>
          </p:cNvSpPr>
          <p:nvPr>
            <p:ph sz="quarter" idx="1"/>
          </p:nvPr>
        </p:nvSpPr>
        <p:spPr/>
        <p:txBody>
          <a:bodyPr>
            <a:normAutofit fontScale="85000" lnSpcReduction="20000"/>
          </a:bodyPr>
          <a:lstStyle/>
          <a:p>
            <a:pPr hangingPunct="0">
              <a:buFont typeface="Wingdings" pitchFamily="2" charset="2"/>
              <a:buChar char="q"/>
            </a:pPr>
            <a:r>
              <a:rPr lang="it-IT" dirty="0" smtClean="0"/>
              <a:t>Ai candidati esterni il credito scolastico è attribuito dal Consiglio di classe davanti al quale sostengono l’esame preliminare, sulla base della documentazione del curriculum scolastico, dei crediti formativi e dei risultati delle prove preliminari.</a:t>
            </a:r>
          </a:p>
          <a:p>
            <a:pPr hangingPunct="0">
              <a:buFont typeface="Wingdings" pitchFamily="2" charset="2"/>
              <a:buChar char="q"/>
            </a:pPr>
            <a:r>
              <a:rPr lang="it-IT" dirty="0" smtClean="0"/>
              <a:t> Le esperienze professionali documentabili possono essere valutate come crediti formativi.</a:t>
            </a:r>
          </a:p>
          <a:p>
            <a:pPr hangingPunct="0">
              <a:buFont typeface="Wingdings" pitchFamily="2" charset="2"/>
              <a:buChar char="q"/>
            </a:pPr>
            <a:r>
              <a:rPr lang="it-IT" dirty="0" smtClean="0"/>
              <a:t> I crediti formativi devono essere opportunamente certificati e ritenuti coerenti con il tipo di corso cui si riferisce l’esame. </a:t>
            </a:r>
          </a:p>
          <a:p>
            <a:pPr hangingPunct="0">
              <a:buFont typeface="Wingdings" pitchFamily="2" charset="2"/>
              <a:buChar char="q"/>
            </a:pPr>
            <a:r>
              <a:rPr lang="it-IT" dirty="0" smtClean="0"/>
              <a:t>Il Consiglio di classe stabilisce preventivamente i criteri per l’attribuzione del credito scolastico e formativo.  </a:t>
            </a:r>
          </a:p>
          <a:p>
            <a:pPr hangingPunct="0">
              <a:buFont typeface="Wingdings" pitchFamily="2" charset="2"/>
              <a:buChar char="q"/>
            </a:pPr>
            <a:endParaRPr lang="it-IT" dirty="0" smtClean="0"/>
          </a:p>
          <a:p>
            <a:pPr hangingPunct="0">
              <a:buFont typeface="Wingdings" pitchFamily="2" charset="2"/>
              <a:buChar char="q"/>
            </a:pPr>
            <a:r>
              <a:rPr lang="it-IT" dirty="0" smtClean="0"/>
              <a:t>Per tutti i candidati esterni, in possesso di crediti formativi, la Commissione può motivatamente aumentare il punteggio </a:t>
            </a:r>
            <a:r>
              <a:rPr lang="it-IT" dirty="0" smtClean="0">
                <a:solidFill>
                  <a:srgbClr val="FF0000"/>
                </a:solidFill>
              </a:rPr>
              <a:t>nella misura di 1 punto</a:t>
            </a:r>
            <a:r>
              <a:rPr lang="it-IT" dirty="0" smtClean="0"/>
              <a:t>, fermo restando il limite massimo di punti venticinque (D.M. n. 42/2007, art. 1, comma 4).</a:t>
            </a:r>
          </a:p>
          <a:p>
            <a:endParaRPr lang="it-IT" dirty="0"/>
          </a:p>
        </p:txBody>
      </p:sp>
      <p:sp>
        <p:nvSpPr>
          <p:cNvPr id="4" name="Segnaposto numero diapositiva 3"/>
          <p:cNvSpPr>
            <a:spLocks noGrp="1"/>
          </p:cNvSpPr>
          <p:nvPr>
            <p:ph type="sldNum" sz="quarter" idx="15"/>
          </p:nvPr>
        </p:nvSpPr>
        <p:spPr/>
        <p:txBody>
          <a:bodyPr/>
          <a:lstStyle/>
          <a:p>
            <a:fld id="{0ABBB4C6-F3C0-4120-A42E-402529F7FD68}" type="slidenum">
              <a:rPr lang="it-IT" smtClean="0"/>
              <a:pPr/>
              <a:t>36</a:t>
            </a:fld>
            <a:endParaRPr lang="it-IT"/>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smtClean="0"/>
              <a:t>ART. </a:t>
            </a:r>
            <a:r>
              <a:rPr lang="it-IT" dirty="0" smtClean="0"/>
              <a:t>8 - CREDITO SCOLASTICO</a:t>
            </a:r>
            <a:br>
              <a:rPr lang="it-IT" dirty="0" smtClean="0"/>
            </a:br>
            <a:endParaRPr lang="it-IT" dirty="0"/>
          </a:p>
        </p:txBody>
      </p:sp>
      <p:sp>
        <p:nvSpPr>
          <p:cNvPr id="4" name="Segnaposto contenuto 3"/>
          <p:cNvSpPr>
            <a:spLocks noGrp="1"/>
          </p:cNvSpPr>
          <p:nvPr>
            <p:ph sz="quarter" idx="1"/>
          </p:nvPr>
        </p:nvSpPr>
        <p:spPr>
          <a:xfrm>
            <a:off x="357158" y="928670"/>
            <a:ext cx="8329642" cy="5715040"/>
          </a:xfrm>
        </p:spPr>
        <p:txBody>
          <a:bodyPr>
            <a:normAutofit fontScale="25000" lnSpcReduction="20000"/>
          </a:bodyPr>
          <a:lstStyle/>
          <a:p>
            <a:pPr>
              <a:buFont typeface="Wingdings" pitchFamily="2" charset="2"/>
              <a:buChar char="q"/>
            </a:pPr>
            <a:r>
              <a:rPr lang="it-IT" sz="7200" dirty="0" smtClean="0"/>
              <a:t>I </a:t>
            </a:r>
            <a:r>
              <a:rPr lang="it-IT" sz="7200" dirty="0" smtClean="0">
                <a:solidFill>
                  <a:srgbClr val="FF0000"/>
                </a:solidFill>
              </a:rPr>
              <a:t>docenti di Religione Cattolica </a:t>
            </a:r>
            <a:r>
              <a:rPr lang="it-IT" sz="7200" dirty="0" smtClean="0"/>
              <a:t>partecipano a pieno titolo alle deliberazioni del consiglio di classe concernenti l’attribuzione del credito scolastico agli alunni che si avvalgono di tale insegnamento</a:t>
            </a:r>
          </a:p>
          <a:p>
            <a:pPr>
              <a:buNone/>
            </a:pPr>
            <a:endParaRPr lang="it-IT" sz="7200" dirty="0" smtClean="0"/>
          </a:p>
          <a:p>
            <a:pPr>
              <a:buFont typeface="Wingdings" pitchFamily="2" charset="2"/>
              <a:buChar char="q"/>
            </a:pPr>
            <a:r>
              <a:rPr lang="it-IT" sz="7200" dirty="0" smtClean="0"/>
              <a:t>Analogamente, partecipano a pieno titolo alle deliberazioni del consiglio di classe concernenti l’attribuzione del credito scolastico</a:t>
            </a:r>
            <a:r>
              <a:rPr lang="it-IT" sz="7200" i="1" dirty="0" smtClean="0"/>
              <a:t> </a:t>
            </a:r>
            <a:r>
              <a:rPr lang="it-IT" sz="7200" dirty="0" smtClean="0"/>
              <a:t>i </a:t>
            </a:r>
            <a:r>
              <a:rPr lang="it-IT" sz="7200" dirty="0" smtClean="0">
                <a:solidFill>
                  <a:srgbClr val="FF0000"/>
                </a:solidFill>
              </a:rPr>
              <a:t>docenti incaricati delle attività didattiche e formative alternative </a:t>
            </a:r>
            <a:r>
              <a:rPr lang="it-IT" sz="7200" dirty="0" smtClean="0"/>
              <a:t>all’insegnamento della religione cattolica. </a:t>
            </a:r>
          </a:p>
          <a:p>
            <a:pPr>
              <a:buNone/>
            </a:pPr>
            <a:endParaRPr lang="it-IT" sz="7200" dirty="0" smtClean="0"/>
          </a:p>
          <a:p>
            <a:pPr>
              <a:buFont typeface="Wingdings" pitchFamily="2" charset="2"/>
              <a:buChar char="q"/>
            </a:pPr>
            <a:r>
              <a:rPr lang="it-IT" sz="7200" dirty="0" smtClean="0"/>
              <a:t> Il consiglio di classe tiene conto, altresì, degli elementi conoscitivi preventivamente forniti da eventuale </a:t>
            </a:r>
            <a:r>
              <a:rPr lang="it-IT" sz="7200" dirty="0" smtClean="0">
                <a:solidFill>
                  <a:srgbClr val="FF0000"/>
                </a:solidFill>
              </a:rPr>
              <a:t>personale esterno </a:t>
            </a:r>
            <a:r>
              <a:rPr lang="it-IT" sz="7200" dirty="0" smtClean="0"/>
              <a:t>(docenti e/o esperti)  di cui si avvale la scuola </a:t>
            </a:r>
            <a:r>
              <a:rPr lang="it-IT" sz="7200" dirty="0" smtClean="0">
                <a:solidFill>
                  <a:srgbClr val="FF0000"/>
                </a:solidFill>
              </a:rPr>
              <a:t>per le attività o gli insegnamenti che contribuiscono all’ampliamento e al potenziamento dell’offerta fo</a:t>
            </a:r>
            <a:r>
              <a:rPr lang="it-IT" sz="7200" dirty="0" smtClean="0"/>
              <a:t>rmativa. </a:t>
            </a:r>
          </a:p>
          <a:p>
            <a:pPr>
              <a:buNone/>
            </a:pPr>
            <a:endParaRPr lang="it-IT" sz="7200" dirty="0" smtClean="0"/>
          </a:p>
          <a:p>
            <a:pPr hangingPunct="0">
              <a:buFont typeface="Wingdings" pitchFamily="2" charset="2"/>
              <a:buChar char="q"/>
            </a:pPr>
            <a:r>
              <a:rPr lang="it-IT" sz="7200" dirty="0" smtClean="0"/>
              <a:t>il consiglio di classe tiene conto anche dell’interesse manifestato e del profitto raggiunto dagli alunni che hanno seguito </a:t>
            </a:r>
            <a:r>
              <a:rPr lang="it-IT" sz="7200" dirty="0" smtClean="0">
                <a:solidFill>
                  <a:srgbClr val="FF0000"/>
                </a:solidFill>
              </a:rPr>
              <a:t>attività di studio individuale</a:t>
            </a:r>
            <a:r>
              <a:rPr lang="it-IT" sz="7200" dirty="0" smtClean="0"/>
              <a:t>, traendone un arricchimento culturale o disciplinare specifico, certificato e valutato dalla scuola secondo modalità deliberate dalla istituzione scolastica medesima.</a:t>
            </a:r>
          </a:p>
          <a:p>
            <a:pPr hangingPunct="0">
              <a:buNone/>
            </a:pPr>
            <a:endParaRPr lang="it-IT" sz="7200" dirty="0" smtClean="0"/>
          </a:p>
          <a:p>
            <a:pPr hangingPunct="0">
              <a:buFont typeface="Wingdings" pitchFamily="2" charset="2"/>
              <a:buChar char="q"/>
            </a:pPr>
            <a:r>
              <a:rPr lang="it-IT" sz="7200" dirty="0" smtClean="0"/>
              <a:t> Nel caso in cui l’alunno abbia scelto di </a:t>
            </a:r>
            <a:r>
              <a:rPr lang="it-IT" sz="7200" dirty="0" smtClean="0">
                <a:solidFill>
                  <a:srgbClr val="FF0000"/>
                </a:solidFill>
              </a:rPr>
              <a:t>assentarsi dalla scuola per partecipare ad iniziative formative in ambito extrascolastico</a:t>
            </a:r>
            <a:r>
              <a:rPr lang="it-IT" sz="7200" dirty="0" smtClean="0"/>
              <a:t>, potrà far valere tali attività come crediti formativi </a:t>
            </a:r>
          </a:p>
          <a:p>
            <a:pPr hangingPunct="0"/>
            <a:endParaRPr lang="it-IT" dirty="0" smtClean="0"/>
          </a:p>
          <a:p>
            <a:endParaRPr lang="it-IT" dirty="0"/>
          </a:p>
        </p:txBody>
      </p:sp>
      <p:sp>
        <p:nvSpPr>
          <p:cNvPr id="3" name="Segnaposto numero diapositiva 2"/>
          <p:cNvSpPr>
            <a:spLocks noGrp="1"/>
          </p:cNvSpPr>
          <p:nvPr>
            <p:ph type="sldNum" sz="quarter" idx="15"/>
          </p:nvPr>
        </p:nvSpPr>
        <p:spPr/>
        <p:txBody>
          <a:bodyPr>
            <a:normAutofit/>
          </a:bodyPr>
          <a:lstStyle/>
          <a:p>
            <a:fld id="{0ABBB4C6-F3C0-4120-A42E-402529F7FD68}" type="slidenum">
              <a:rPr lang="it-IT" smtClean="0"/>
              <a:pPr/>
              <a:t>37</a:t>
            </a:fld>
            <a:endParaRPr lang="it-IT"/>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6005" name="Group 117"/>
          <p:cNvGraphicFramePr>
            <a:graphicFrameLocks noGrp="1"/>
          </p:cNvGraphicFramePr>
          <p:nvPr>
            <p:ph sz="half" idx="1"/>
          </p:nvPr>
        </p:nvGraphicFramePr>
        <p:xfrm>
          <a:off x="785787" y="285425"/>
          <a:ext cx="7429552" cy="6286631"/>
        </p:xfrm>
        <a:graphic>
          <a:graphicData uri="http://schemas.openxmlformats.org/drawingml/2006/table">
            <a:tbl>
              <a:tblPr/>
              <a:tblGrid>
                <a:gridCol w="2271361"/>
                <a:gridCol w="1719397"/>
                <a:gridCol w="1719397"/>
                <a:gridCol w="1719397"/>
              </a:tblGrid>
              <a:tr h="1239417">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dirty="0" smtClean="0">
                          <a:ln>
                            <a:noFill/>
                          </a:ln>
                          <a:solidFill>
                            <a:srgbClr val="000000"/>
                          </a:solidFill>
                          <a:effectLst/>
                          <a:latin typeface="Arial" charset="0"/>
                          <a:cs typeface="Arial" charset="0"/>
                        </a:rPr>
                        <a:t>Media</a:t>
                      </a:r>
                    </a:p>
                    <a:p>
                      <a:pPr marL="0" marR="0" lvl="0" indent="0" algn="l" defTabSz="914400" rtl="0" eaLnBrk="0" fontAlgn="base" latinLnBrk="0" hangingPunct="0">
                        <a:lnSpc>
                          <a:spcPct val="100000"/>
                        </a:lnSpc>
                        <a:spcBef>
                          <a:spcPct val="50000"/>
                        </a:spcBef>
                        <a:spcAft>
                          <a:spcPct val="0"/>
                        </a:spcAft>
                        <a:buClr>
                          <a:schemeClr val="accent2"/>
                        </a:buClr>
                        <a:buSzTx/>
                        <a:buFontTx/>
                        <a:buNone/>
                        <a:tabLst/>
                      </a:pPr>
                      <a:endParaRPr kumimoji="0" lang="it-IT" sz="2000" b="0" i="0" u="none" strike="noStrike" cap="none" normalizeH="0" baseline="0" dirty="0" smtClean="0">
                        <a:ln>
                          <a:noFill/>
                        </a:ln>
                        <a:solidFill>
                          <a:srgbClr val="000000"/>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dirty="0" smtClean="0">
                          <a:ln>
                            <a:noFill/>
                          </a:ln>
                          <a:solidFill>
                            <a:schemeClr val="tx1"/>
                          </a:solidFill>
                          <a:effectLst/>
                          <a:latin typeface="Arial" charset="0"/>
                        </a:rPr>
                        <a:t>TABELLA  A – DM 99 del 16_12_09</a:t>
                      </a:r>
                    </a:p>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dirty="0" smtClean="0">
                          <a:ln>
                            <a:noFill/>
                          </a:ln>
                          <a:solidFill>
                            <a:schemeClr val="tx1"/>
                          </a:solidFill>
                          <a:effectLst/>
                          <a:latin typeface="Arial" charset="0"/>
                        </a:rPr>
                        <a:t>Credito per candidati interni</a:t>
                      </a:r>
                    </a:p>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dirty="0" smtClean="0">
                          <a:ln>
                            <a:noFill/>
                          </a:ln>
                          <a:solidFill>
                            <a:schemeClr val="tx1"/>
                          </a:solidFill>
                          <a:effectLst/>
                          <a:latin typeface="Arial" charset="0"/>
                        </a:rPr>
                        <a:t>       I                           </a:t>
                      </a:r>
                      <a:r>
                        <a:rPr kumimoji="0" lang="it-IT" sz="2000" b="0" i="0" u="none" strike="noStrike" cap="none" normalizeH="0" baseline="0" dirty="0" err="1" smtClean="0">
                          <a:ln>
                            <a:noFill/>
                          </a:ln>
                          <a:solidFill>
                            <a:schemeClr val="tx1"/>
                          </a:solidFill>
                          <a:effectLst/>
                          <a:latin typeface="Arial" charset="0"/>
                        </a:rPr>
                        <a:t>II</a:t>
                      </a:r>
                      <a:r>
                        <a:rPr kumimoji="0" lang="it-IT" sz="2000" b="0" i="0" u="none" strike="noStrike" cap="none" normalizeH="0" baseline="0" dirty="0" smtClean="0">
                          <a:ln>
                            <a:noFill/>
                          </a:ln>
                          <a:solidFill>
                            <a:schemeClr val="tx1"/>
                          </a:solidFill>
                          <a:effectLst/>
                          <a:latin typeface="Arial" charset="0"/>
                        </a:rPr>
                        <a:t>                            III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it-IT"/>
                    </a:p>
                  </a:txBody>
                  <a:tcPr/>
                </a:tc>
                <a:tc hMerge="1">
                  <a:txBody>
                    <a:bodyPr/>
                    <a:lstStyle/>
                    <a:p>
                      <a:endParaRPr lang="it-IT"/>
                    </a:p>
                  </a:txBody>
                  <a:tcPr/>
                </a:tc>
              </a:tr>
              <a:tr h="873285">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smtClean="0">
                          <a:ln>
                            <a:noFill/>
                          </a:ln>
                          <a:solidFill>
                            <a:srgbClr val="000000"/>
                          </a:solidFill>
                          <a:effectLst/>
                          <a:latin typeface="Arial" charset="0"/>
                          <a:cs typeface="Arial" charset="0"/>
                        </a:rPr>
                        <a:t>M = 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dirty="0" smtClean="0">
                          <a:ln>
                            <a:noFill/>
                          </a:ln>
                          <a:solidFill>
                            <a:schemeClr val="tx1"/>
                          </a:solidFill>
                          <a:effectLst/>
                          <a:latin typeface="Arial" charset="0"/>
                        </a:rPr>
                        <a:t>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dirty="0" smtClean="0">
                          <a:ln>
                            <a:noFill/>
                          </a:ln>
                          <a:solidFill>
                            <a:schemeClr val="tx1"/>
                          </a:solidFill>
                          <a:effectLst/>
                          <a:latin typeface="Arial" charset="0"/>
                        </a:rPr>
                        <a:t>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dirty="0" smtClean="0">
                          <a:ln>
                            <a:noFill/>
                          </a:ln>
                          <a:solidFill>
                            <a:schemeClr val="tx1"/>
                          </a:solidFill>
                          <a:effectLst/>
                          <a:latin typeface="Arial" charset="0"/>
                        </a:rPr>
                        <a:t>4-5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31820">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smtClean="0">
                          <a:ln>
                            <a:noFill/>
                          </a:ln>
                          <a:solidFill>
                            <a:srgbClr val="000000"/>
                          </a:solidFill>
                          <a:effectLst/>
                          <a:latin typeface="Arial" charset="0"/>
                          <a:cs typeface="Arial" charset="0"/>
                        </a:rPr>
                        <a:t>6 &lt; M ≤ 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smtClean="0">
                          <a:ln>
                            <a:noFill/>
                          </a:ln>
                          <a:solidFill>
                            <a:schemeClr val="tx1"/>
                          </a:solidFill>
                          <a:effectLst/>
                          <a:latin typeface="Arial" charset="0"/>
                        </a:rPr>
                        <a:t>4-5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dirty="0" smtClean="0">
                          <a:ln>
                            <a:noFill/>
                          </a:ln>
                          <a:solidFill>
                            <a:schemeClr val="tx1"/>
                          </a:solidFill>
                          <a:effectLst/>
                          <a:latin typeface="Arial" charset="0"/>
                        </a:rPr>
                        <a:t>4-5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dirty="0" smtClean="0">
                          <a:ln>
                            <a:noFill/>
                          </a:ln>
                          <a:solidFill>
                            <a:schemeClr val="tx1"/>
                          </a:solidFill>
                          <a:effectLst/>
                          <a:latin typeface="Arial" charset="0"/>
                        </a:rPr>
                        <a:t>5-6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61694">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smtClean="0">
                          <a:ln>
                            <a:noFill/>
                          </a:ln>
                          <a:solidFill>
                            <a:srgbClr val="000000"/>
                          </a:solidFill>
                          <a:effectLst/>
                          <a:latin typeface="Arial" charset="0"/>
                          <a:cs typeface="Arial" charset="0"/>
                        </a:rPr>
                        <a:t>7 &lt; M ≤ 8</a:t>
                      </a:r>
                    </a:p>
                    <a:p>
                      <a:pPr marL="0" marR="0" lvl="0" indent="0" algn="l" defTabSz="914400" rtl="0" eaLnBrk="0" fontAlgn="base" latinLnBrk="0" hangingPunct="0">
                        <a:lnSpc>
                          <a:spcPct val="100000"/>
                        </a:lnSpc>
                        <a:spcBef>
                          <a:spcPct val="50000"/>
                        </a:spcBef>
                        <a:spcAft>
                          <a:spcPct val="0"/>
                        </a:spcAft>
                        <a:buClr>
                          <a:schemeClr val="accent2"/>
                        </a:buClr>
                        <a:buSzTx/>
                        <a:buFontTx/>
                        <a:buNone/>
                        <a:tabLst/>
                      </a:pPr>
                      <a:endParaRPr kumimoji="0" lang="it-IT" sz="2000" b="0" i="0" u="none" strike="noStrike" cap="none" normalizeH="0" baseline="0" smtClean="0">
                        <a:ln>
                          <a:noFill/>
                        </a:ln>
                        <a:solidFill>
                          <a:srgbClr val="000000"/>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smtClean="0">
                          <a:ln>
                            <a:noFill/>
                          </a:ln>
                          <a:solidFill>
                            <a:schemeClr val="tx1"/>
                          </a:solidFill>
                          <a:effectLst/>
                          <a:latin typeface="Arial" charset="0"/>
                        </a:rPr>
                        <a:t>5-6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smtClean="0">
                          <a:ln>
                            <a:noFill/>
                          </a:ln>
                          <a:solidFill>
                            <a:schemeClr val="tx1"/>
                          </a:solidFill>
                          <a:effectLst/>
                          <a:latin typeface="Arial" charset="0"/>
                        </a:rPr>
                        <a:t>5-6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dirty="0" smtClean="0">
                          <a:ln>
                            <a:noFill/>
                          </a:ln>
                          <a:solidFill>
                            <a:schemeClr val="tx1"/>
                          </a:solidFill>
                          <a:effectLst/>
                          <a:latin typeface="Arial" charset="0"/>
                        </a:rPr>
                        <a:t>6-7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4596">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dirty="0" smtClean="0">
                          <a:ln>
                            <a:noFill/>
                          </a:ln>
                          <a:solidFill>
                            <a:schemeClr val="tx1"/>
                          </a:solidFill>
                          <a:effectLst/>
                          <a:latin typeface="Arial" charset="0"/>
                        </a:rPr>
                        <a:t>8 &lt; M ≤ 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dirty="0" smtClean="0">
                          <a:ln>
                            <a:noFill/>
                          </a:ln>
                          <a:solidFill>
                            <a:schemeClr val="tx1"/>
                          </a:solidFill>
                          <a:effectLst/>
                          <a:latin typeface="Arial" charset="0"/>
                        </a:rPr>
                        <a:t>6-7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dirty="0" smtClean="0">
                          <a:ln>
                            <a:noFill/>
                          </a:ln>
                          <a:solidFill>
                            <a:schemeClr val="tx1"/>
                          </a:solidFill>
                          <a:effectLst/>
                          <a:latin typeface="Arial" charset="0"/>
                        </a:rPr>
                        <a:t>6-7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dirty="0" smtClean="0">
                          <a:ln>
                            <a:noFill/>
                          </a:ln>
                          <a:solidFill>
                            <a:schemeClr val="tx1"/>
                          </a:solidFill>
                          <a:effectLst/>
                          <a:latin typeface="Arial" charset="0"/>
                        </a:rPr>
                        <a:t>7-8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4596">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endParaRPr kumimoji="0" lang="it-IT" sz="2000" b="0" i="0" u="none" strike="noStrike" cap="none" normalizeH="0" baseline="0" dirty="0" smtClean="0">
                        <a:ln>
                          <a:noFill/>
                        </a:ln>
                        <a:solidFill>
                          <a:schemeClr val="tx1"/>
                        </a:solidFill>
                        <a:effectLst/>
                        <a:latin typeface="Arial" charset="0"/>
                      </a:endParaRPr>
                    </a:p>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dirty="0" smtClean="0">
                          <a:ln>
                            <a:noFill/>
                          </a:ln>
                          <a:solidFill>
                            <a:schemeClr val="tx1"/>
                          </a:solidFill>
                          <a:effectLst/>
                          <a:latin typeface="Arial" charset="0"/>
                        </a:rPr>
                        <a:t>9 &lt; M ≤ 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endParaRPr kumimoji="0" lang="it-IT" sz="2000" b="0" i="0" u="none" strike="noStrike" cap="none" normalizeH="0" baseline="0" dirty="0" smtClean="0">
                        <a:ln>
                          <a:noFill/>
                        </a:ln>
                        <a:solidFill>
                          <a:schemeClr val="tx1"/>
                        </a:solidFill>
                        <a:effectLst/>
                        <a:latin typeface="Arial" charset="0"/>
                      </a:endParaRPr>
                    </a:p>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dirty="0" smtClean="0">
                          <a:ln>
                            <a:noFill/>
                          </a:ln>
                          <a:solidFill>
                            <a:schemeClr val="tx1"/>
                          </a:solidFill>
                          <a:effectLst/>
                          <a:latin typeface="Arial" charset="0"/>
                        </a:rPr>
                        <a:t>7- 8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endParaRPr kumimoji="0" lang="it-IT" sz="2000" b="0" i="0" u="none" strike="noStrike" cap="none" normalizeH="0" baseline="0" dirty="0" smtClean="0">
                        <a:ln>
                          <a:noFill/>
                        </a:ln>
                        <a:solidFill>
                          <a:schemeClr val="tx1"/>
                        </a:solidFill>
                        <a:effectLst/>
                        <a:latin typeface="Arial" charset="0"/>
                      </a:endParaRPr>
                    </a:p>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dirty="0" smtClean="0">
                          <a:ln>
                            <a:noFill/>
                          </a:ln>
                          <a:solidFill>
                            <a:schemeClr val="tx1"/>
                          </a:solidFill>
                          <a:effectLst/>
                          <a:latin typeface="Arial" charset="0"/>
                        </a:rPr>
                        <a:t> 7-8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endParaRPr kumimoji="0" lang="it-IT" sz="2000" b="0" i="0" u="none" strike="noStrike" cap="none" normalizeH="0" baseline="0" dirty="0" smtClean="0">
                        <a:ln>
                          <a:noFill/>
                        </a:ln>
                        <a:solidFill>
                          <a:schemeClr val="tx1"/>
                        </a:solidFill>
                        <a:effectLst/>
                        <a:latin typeface="Arial" charset="0"/>
                      </a:endParaRPr>
                    </a:p>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dirty="0" smtClean="0">
                          <a:ln>
                            <a:noFill/>
                          </a:ln>
                          <a:solidFill>
                            <a:schemeClr val="tx1"/>
                          </a:solidFill>
                          <a:effectLst/>
                          <a:latin typeface="Arial" charset="0"/>
                        </a:rPr>
                        <a:t>8-9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6006" name="Text Box 118"/>
          <p:cNvSpPr txBox="1">
            <a:spLocks noChangeArrowheads="1"/>
          </p:cNvSpPr>
          <p:nvPr/>
        </p:nvSpPr>
        <p:spPr bwMode="auto">
          <a:xfrm>
            <a:off x="5539147" y="1710139"/>
            <a:ext cx="3225469" cy="369332"/>
          </a:xfrm>
          <a:prstGeom prst="rect">
            <a:avLst/>
          </a:prstGeom>
          <a:noFill/>
          <a:ln w="9525">
            <a:noFill/>
            <a:miter lim="800000"/>
            <a:headEnd/>
            <a:tailEnd/>
          </a:ln>
          <a:effectLst/>
        </p:spPr>
        <p:txBody>
          <a:bodyPr wrap="square">
            <a:spAutoFit/>
          </a:bodyPr>
          <a:lstStyle/>
          <a:p>
            <a:pPr>
              <a:spcBef>
                <a:spcPct val="50000"/>
              </a:spcBef>
            </a:pPr>
            <a:r>
              <a:rPr lang="it-IT" b="1" dirty="0" smtClean="0">
                <a:solidFill>
                  <a:schemeClr val="accent2"/>
                </a:solidFill>
              </a:rPr>
              <a:t> </a:t>
            </a:r>
            <a:endParaRPr lang="it-IT" b="1" dirty="0">
              <a:solidFill>
                <a:schemeClr val="accent2"/>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1057" name="Group 49"/>
          <p:cNvGraphicFramePr>
            <a:graphicFrameLocks noGrp="1"/>
          </p:cNvGraphicFramePr>
          <p:nvPr>
            <p:ph sz="half" idx="1"/>
          </p:nvPr>
        </p:nvGraphicFramePr>
        <p:xfrm>
          <a:off x="1000100" y="214289"/>
          <a:ext cx="7429552" cy="6429422"/>
        </p:xfrm>
        <a:graphic>
          <a:graphicData uri="http://schemas.openxmlformats.org/drawingml/2006/table">
            <a:tbl>
              <a:tblPr/>
              <a:tblGrid>
                <a:gridCol w="3211657"/>
                <a:gridCol w="4217895"/>
              </a:tblGrid>
              <a:tr h="1386973">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dirty="0" smtClean="0">
                          <a:ln>
                            <a:noFill/>
                          </a:ln>
                          <a:solidFill>
                            <a:srgbClr val="000000"/>
                          </a:solidFill>
                          <a:effectLst/>
                          <a:latin typeface="Arial" charset="0"/>
                          <a:cs typeface="Arial" charset="0"/>
                        </a:rPr>
                        <a:t>Media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dirty="0" smtClean="0">
                          <a:ln>
                            <a:noFill/>
                          </a:ln>
                          <a:solidFill>
                            <a:schemeClr val="tx1"/>
                          </a:solidFill>
                          <a:effectLst/>
                          <a:latin typeface="Arial" charset="0"/>
                        </a:rPr>
                        <a:t>TABELLA B – DM 99 del 16_12_09</a:t>
                      </a:r>
                    </a:p>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dirty="0" smtClean="0">
                          <a:ln>
                            <a:noFill/>
                          </a:ln>
                          <a:solidFill>
                            <a:schemeClr val="tx1"/>
                          </a:solidFill>
                          <a:effectLst/>
                          <a:latin typeface="Arial" charset="0"/>
                        </a:rPr>
                        <a:t>Credito per candidati esterni/esami idoneità</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1940">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smtClean="0">
                          <a:ln>
                            <a:noFill/>
                          </a:ln>
                          <a:solidFill>
                            <a:srgbClr val="000000"/>
                          </a:solidFill>
                          <a:effectLst/>
                          <a:latin typeface="Arial" charset="0"/>
                          <a:cs typeface="Arial" charset="0"/>
                        </a:rPr>
                        <a:t>M = 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smtClean="0">
                          <a:ln>
                            <a:noFill/>
                          </a:ln>
                          <a:solidFill>
                            <a:schemeClr val="tx1"/>
                          </a:solidFill>
                          <a:effectLst/>
                          <a:latin typeface="Arial" charset="0"/>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5077">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smtClean="0">
                          <a:ln>
                            <a:noFill/>
                          </a:ln>
                          <a:solidFill>
                            <a:srgbClr val="000000"/>
                          </a:solidFill>
                          <a:effectLst/>
                          <a:latin typeface="Arial" charset="0"/>
                          <a:cs typeface="Arial" charset="0"/>
                        </a:rPr>
                        <a:t>6 &lt; M ≤ 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smtClean="0">
                          <a:ln>
                            <a:noFill/>
                          </a:ln>
                          <a:solidFill>
                            <a:schemeClr val="tx1"/>
                          </a:solidFill>
                          <a:effectLst/>
                          <a:latin typeface="Arial" charset="0"/>
                        </a:rPr>
                        <a:t>4-5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28288">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smtClean="0">
                          <a:ln>
                            <a:noFill/>
                          </a:ln>
                          <a:solidFill>
                            <a:srgbClr val="000000"/>
                          </a:solidFill>
                          <a:effectLst/>
                          <a:latin typeface="Arial" charset="0"/>
                          <a:cs typeface="Arial" charset="0"/>
                        </a:rPr>
                        <a:t>7 &lt; M ≤ 8</a:t>
                      </a:r>
                    </a:p>
                    <a:p>
                      <a:pPr marL="0" marR="0" lvl="0" indent="0" algn="l" defTabSz="914400" rtl="0" eaLnBrk="0" fontAlgn="base" latinLnBrk="0" hangingPunct="0">
                        <a:lnSpc>
                          <a:spcPct val="100000"/>
                        </a:lnSpc>
                        <a:spcBef>
                          <a:spcPct val="50000"/>
                        </a:spcBef>
                        <a:spcAft>
                          <a:spcPct val="0"/>
                        </a:spcAft>
                        <a:buClr>
                          <a:schemeClr val="accent2"/>
                        </a:buClr>
                        <a:buSzTx/>
                        <a:buFontTx/>
                        <a:buNone/>
                        <a:tabLst/>
                      </a:pPr>
                      <a:endParaRPr kumimoji="0" lang="it-IT" sz="2000" b="0" i="0" u="none" strike="noStrike" cap="none" normalizeH="0" baseline="0" smtClean="0">
                        <a:ln>
                          <a:noFill/>
                        </a:ln>
                        <a:solidFill>
                          <a:srgbClr val="000000"/>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smtClean="0">
                          <a:ln>
                            <a:noFill/>
                          </a:ln>
                          <a:solidFill>
                            <a:schemeClr val="tx1"/>
                          </a:solidFill>
                          <a:effectLst/>
                          <a:latin typeface="Arial" charset="0"/>
                        </a:rPr>
                        <a:t>5-6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83572">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dirty="0" smtClean="0">
                          <a:ln>
                            <a:noFill/>
                          </a:ln>
                          <a:solidFill>
                            <a:schemeClr val="tx1"/>
                          </a:solidFill>
                          <a:effectLst/>
                          <a:latin typeface="Arial" charset="0"/>
                        </a:rPr>
                        <a:t>8 &lt; M ≤ 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dirty="0" smtClean="0">
                          <a:ln>
                            <a:noFill/>
                          </a:ln>
                          <a:solidFill>
                            <a:schemeClr val="tx1"/>
                          </a:solidFill>
                          <a:effectLst/>
                          <a:latin typeface="Arial" charset="0"/>
                        </a:rPr>
                        <a:t>6-7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83572">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endParaRPr kumimoji="0" lang="it-IT" sz="2000" b="0" i="0" u="none" strike="noStrike" cap="none" normalizeH="0" baseline="0" dirty="0" smtClean="0">
                        <a:ln>
                          <a:noFill/>
                        </a:ln>
                        <a:solidFill>
                          <a:schemeClr val="tx1"/>
                        </a:solidFill>
                        <a:effectLst/>
                        <a:latin typeface="Arial" charset="0"/>
                      </a:endParaRPr>
                    </a:p>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dirty="0" smtClean="0">
                          <a:ln>
                            <a:noFill/>
                          </a:ln>
                          <a:solidFill>
                            <a:schemeClr val="tx1"/>
                          </a:solidFill>
                          <a:effectLst/>
                          <a:latin typeface="Arial" charset="0"/>
                        </a:rPr>
                        <a:t>9 &lt; M ≤ 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50000"/>
                        </a:spcBef>
                        <a:spcAft>
                          <a:spcPct val="0"/>
                        </a:spcAft>
                        <a:buClr>
                          <a:schemeClr val="accent2"/>
                        </a:buClr>
                        <a:buSzTx/>
                        <a:buFontTx/>
                        <a:buNone/>
                        <a:tabLst/>
                      </a:pPr>
                      <a:endParaRPr kumimoji="0" lang="it-IT" sz="2000" b="0"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dirty="0" smtClean="0">
                          <a:ln>
                            <a:noFill/>
                          </a:ln>
                          <a:solidFill>
                            <a:schemeClr val="tx1"/>
                          </a:solidFill>
                          <a:effectLst/>
                          <a:latin typeface="Arial" charset="0"/>
                        </a:rPr>
                        <a:t>7-8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0ABBB4C6-F3C0-4120-A42E-402529F7FD68}" type="slidenum">
              <a:rPr lang="it-IT" smtClean="0"/>
              <a:pPr/>
              <a:t>4</a:t>
            </a:fld>
            <a:endParaRPr lang="it-IT"/>
          </a:p>
        </p:txBody>
      </p:sp>
      <p:graphicFrame>
        <p:nvGraphicFramePr>
          <p:cNvPr id="3" name="Tabella 2"/>
          <p:cNvGraphicFramePr>
            <a:graphicFrameLocks noGrp="1"/>
          </p:cNvGraphicFramePr>
          <p:nvPr/>
        </p:nvGraphicFramePr>
        <p:xfrm>
          <a:off x="214283" y="214290"/>
          <a:ext cx="8286809" cy="6357981"/>
        </p:xfrm>
        <a:graphic>
          <a:graphicData uri="http://schemas.openxmlformats.org/drawingml/2006/table">
            <a:tbl>
              <a:tblPr/>
              <a:tblGrid>
                <a:gridCol w="1928825"/>
                <a:gridCol w="1857388"/>
                <a:gridCol w="1714512"/>
                <a:gridCol w="2786084"/>
              </a:tblGrid>
              <a:tr h="1168749">
                <a:tc>
                  <a:txBody>
                    <a:bodyPr/>
                    <a:lstStyle/>
                    <a:p>
                      <a:pPr algn="ctr">
                        <a:spcAft>
                          <a:spcPts val="0"/>
                        </a:spcAft>
                        <a:tabLst>
                          <a:tab pos="3060065" algn="ctr"/>
                          <a:tab pos="6120130" algn="r"/>
                          <a:tab pos="449580" algn="l"/>
                        </a:tabLst>
                      </a:pPr>
                      <a:r>
                        <a:rPr lang="it-IT" sz="1800" dirty="0">
                          <a:latin typeface="Verdana"/>
                          <a:ea typeface="Times New Roman"/>
                          <a:cs typeface="Times New Roman"/>
                        </a:rPr>
                        <a:t>Referenti</a:t>
                      </a:r>
                    </a:p>
                  </a:txBody>
                  <a:tcPr marL="43596" marR="435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r>
                        <a:rPr lang="it-IT" sz="1800" dirty="0">
                          <a:latin typeface="Verdana"/>
                          <a:ea typeface="Times New Roman"/>
                          <a:cs typeface="Times New Roman"/>
                        </a:rPr>
                        <a:t>Telefono e </a:t>
                      </a:r>
                      <a:r>
                        <a:rPr lang="it-IT" sz="1800" dirty="0" err="1">
                          <a:latin typeface="Verdana"/>
                          <a:ea typeface="Times New Roman"/>
                          <a:cs typeface="Times New Roman"/>
                        </a:rPr>
                        <a:t>Cell</a:t>
                      </a:r>
                      <a:endParaRPr lang="it-IT" sz="1800" dirty="0">
                        <a:latin typeface="Verdana"/>
                        <a:ea typeface="Times New Roman"/>
                        <a:cs typeface="Times New Roman"/>
                      </a:endParaRPr>
                    </a:p>
                  </a:txBody>
                  <a:tcPr marL="43596" marR="435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r>
                        <a:rPr lang="it-IT" sz="1800">
                          <a:latin typeface="Verdana"/>
                          <a:ea typeface="Times New Roman"/>
                          <a:cs typeface="Times New Roman"/>
                        </a:rPr>
                        <a:t>Fax</a:t>
                      </a:r>
                    </a:p>
                  </a:txBody>
                  <a:tcPr marL="43596" marR="435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r>
                        <a:rPr lang="it-IT" sz="1800" dirty="0">
                          <a:latin typeface="Verdana"/>
                          <a:ea typeface="Times New Roman"/>
                          <a:cs typeface="Times New Roman"/>
                        </a:rPr>
                        <a:t>E mail</a:t>
                      </a:r>
                    </a:p>
                  </a:txBody>
                  <a:tcPr marL="43596" marR="435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7498">
                <a:tc>
                  <a:txBody>
                    <a:bodyPr/>
                    <a:lstStyle/>
                    <a:p>
                      <a:pPr algn="ctr">
                        <a:spcAft>
                          <a:spcPts val="0"/>
                        </a:spcAft>
                        <a:tabLst>
                          <a:tab pos="3060065" algn="ctr"/>
                          <a:tab pos="6120130" algn="r"/>
                          <a:tab pos="449580" algn="l"/>
                        </a:tabLst>
                      </a:pPr>
                      <a:endParaRPr lang="it-IT" sz="1800" dirty="0" smtClean="0">
                        <a:latin typeface="Verdana"/>
                        <a:ea typeface="Times New Roman"/>
                        <a:cs typeface="Times New Roman"/>
                      </a:endParaRPr>
                    </a:p>
                    <a:p>
                      <a:pPr algn="ctr">
                        <a:spcAft>
                          <a:spcPts val="0"/>
                        </a:spcAft>
                        <a:tabLst>
                          <a:tab pos="3060065" algn="ctr"/>
                          <a:tab pos="6120130" algn="r"/>
                          <a:tab pos="449580" algn="l"/>
                        </a:tabLst>
                      </a:pPr>
                      <a:r>
                        <a:rPr lang="it-IT" sz="1800" dirty="0" smtClean="0">
                          <a:latin typeface="Verdana"/>
                          <a:ea typeface="Times New Roman"/>
                          <a:cs typeface="Times New Roman"/>
                        </a:rPr>
                        <a:t>Dirigente </a:t>
                      </a:r>
                      <a:r>
                        <a:rPr lang="it-IT" sz="1800" dirty="0">
                          <a:latin typeface="Verdana"/>
                          <a:ea typeface="Times New Roman"/>
                          <a:cs typeface="Times New Roman"/>
                        </a:rPr>
                        <a:t>Ufficio VII</a:t>
                      </a:r>
                    </a:p>
                    <a:p>
                      <a:pPr algn="ctr">
                        <a:spcAft>
                          <a:spcPts val="0"/>
                        </a:spcAft>
                        <a:tabLst>
                          <a:tab pos="3060065" algn="ctr"/>
                          <a:tab pos="6120130" algn="r"/>
                          <a:tab pos="449580" algn="l"/>
                        </a:tabLst>
                      </a:pPr>
                      <a:r>
                        <a:rPr lang="it-IT" sz="1800" dirty="0">
                          <a:latin typeface="Verdana"/>
                          <a:ea typeface="Times New Roman"/>
                          <a:cs typeface="Times New Roman"/>
                        </a:rPr>
                        <a:t>Domenico Martino</a:t>
                      </a:r>
                    </a:p>
                  </a:txBody>
                  <a:tcPr marL="43596" marR="435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endParaRPr lang="it-IT" sz="1800" dirty="0" smtClean="0">
                        <a:latin typeface="Verdana"/>
                        <a:ea typeface="Times New Roman"/>
                        <a:cs typeface="Times New Roman"/>
                      </a:endParaRPr>
                    </a:p>
                    <a:p>
                      <a:pPr algn="ctr">
                        <a:spcAft>
                          <a:spcPts val="0"/>
                        </a:spcAft>
                        <a:tabLst>
                          <a:tab pos="3060065" algn="ctr"/>
                          <a:tab pos="6120130" algn="r"/>
                          <a:tab pos="449580" algn="l"/>
                        </a:tabLst>
                      </a:pPr>
                      <a:r>
                        <a:rPr lang="it-IT" sz="1800" dirty="0" smtClean="0">
                          <a:latin typeface="Verdana"/>
                          <a:ea typeface="Times New Roman"/>
                          <a:cs typeface="Times New Roman"/>
                        </a:rPr>
                        <a:t>041/2620954</a:t>
                      </a:r>
                      <a:endParaRPr lang="it-IT" sz="1800" dirty="0">
                        <a:latin typeface="Verdana"/>
                        <a:ea typeface="Times New Roman"/>
                        <a:cs typeface="Times New Roman"/>
                      </a:endParaRPr>
                    </a:p>
                  </a:txBody>
                  <a:tcPr marL="43596" marR="435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endParaRPr lang="it-IT" sz="1800" dirty="0" smtClean="0">
                        <a:latin typeface="Verdana"/>
                        <a:ea typeface="Times New Roman"/>
                        <a:cs typeface="Times New Roman"/>
                      </a:endParaRPr>
                    </a:p>
                    <a:p>
                      <a:pPr algn="ctr">
                        <a:spcAft>
                          <a:spcPts val="0"/>
                        </a:spcAft>
                        <a:tabLst>
                          <a:tab pos="3060065" algn="ctr"/>
                          <a:tab pos="6120130" algn="r"/>
                          <a:tab pos="449580" algn="l"/>
                        </a:tabLst>
                      </a:pPr>
                      <a:r>
                        <a:rPr lang="it-IT" sz="1800" dirty="0" smtClean="0">
                          <a:latin typeface="Verdana"/>
                          <a:ea typeface="Times New Roman"/>
                          <a:cs typeface="Times New Roman"/>
                        </a:rPr>
                        <a:t>041/2620994</a:t>
                      </a:r>
                      <a:endParaRPr lang="it-IT" sz="1800" dirty="0">
                        <a:latin typeface="Verdana"/>
                        <a:ea typeface="Times New Roman"/>
                        <a:cs typeface="Times New Roman"/>
                      </a:endParaRPr>
                    </a:p>
                  </a:txBody>
                  <a:tcPr marL="43596" marR="435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endParaRPr lang="it-IT" sz="1800" dirty="0" smtClean="0">
                        <a:latin typeface="Verdana"/>
                        <a:ea typeface="Times New Roman"/>
                        <a:cs typeface="Times New Roman"/>
                      </a:endParaRPr>
                    </a:p>
                    <a:p>
                      <a:pPr algn="ctr">
                        <a:spcAft>
                          <a:spcPts val="0"/>
                        </a:spcAft>
                        <a:tabLst>
                          <a:tab pos="3060065" algn="ctr"/>
                          <a:tab pos="6120130" algn="r"/>
                          <a:tab pos="449580" algn="l"/>
                        </a:tabLst>
                      </a:pPr>
                      <a:r>
                        <a:rPr lang="it-IT" sz="1800" dirty="0" smtClean="0">
                          <a:latin typeface="Verdana"/>
                          <a:ea typeface="Times New Roman"/>
                          <a:cs typeface="Times New Roman"/>
                        </a:rPr>
                        <a:t>ufficio7.venezia@istruzione.it</a:t>
                      </a:r>
                      <a:endParaRPr lang="it-IT" sz="1800" dirty="0">
                        <a:latin typeface="Verdana"/>
                        <a:ea typeface="Times New Roman"/>
                        <a:cs typeface="Times New Roman"/>
                      </a:endParaRPr>
                    </a:p>
                  </a:txBody>
                  <a:tcPr marL="43596" marR="435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68749">
                <a:tc>
                  <a:txBody>
                    <a:bodyPr/>
                    <a:lstStyle/>
                    <a:p>
                      <a:pPr algn="ctr">
                        <a:spcAft>
                          <a:spcPts val="0"/>
                        </a:spcAft>
                        <a:tabLst>
                          <a:tab pos="3060065" algn="ctr"/>
                          <a:tab pos="6120130" algn="r"/>
                          <a:tab pos="449580" algn="l"/>
                        </a:tabLst>
                      </a:pPr>
                      <a:endParaRPr lang="it-IT" sz="1800" dirty="0" smtClean="0">
                        <a:latin typeface="Verdana"/>
                        <a:ea typeface="Times New Roman"/>
                        <a:cs typeface="Times New Roman"/>
                      </a:endParaRPr>
                    </a:p>
                    <a:p>
                      <a:pPr algn="ctr">
                        <a:spcAft>
                          <a:spcPts val="0"/>
                        </a:spcAft>
                        <a:tabLst>
                          <a:tab pos="3060065" algn="ctr"/>
                          <a:tab pos="6120130" algn="r"/>
                          <a:tab pos="449580" algn="l"/>
                        </a:tabLst>
                      </a:pPr>
                      <a:r>
                        <a:rPr lang="it-IT" sz="1800" dirty="0" smtClean="0">
                          <a:latin typeface="Verdana"/>
                          <a:ea typeface="Times New Roman"/>
                          <a:cs typeface="Times New Roman"/>
                        </a:rPr>
                        <a:t>DS </a:t>
                      </a:r>
                      <a:r>
                        <a:rPr lang="it-IT" sz="1800" dirty="0">
                          <a:latin typeface="Verdana"/>
                          <a:ea typeface="Times New Roman"/>
                          <a:cs typeface="Times New Roman"/>
                        </a:rPr>
                        <a:t>Orio Marzaro</a:t>
                      </a:r>
                    </a:p>
                  </a:txBody>
                  <a:tcPr marL="43596" marR="435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endParaRPr lang="it-IT" sz="1800" dirty="0" smtClean="0">
                        <a:latin typeface="Verdana"/>
                        <a:ea typeface="Times New Roman"/>
                        <a:cs typeface="Times New Roman"/>
                      </a:endParaRPr>
                    </a:p>
                    <a:p>
                      <a:pPr algn="ctr">
                        <a:spcAft>
                          <a:spcPts val="0"/>
                        </a:spcAft>
                        <a:tabLst>
                          <a:tab pos="3060065" algn="ctr"/>
                          <a:tab pos="6120130" algn="r"/>
                          <a:tab pos="449580" algn="l"/>
                        </a:tabLst>
                      </a:pPr>
                      <a:r>
                        <a:rPr lang="it-IT" sz="1800" dirty="0" smtClean="0">
                          <a:latin typeface="Verdana"/>
                          <a:ea typeface="Times New Roman"/>
                          <a:cs typeface="Times New Roman"/>
                        </a:rPr>
                        <a:t>041/5351511</a:t>
                      </a:r>
                      <a:endParaRPr lang="it-IT" sz="1800" dirty="0">
                        <a:latin typeface="Verdana"/>
                        <a:ea typeface="Times New Roman"/>
                        <a:cs typeface="Times New Roman"/>
                      </a:endParaRPr>
                    </a:p>
                  </a:txBody>
                  <a:tcPr marL="43596" marR="435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endParaRPr lang="it-IT" sz="1800" dirty="0" smtClean="0">
                        <a:latin typeface="Verdana"/>
                        <a:ea typeface="Times New Roman"/>
                        <a:cs typeface="Times New Roman"/>
                      </a:endParaRPr>
                    </a:p>
                    <a:p>
                      <a:pPr algn="ctr">
                        <a:spcAft>
                          <a:spcPts val="0"/>
                        </a:spcAft>
                        <a:tabLst>
                          <a:tab pos="3060065" algn="ctr"/>
                          <a:tab pos="6120130" algn="r"/>
                          <a:tab pos="449580" algn="l"/>
                        </a:tabLst>
                      </a:pPr>
                      <a:r>
                        <a:rPr lang="it-IT" sz="1800" dirty="0" smtClean="0">
                          <a:latin typeface="Verdana"/>
                          <a:ea typeface="Times New Roman"/>
                          <a:cs typeface="Times New Roman"/>
                        </a:rPr>
                        <a:t>041/5350557</a:t>
                      </a:r>
                      <a:endParaRPr lang="it-IT" sz="1800" dirty="0">
                        <a:latin typeface="Verdana"/>
                        <a:ea typeface="Times New Roman"/>
                        <a:cs typeface="Times New Roman"/>
                      </a:endParaRPr>
                    </a:p>
                  </a:txBody>
                  <a:tcPr marL="43596" marR="435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endParaRPr lang="it-IT" sz="1800" dirty="0" smtClean="0">
                        <a:latin typeface="Verdana"/>
                        <a:ea typeface="Times New Roman"/>
                        <a:cs typeface="Times New Roman"/>
                      </a:endParaRPr>
                    </a:p>
                    <a:p>
                      <a:pPr algn="ctr">
                        <a:spcAft>
                          <a:spcPts val="0"/>
                        </a:spcAft>
                        <a:tabLst>
                          <a:tab pos="3060065" algn="ctr"/>
                          <a:tab pos="6120130" algn="r"/>
                          <a:tab pos="449580" algn="l"/>
                        </a:tabLst>
                      </a:pPr>
                      <a:r>
                        <a:rPr lang="it-IT" sz="1800" dirty="0" smtClean="0">
                          <a:latin typeface="Verdana"/>
                          <a:ea typeface="Times New Roman"/>
                          <a:cs typeface="Times New Roman"/>
                        </a:rPr>
                        <a:t>Dirigente@istitutogritti.it  </a:t>
                      </a:r>
                      <a:endParaRPr lang="it-IT" sz="1800" dirty="0">
                        <a:latin typeface="Verdana"/>
                        <a:ea typeface="Times New Roman"/>
                        <a:cs typeface="Times New Roman"/>
                      </a:endParaRPr>
                    </a:p>
                  </a:txBody>
                  <a:tcPr marL="43596" marR="435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2985">
                <a:tc>
                  <a:txBody>
                    <a:bodyPr/>
                    <a:lstStyle/>
                    <a:p>
                      <a:pPr algn="ctr">
                        <a:spcAft>
                          <a:spcPts val="0"/>
                        </a:spcAft>
                        <a:tabLst>
                          <a:tab pos="3060065" algn="ctr"/>
                          <a:tab pos="6120130" algn="r"/>
                          <a:tab pos="449580" algn="l"/>
                        </a:tabLst>
                      </a:pPr>
                      <a:endParaRPr lang="it-IT" sz="1800" dirty="0" smtClean="0">
                        <a:latin typeface="Verdana"/>
                        <a:ea typeface="Times New Roman"/>
                        <a:cs typeface="Times New Roman"/>
                      </a:endParaRPr>
                    </a:p>
                    <a:p>
                      <a:pPr algn="ctr">
                        <a:spcAft>
                          <a:spcPts val="0"/>
                        </a:spcAft>
                        <a:tabLst>
                          <a:tab pos="3060065" algn="ctr"/>
                          <a:tab pos="6120130" algn="r"/>
                          <a:tab pos="449580" algn="l"/>
                        </a:tabLst>
                      </a:pPr>
                      <a:r>
                        <a:rPr lang="it-IT" sz="1800" dirty="0" smtClean="0">
                          <a:latin typeface="Verdana"/>
                          <a:ea typeface="Times New Roman"/>
                          <a:cs typeface="Times New Roman"/>
                        </a:rPr>
                        <a:t>Gianna </a:t>
                      </a:r>
                      <a:r>
                        <a:rPr lang="it-IT" sz="1800" dirty="0" err="1">
                          <a:latin typeface="Verdana"/>
                          <a:ea typeface="Times New Roman"/>
                          <a:cs typeface="Times New Roman"/>
                        </a:rPr>
                        <a:t>Benintendi</a:t>
                      </a:r>
                      <a:r>
                        <a:rPr lang="it-IT" sz="1800" dirty="0">
                          <a:latin typeface="Verdana"/>
                          <a:ea typeface="Times New Roman"/>
                          <a:cs typeface="Times New Roman"/>
                        </a:rPr>
                        <a:t> Uff. VII</a:t>
                      </a:r>
                    </a:p>
                  </a:txBody>
                  <a:tcPr marL="43596" marR="435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endParaRPr lang="it-IT" sz="1800" dirty="0" smtClean="0">
                        <a:latin typeface="Verdana"/>
                        <a:ea typeface="Times New Roman"/>
                        <a:cs typeface="Times New Roman"/>
                      </a:endParaRPr>
                    </a:p>
                    <a:p>
                      <a:pPr algn="ctr">
                        <a:spcAft>
                          <a:spcPts val="0"/>
                        </a:spcAft>
                        <a:tabLst>
                          <a:tab pos="3060065" algn="ctr"/>
                          <a:tab pos="6120130" algn="r"/>
                          <a:tab pos="449580" algn="l"/>
                        </a:tabLst>
                      </a:pPr>
                      <a:r>
                        <a:rPr lang="it-IT" sz="1800" dirty="0" smtClean="0">
                          <a:latin typeface="Verdana"/>
                          <a:ea typeface="Times New Roman"/>
                          <a:cs typeface="Times New Roman"/>
                        </a:rPr>
                        <a:t>041/2620985</a:t>
                      </a:r>
                      <a:endParaRPr lang="it-IT" sz="1800" dirty="0">
                        <a:latin typeface="Verdana"/>
                        <a:ea typeface="Times New Roman"/>
                        <a:cs typeface="Times New Roman"/>
                      </a:endParaRPr>
                    </a:p>
                  </a:txBody>
                  <a:tcPr marL="43596" marR="435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endParaRPr lang="it-IT" sz="1800" dirty="0" smtClean="0">
                        <a:latin typeface="Verdana"/>
                        <a:ea typeface="Times New Roman"/>
                        <a:cs typeface="Times New Roman"/>
                      </a:endParaRPr>
                    </a:p>
                    <a:p>
                      <a:pPr algn="ctr">
                        <a:spcAft>
                          <a:spcPts val="0"/>
                        </a:spcAft>
                        <a:tabLst>
                          <a:tab pos="3060065" algn="ctr"/>
                          <a:tab pos="6120130" algn="r"/>
                          <a:tab pos="449580" algn="l"/>
                        </a:tabLst>
                      </a:pPr>
                      <a:r>
                        <a:rPr lang="it-IT" sz="1800" dirty="0" smtClean="0">
                          <a:latin typeface="Verdana"/>
                          <a:ea typeface="Times New Roman"/>
                          <a:cs typeface="Times New Roman"/>
                        </a:rPr>
                        <a:t>041/2620996</a:t>
                      </a:r>
                      <a:endParaRPr lang="it-IT" sz="1800" dirty="0">
                        <a:latin typeface="Verdana"/>
                        <a:ea typeface="Times New Roman"/>
                        <a:cs typeface="Times New Roman"/>
                      </a:endParaRPr>
                    </a:p>
                  </a:txBody>
                  <a:tcPr marL="43596" marR="435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3060065" algn="ctr"/>
                          <a:tab pos="6120130" algn="r"/>
                          <a:tab pos="449580" algn="l"/>
                        </a:tabLst>
                      </a:pPr>
                      <a:endParaRPr lang="it-IT" sz="1800" dirty="0" smtClean="0">
                        <a:latin typeface="Verdana"/>
                        <a:ea typeface="Times New Roman"/>
                        <a:cs typeface="Times New Roman"/>
                      </a:endParaRPr>
                    </a:p>
                    <a:p>
                      <a:pPr algn="ctr">
                        <a:spcAft>
                          <a:spcPts val="0"/>
                        </a:spcAft>
                        <a:tabLst>
                          <a:tab pos="3060065" algn="ctr"/>
                          <a:tab pos="6120130" algn="r"/>
                          <a:tab pos="449580" algn="l"/>
                        </a:tabLst>
                      </a:pPr>
                      <a:r>
                        <a:rPr lang="it-IT" sz="1800" dirty="0" smtClean="0">
                          <a:latin typeface="Verdana"/>
                          <a:ea typeface="Times New Roman"/>
                          <a:cs typeface="Times New Roman"/>
                        </a:rPr>
                        <a:t>gianna.benintendi@istruzione.it</a:t>
                      </a:r>
                      <a:endParaRPr lang="it-IT" sz="1800" dirty="0">
                        <a:latin typeface="Verdana"/>
                        <a:ea typeface="Times New Roman"/>
                        <a:cs typeface="Times New Roman"/>
                      </a:endParaRPr>
                    </a:p>
                  </a:txBody>
                  <a:tcPr marL="43596" marR="435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31425" name="Rectangle 1"/>
          <p:cNvSpPr>
            <a:spLocks noChangeArrowheads="1"/>
          </p:cNvSpPr>
          <p:nvPr/>
        </p:nvSpPr>
        <p:spPr bwMode="auto">
          <a:xfrm>
            <a:off x="0" y="0"/>
            <a:ext cx="184731" cy="5078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49263" algn="r"/>
                <a:tab pos="3060700" algn="ctr"/>
                <a:tab pos="6119813" algn="r"/>
              </a:tabLst>
            </a:pPr>
            <a:endParaRPr kumimoji="0" lang="it-IT"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9263" algn="r"/>
                <a:tab pos="3060700" algn="ctr"/>
                <a:tab pos="6119813" algn="r"/>
              </a:tabLst>
            </a:pP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5128" name="Group 24"/>
          <p:cNvGraphicFramePr>
            <a:graphicFrameLocks noGrp="1"/>
          </p:cNvGraphicFramePr>
          <p:nvPr>
            <p:ph sz="half" idx="1"/>
          </p:nvPr>
        </p:nvGraphicFramePr>
        <p:xfrm>
          <a:off x="785786" y="357165"/>
          <a:ext cx="7429552" cy="6215107"/>
        </p:xfrm>
        <a:graphic>
          <a:graphicData uri="http://schemas.openxmlformats.org/drawingml/2006/table">
            <a:tbl>
              <a:tblPr/>
              <a:tblGrid>
                <a:gridCol w="3211656"/>
                <a:gridCol w="4217896"/>
              </a:tblGrid>
              <a:tr h="1230674">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dirty="0" smtClean="0">
                          <a:ln>
                            <a:noFill/>
                          </a:ln>
                          <a:solidFill>
                            <a:srgbClr val="000000"/>
                          </a:solidFill>
                          <a:effectLst/>
                          <a:latin typeface="Arial" charset="0"/>
                          <a:cs typeface="Arial" charset="0"/>
                        </a:rPr>
                        <a:t>Media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dirty="0" smtClean="0">
                          <a:ln>
                            <a:noFill/>
                          </a:ln>
                          <a:solidFill>
                            <a:schemeClr val="tx1"/>
                          </a:solidFill>
                          <a:effectLst/>
                          <a:latin typeface="Arial" charset="0"/>
                        </a:rPr>
                        <a:t>TABELLA C – DM 99 del 16_12_09</a:t>
                      </a:r>
                    </a:p>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dirty="0" smtClean="0">
                          <a:ln>
                            <a:noFill/>
                          </a:ln>
                          <a:solidFill>
                            <a:schemeClr val="tx1"/>
                          </a:solidFill>
                          <a:effectLst/>
                          <a:latin typeface="Arial" charset="0"/>
                        </a:rPr>
                        <a:t>Credito per candidati esterni/prove preliminari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31101">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smtClean="0">
                          <a:ln>
                            <a:noFill/>
                          </a:ln>
                          <a:solidFill>
                            <a:srgbClr val="000000"/>
                          </a:solidFill>
                          <a:effectLst/>
                          <a:latin typeface="Arial" charset="0"/>
                          <a:cs typeface="Arial" charset="0"/>
                        </a:rPr>
                        <a:t>M = 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smtClean="0">
                          <a:ln>
                            <a:noFill/>
                          </a:ln>
                          <a:solidFill>
                            <a:schemeClr val="tx1"/>
                          </a:solidFill>
                          <a:effectLst/>
                          <a:latin typeface="Arial" charset="0"/>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93513">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smtClean="0">
                          <a:ln>
                            <a:noFill/>
                          </a:ln>
                          <a:solidFill>
                            <a:srgbClr val="000000"/>
                          </a:solidFill>
                          <a:effectLst/>
                          <a:latin typeface="Arial" charset="0"/>
                          <a:cs typeface="Arial" charset="0"/>
                        </a:rPr>
                        <a:t>6 &lt; M ≤ 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smtClean="0">
                          <a:ln>
                            <a:noFill/>
                          </a:ln>
                          <a:solidFill>
                            <a:schemeClr val="tx1"/>
                          </a:solidFill>
                          <a:effectLst/>
                          <a:latin typeface="Arial" charset="0"/>
                        </a:rPr>
                        <a:t>4-5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7609">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smtClean="0">
                          <a:ln>
                            <a:noFill/>
                          </a:ln>
                          <a:solidFill>
                            <a:srgbClr val="000000"/>
                          </a:solidFill>
                          <a:effectLst/>
                          <a:latin typeface="Arial" charset="0"/>
                          <a:cs typeface="Arial" charset="0"/>
                        </a:rPr>
                        <a:t>7 &lt; M ≤ 8</a:t>
                      </a:r>
                    </a:p>
                    <a:p>
                      <a:pPr marL="0" marR="0" lvl="0" indent="0" algn="l" defTabSz="914400" rtl="0" eaLnBrk="0" fontAlgn="base" latinLnBrk="0" hangingPunct="0">
                        <a:lnSpc>
                          <a:spcPct val="100000"/>
                        </a:lnSpc>
                        <a:spcBef>
                          <a:spcPct val="50000"/>
                        </a:spcBef>
                        <a:spcAft>
                          <a:spcPct val="0"/>
                        </a:spcAft>
                        <a:buClr>
                          <a:schemeClr val="accent2"/>
                        </a:buClr>
                        <a:buSzTx/>
                        <a:buFontTx/>
                        <a:buNone/>
                        <a:tabLst/>
                      </a:pPr>
                      <a:endParaRPr kumimoji="0" lang="it-IT" sz="2000" b="0" i="0" u="none" strike="noStrike" cap="none" normalizeH="0" baseline="0" smtClean="0">
                        <a:ln>
                          <a:noFill/>
                        </a:ln>
                        <a:solidFill>
                          <a:srgbClr val="000000"/>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smtClean="0">
                          <a:ln>
                            <a:noFill/>
                          </a:ln>
                          <a:solidFill>
                            <a:schemeClr val="tx1"/>
                          </a:solidFill>
                          <a:effectLst/>
                          <a:latin typeface="Arial" charset="0"/>
                        </a:rPr>
                        <a:t>5-6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71105">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dirty="0" smtClean="0">
                          <a:ln>
                            <a:noFill/>
                          </a:ln>
                          <a:solidFill>
                            <a:schemeClr val="tx1"/>
                          </a:solidFill>
                          <a:effectLst/>
                          <a:latin typeface="Arial" charset="0"/>
                        </a:rPr>
                        <a:t>8 &lt; M ≤ 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dirty="0" smtClean="0">
                          <a:ln>
                            <a:noFill/>
                          </a:ln>
                          <a:solidFill>
                            <a:schemeClr val="tx1"/>
                          </a:solidFill>
                          <a:effectLst/>
                          <a:latin typeface="Arial" charset="0"/>
                        </a:rPr>
                        <a:t>6-7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71105">
                <a:tc>
                  <a:txBody>
                    <a:bodyPr/>
                    <a:lstStyle/>
                    <a:p>
                      <a:pPr marL="0" marR="0" lvl="0" indent="0" algn="l" defTabSz="914400" rtl="0" eaLnBrk="0" fontAlgn="base" latinLnBrk="0" hangingPunct="0">
                        <a:lnSpc>
                          <a:spcPct val="100000"/>
                        </a:lnSpc>
                        <a:spcBef>
                          <a:spcPct val="50000"/>
                        </a:spcBef>
                        <a:spcAft>
                          <a:spcPct val="0"/>
                        </a:spcAft>
                        <a:buClr>
                          <a:schemeClr val="accent2"/>
                        </a:buClr>
                        <a:buSzTx/>
                        <a:buFontTx/>
                        <a:buNone/>
                        <a:tabLst/>
                      </a:pPr>
                      <a:endParaRPr kumimoji="0" lang="it-IT" sz="2000" b="0" i="0" u="none" strike="noStrike" cap="none" normalizeH="0" baseline="0" dirty="0" smtClean="0">
                        <a:ln>
                          <a:noFill/>
                        </a:ln>
                        <a:solidFill>
                          <a:schemeClr val="tx1"/>
                        </a:solidFill>
                        <a:effectLst/>
                        <a:latin typeface="Arial" charset="0"/>
                      </a:endParaRPr>
                    </a:p>
                    <a:p>
                      <a:pPr marL="0" marR="0" lvl="0" indent="0" algn="l"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dirty="0" smtClean="0">
                          <a:ln>
                            <a:noFill/>
                          </a:ln>
                          <a:solidFill>
                            <a:schemeClr val="tx1"/>
                          </a:solidFill>
                          <a:effectLst/>
                          <a:latin typeface="Arial" charset="0"/>
                        </a:rPr>
                        <a:t>9&lt; M ≤ 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50000"/>
                        </a:spcBef>
                        <a:spcAft>
                          <a:spcPct val="0"/>
                        </a:spcAft>
                        <a:buClr>
                          <a:schemeClr val="accent2"/>
                        </a:buClr>
                        <a:buSzTx/>
                        <a:buFontTx/>
                        <a:buNone/>
                        <a:tabLst/>
                      </a:pPr>
                      <a:endParaRPr kumimoji="0" lang="it-IT" sz="2000" b="0"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100000"/>
                        </a:lnSpc>
                        <a:spcBef>
                          <a:spcPct val="50000"/>
                        </a:spcBef>
                        <a:spcAft>
                          <a:spcPct val="0"/>
                        </a:spcAft>
                        <a:buClr>
                          <a:schemeClr val="accent2"/>
                        </a:buClr>
                        <a:buSzTx/>
                        <a:buFontTx/>
                        <a:buNone/>
                        <a:tabLst/>
                      </a:pPr>
                      <a:r>
                        <a:rPr kumimoji="0" lang="it-IT" sz="2000" b="0" i="0" u="none" strike="noStrike" cap="none" normalizeH="0" baseline="0" dirty="0" smtClean="0">
                          <a:ln>
                            <a:noFill/>
                          </a:ln>
                          <a:solidFill>
                            <a:schemeClr val="tx1"/>
                          </a:solidFill>
                          <a:effectLst/>
                          <a:latin typeface="Arial" charset="0"/>
                        </a:rPr>
                        <a:t>7-8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Titolo 1"/>
          <p:cNvSpPr>
            <a:spLocks/>
          </p:cNvSpPr>
          <p:nvPr/>
        </p:nvSpPr>
        <p:spPr bwMode="auto">
          <a:xfrm>
            <a:off x="714348" y="214290"/>
            <a:ext cx="7286676" cy="928694"/>
          </a:xfrm>
          <a:prstGeom prst="rect">
            <a:avLst/>
          </a:prstGeom>
          <a:solidFill>
            <a:schemeClr val="bg1"/>
          </a:solidFill>
          <a:ln w="9525">
            <a:noFill/>
            <a:miter lim="800000"/>
            <a:headEnd/>
            <a:tailEnd/>
          </a:ln>
        </p:spPr>
        <p:txBody>
          <a:bodyPr lIns="91422" tIns="45711" rIns="91422" bIns="45711" anchor="ctr"/>
          <a:lstStyle/>
          <a:p>
            <a:pPr algn="ctr">
              <a:lnSpc>
                <a:spcPct val="85000"/>
              </a:lnSpc>
            </a:pPr>
            <a:r>
              <a:rPr lang="it-IT" sz="2800" b="1" dirty="0" smtClean="0"/>
              <a:t>CANDIDATI ESTERNI - ATTRIBUZIONE CREDITO</a:t>
            </a:r>
            <a:endParaRPr lang="it-IT" sz="2800" b="1" dirty="0"/>
          </a:p>
        </p:txBody>
      </p:sp>
      <p:sp>
        <p:nvSpPr>
          <p:cNvPr id="6" name="Segnaposto numero diapositiva 5"/>
          <p:cNvSpPr>
            <a:spLocks noGrp="1"/>
          </p:cNvSpPr>
          <p:nvPr>
            <p:ph type="sldNum" sz="quarter" idx="12"/>
          </p:nvPr>
        </p:nvSpPr>
        <p:spPr/>
        <p:txBody>
          <a:bodyPr>
            <a:normAutofit/>
          </a:bodyPr>
          <a:lstStyle/>
          <a:p>
            <a:fld id="{0ABBB4C6-F3C0-4120-A42E-402529F7FD68}" type="slidenum">
              <a:rPr lang="it-IT" smtClean="0"/>
              <a:pPr/>
              <a:t>41</a:t>
            </a:fld>
            <a:endParaRPr lang="it-IT"/>
          </a:p>
        </p:txBody>
      </p:sp>
      <p:sp>
        <p:nvSpPr>
          <p:cNvPr id="161795" name="Rectangle 3"/>
          <p:cNvSpPr>
            <a:spLocks noGrp="1" noChangeArrowheads="1"/>
          </p:cNvSpPr>
          <p:nvPr>
            <p:ph sz="quarter" idx="1"/>
          </p:nvPr>
        </p:nvSpPr>
        <p:spPr>
          <a:xfrm>
            <a:off x="250824" y="1052513"/>
            <a:ext cx="4249737" cy="4805379"/>
          </a:xfrm>
        </p:spPr>
        <p:txBody>
          <a:bodyPr>
            <a:normAutofit lnSpcReduction="10000"/>
          </a:bodyPr>
          <a:lstStyle/>
          <a:p>
            <a:pPr>
              <a:lnSpc>
                <a:spcPct val="90000"/>
              </a:lnSpc>
              <a:buFontTx/>
              <a:buNone/>
            </a:pPr>
            <a:r>
              <a:rPr lang="it-IT" sz="1700" dirty="0" smtClean="0">
                <a:solidFill>
                  <a:srgbClr val="FF0000"/>
                </a:solidFill>
              </a:rPr>
              <a:t>-</a:t>
            </a:r>
          </a:p>
          <a:p>
            <a:pPr>
              <a:lnSpc>
                <a:spcPct val="90000"/>
              </a:lnSpc>
              <a:buFontTx/>
              <a:buNone/>
            </a:pPr>
            <a:endParaRPr lang="it-IT" sz="1700" dirty="0">
              <a:solidFill>
                <a:srgbClr val="FF0000"/>
              </a:solidFill>
            </a:endParaRPr>
          </a:p>
          <a:p>
            <a:pPr>
              <a:lnSpc>
                <a:spcPct val="90000"/>
              </a:lnSpc>
              <a:buFont typeface="Wingdings" pitchFamily="2" charset="2"/>
              <a:buChar char="q"/>
            </a:pPr>
            <a:r>
              <a:rPr lang="it-IT" sz="2600" dirty="0" smtClean="0">
                <a:solidFill>
                  <a:srgbClr val="FF0000"/>
                </a:solidFill>
              </a:rPr>
              <a:t>          </a:t>
            </a:r>
            <a:r>
              <a:rPr lang="it-IT" sz="2600" dirty="0" smtClean="0"/>
              <a:t>Alunni a cui non è stato attribuito il credito negli anni precedenti: penultimo e terzultimo anno applicazione Tabelle</a:t>
            </a:r>
          </a:p>
          <a:p>
            <a:pPr>
              <a:lnSpc>
                <a:spcPct val="90000"/>
              </a:lnSpc>
              <a:buFont typeface="Wingdings" pitchFamily="2" charset="2"/>
              <a:buChar char="q"/>
            </a:pPr>
            <a:endParaRPr lang="it-IT" sz="2600" dirty="0" smtClean="0"/>
          </a:p>
          <a:p>
            <a:pPr>
              <a:lnSpc>
                <a:spcPct val="90000"/>
              </a:lnSpc>
              <a:buFont typeface="Wingdings" pitchFamily="2" charset="2"/>
              <a:buChar char="q"/>
            </a:pPr>
            <a:r>
              <a:rPr lang="it-IT" sz="2600" dirty="0" smtClean="0"/>
              <a:t>A (per promozione)</a:t>
            </a:r>
          </a:p>
          <a:p>
            <a:pPr>
              <a:lnSpc>
                <a:spcPct val="90000"/>
              </a:lnSpc>
              <a:buFont typeface="Wingdings" pitchFamily="2" charset="2"/>
              <a:buChar char="q"/>
            </a:pPr>
            <a:r>
              <a:rPr lang="it-IT" sz="2600" dirty="0" smtClean="0"/>
              <a:t>B (per idoneità)</a:t>
            </a:r>
          </a:p>
          <a:p>
            <a:pPr>
              <a:lnSpc>
                <a:spcPct val="90000"/>
              </a:lnSpc>
              <a:buFont typeface="Wingdings" pitchFamily="2" charset="2"/>
              <a:buChar char="q"/>
            </a:pPr>
            <a:r>
              <a:rPr lang="it-IT" sz="2600" dirty="0" smtClean="0"/>
              <a:t>C (per esami preliminari</a:t>
            </a:r>
            <a:r>
              <a:rPr lang="it-IT" sz="2600" b="1" dirty="0" smtClean="0"/>
              <a:t>).</a:t>
            </a:r>
          </a:p>
        </p:txBody>
      </p:sp>
      <p:sp>
        <p:nvSpPr>
          <p:cNvPr id="161796" name="Rectangle 4"/>
          <p:cNvSpPr>
            <a:spLocks noGrp="1" noChangeArrowheads="1"/>
          </p:cNvSpPr>
          <p:nvPr>
            <p:ph sz="quarter" idx="2"/>
          </p:nvPr>
        </p:nvSpPr>
        <p:spPr>
          <a:xfrm>
            <a:off x="4429124" y="1125538"/>
            <a:ext cx="4110039" cy="5375296"/>
          </a:xfrm>
        </p:spPr>
        <p:txBody>
          <a:bodyPr>
            <a:normAutofit lnSpcReduction="10000"/>
          </a:bodyPr>
          <a:lstStyle/>
          <a:p>
            <a:pPr eaLnBrk="1" hangingPunct="1">
              <a:lnSpc>
                <a:spcPct val="80000"/>
              </a:lnSpc>
              <a:spcBef>
                <a:spcPct val="0"/>
              </a:spcBef>
              <a:buFont typeface="Wingdings" pitchFamily="2" charset="2"/>
              <a:buChar char="q"/>
            </a:pPr>
            <a:r>
              <a:rPr lang="it-IT" sz="1800" dirty="0" smtClean="0"/>
              <a:t>      </a:t>
            </a:r>
            <a:r>
              <a:rPr lang="it-IT" dirty="0" smtClean="0"/>
              <a:t>  Attribuzione credito da parte del Consiglio di Classe </a:t>
            </a:r>
          </a:p>
          <a:p>
            <a:pPr eaLnBrk="1" hangingPunct="1">
              <a:lnSpc>
                <a:spcPct val="80000"/>
              </a:lnSpc>
              <a:spcBef>
                <a:spcPct val="0"/>
              </a:spcBef>
              <a:buFont typeface="Wingdings" pitchFamily="2" charset="2"/>
              <a:buChar char="q"/>
            </a:pPr>
            <a:endParaRPr lang="it-IT" dirty="0" smtClean="0"/>
          </a:p>
          <a:p>
            <a:pPr eaLnBrk="1" hangingPunct="1">
              <a:lnSpc>
                <a:spcPct val="80000"/>
              </a:lnSpc>
              <a:spcBef>
                <a:spcPct val="0"/>
              </a:spcBef>
              <a:buFont typeface="Wingdings" pitchFamily="2" charset="2"/>
              <a:buChar char="q"/>
            </a:pPr>
            <a:r>
              <a:rPr lang="it-IT" dirty="0" smtClean="0"/>
              <a:t>    </a:t>
            </a:r>
            <a:r>
              <a:rPr lang="it-IT" dirty="0"/>
              <a:t> </a:t>
            </a:r>
            <a:r>
              <a:rPr lang="it-IT" dirty="0" smtClean="0"/>
              <a:t>   il punteggio andrà moltiplicato per due nel caso di prove preliminari relative agli ultimi due anni,  per tre nel caso di prove preliminari relative agli ultimi tre anni (Tabella C)</a:t>
            </a:r>
          </a:p>
          <a:p>
            <a:pPr eaLnBrk="1" hangingPunct="1">
              <a:lnSpc>
                <a:spcPct val="80000"/>
              </a:lnSpc>
              <a:spcBef>
                <a:spcPct val="0"/>
              </a:spcBef>
              <a:buFont typeface="Wingdings" pitchFamily="2" charset="2"/>
              <a:buChar char="q"/>
            </a:pPr>
            <a:endParaRPr lang="it-IT" dirty="0" smtClean="0"/>
          </a:p>
          <a:p>
            <a:pPr eaLnBrk="1" hangingPunct="1">
              <a:lnSpc>
                <a:spcPct val="80000"/>
              </a:lnSpc>
              <a:spcBef>
                <a:spcPct val="0"/>
              </a:spcBef>
              <a:buFont typeface="Wingdings" pitchFamily="2" charset="2"/>
              <a:buChar char="q"/>
            </a:pPr>
            <a:r>
              <a:rPr lang="it-IT" dirty="0" smtClean="0"/>
              <a:t>        possibilità di aumentare il punteggio di 1 punto per i candidati in possesso di crediti formativi.</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COMMISSIONI</a:t>
            </a:r>
            <a:endParaRPr lang="it-IT" dirty="0"/>
          </a:p>
        </p:txBody>
      </p:sp>
      <p:sp>
        <p:nvSpPr>
          <p:cNvPr id="3" name="Sottotitolo 2"/>
          <p:cNvSpPr>
            <a:spLocks noGrp="1"/>
          </p:cNvSpPr>
          <p:nvPr>
            <p:ph type="subTitle" idx="1"/>
          </p:nvPr>
        </p:nvSpPr>
        <p:spPr/>
        <p:txBody>
          <a:bodyPr>
            <a:normAutofit/>
          </a:bodyPr>
          <a:lstStyle/>
          <a:p>
            <a:r>
              <a:rPr lang="it-IT" sz="2800" dirty="0" smtClean="0"/>
              <a:t>Articolo 11 O.M. N. 41/2012</a:t>
            </a:r>
            <a:endParaRPr lang="it-IT" sz="2800" dirty="0"/>
          </a:p>
        </p:txBody>
      </p:sp>
      <p:sp>
        <p:nvSpPr>
          <p:cNvPr id="4" name="Segnaposto numero diapositiva 3"/>
          <p:cNvSpPr>
            <a:spLocks noGrp="1"/>
          </p:cNvSpPr>
          <p:nvPr>
            <p:ph type="sldNum" sz="quarter" idx="12"/>
          </p:nvPr>
        </p:nvSpPr>
        <p:spPr/>
        <p:txBody>
          <a:bodyPr/>
          <a:lstStyle/>
          <a:p>
            <a:fld id="{0ABBB4C6-F3C0-4120-A42E-402529F7FD68}" type="slidenum">
              <a:rPr lang="it-IT" smtClean="0"/>
              <a:pPr/>
              <a:t>42</a:t>
            </a:fld>
            <a:endParaRPr lang="it-IT"/>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274638"/>
            <a:ext cx="7496204" cy="1368412"/>
          </a:xfrm>
        </p:spPr>
        <p:txBody>
          <a:bodyPr>
            <a:normAutofit fontScale="90000"/>
          </a:bodyPr>
          <a:lstStyle/>
          <a:p>
            <a:pPr hangingPunct="0"/>
            <a:r>
              <a:rPr lang="it-IT" dirty="0" smtClean="0"/>
              <a:t/>
            </a:r>
            <a:br>
              <a:rPr lang="it-IT" dirty="0" smtClean="0"/>
            </a:br>
            <a:r>
              <a:rPr lang="it-IT" dirty="0"/>
              <a:t/>
            </a:r>
            <a:br>
              <a:rPr lang="it-IT" dirty="0"/>
            </a:br>
            <a:r>
              <a:rPr lang="it-IT" dirty="0" smtClean="0"/>
              <a:t/>
            </a:r>
            <a:br>
              <a:rPr lang="it-IT" dirty="0" smtClean="0"/>
            </a:br>
            <a:r>
              <a:rPr lang="it-IT" dirty="0" smtClean="0"/>
              <a:t/>
            </a:r>
            <a:br>
              <a:rPr lang="it-IT" dirty="0" smtClean="0"/>
            </a:br>
            <a:r>
              <a:rPr lang="it-IT" dirty="0" smtClean="0"/>
              <a:t> </a:t>
            </a:r>
            <a:br>
              <a:rPr lang="it-IT" dirty="0" smtClean="0"/>
            </a:br>
            <a:r>
              <a:rPr lang="it-IT" sz="3600" dirty="0" smtClean="0"/>
              <a:t> </a:t>
            </a:r>
            <a:br>
              <a:rPr lang="it-IT" sz="3600" dirty="0" smtClean="0"/>
            </a:br>
            <a:r>
              <a:rPr lang="it-IT" sz="3600" dirty="0" smtClean="0"/>
              <a:t/>
            </a:r>
            <a:br>
              <a:rPr lang="it-IT" sz="3600" dirty="0" smtClean="0"/>
            </a:br>
            <a:r>
              <a:rPr lang="it-IT" sz="3600" dirty="0" smtClean="0"/>
              <a:t/>
            </a:r>
            <a:br>
              <a:rPr lang="it-IT" sz="3600" dirty="0" smtClean="0"/>
            </a:br>
            <a:r>
              <a:rPr lang="it-IT" sz="3100" dirty="0" smtClean="0"/>
              <a:t>ART. 11 – COMMISSIONI  </a:t>
            </a:r>
            <a:r>
              <a:rPr lang="it-IT" dirty="0" smtClean="0"/>
              <a:t/>
            </a:r>
            <a:br>
              <a:rPr lang="it-IT" dirty="0" smtClean="0"/>
            </a:br>
            <a:endParaRPr lang="it-IT" dirty="0"/>
          </a:p>
        </p:txBody>
      </p:sp>
      <p:sp>
        <p:nvSpPr>
          <p:cNvPr id="3" name="Segnaposto contenuto 2"/>
          <p:cNvSpPr>
            <a:spLocks noGrp="1"/>
          </p:cNvSpPr>
          <p:nvPr>
            <p:ph sz="quarter" idx="1"/>
          </p:nvPr>
        </p:nvSpPr>
        <p:spPr/>
        <p:txBody>
          <a:bodyPr>
            <a:normAutofit fontScale="40000" lnSpcReduction="20000"/>
          </a:bodyPr>
          <a:lstStyle/>
          <a:p>
            <a:pPr hangingPunct="0">
              <a:buNone/>
            </a:pPr>
            <a:r>
              <a:rPr lang="it-IT" dirty="0"/>
              <a:t> </a:t>
            </a:r>
          </a:p>
          <a:p>
            <a:pPr hangingPunct="0">
              <a:buFont typeface="Wingdings" pitchFamily="2" charset="2"/>
              <a:buChar char="q"/>
            </a:pPr>
            <a:r>
              <a:rPr lang="it-IT" sz="7200" dirty="0" smtClean="0"/>
              <a:t>Non </a:t>
            </a:r>
            <a:r>
              <a:rPr lang="it-IT" sz="7200" dirty="0"/>
              <a:t>è consentito ai componenti le commissioni di rifiutare l'incarico o di lasciarlo, salvo nei casi di legittimo impedimento per motivi che devono essere documentati e accertati. </a:t>
            </a:r>
            <a:endParaRPr lang="it-IT" sz="7200" dirty="0" smtClean="0"/>
          </a:p>
          <a:p>
            <a:pPr hangingPunct="0">
              <a:buNone/>
            </a:pPr>
            <a:endParaRPr lang="it-IT" sz="7200" dirty="0"/>
          </a:p>
          <a:p>
            <a:pPr hangingPunct="0">
              <a:buFont typeface="Wingdings" pitchFamily="2" charset="2"/>
              <a:buChar char="q"/>
            </a:pPr>
            <a:r>
              <a:rPr lang="it-IT" sz="7200" dirty="0" smtClean="0"/>
              <a:t>Le </a:t>
            </a:r>
            <a:r>
              <a:rPr lang="it-IT" sz="7200" dirty="0"/>
              <a:t>sostituzioni di componenti le </a:t>
            </a:r>
            <a:r>
              <a:rPr lang="it-IT" sz="7200" dirty="0" smtClean="0"/>
              <a:t>commissioni sono disposte </a:t>
            </a:r>
            <a:r>
              <a:rPr lang="it-IT" sz="7200" dirty="0"/>
              <a:t>dal Direttore generale dell’Ufficio Scolastico Regionale, secondo le disposizioni di cui all'art. 16 del citato D.M. n. 6 del 17 gennaio 2007</a:t>
            </a:r>
            <a:r>
              <a:rPr lang="it-IT" sz="7200" dirty="0" smtClean="0"/>
              <a:t>. 4</a:t>
            </a:r>
            <a:r>
              <a:rPr lang="it-IT" sz="7200" dirty="0"/>
              <a:t>. </a:t>
            </a:r>
          </a:p>
          <a:p>
            <a:pPr lvl="0"/>
            <a:endParaRPr lang="it-IT" sz="7200" dirty="0"/>
          </a:p>
          <a:p>
            <a:endParaRPr lang="it-IT" sz="5600" dirty="0"/>
          </a:p>
        </p:txBody>
      </p:sp>
      <p:sp>
        <p:nvSpPr>
          <p:cNvPr id="6" name="Segnaposto numero diapositiva 5"/>
          <p:cNvSpPr>
            <a:spLocks noGrp="1"/>
          </p:cNvSpPr>
          <p:nvPr>
            <p:ph type="sldNum" sz="quarter" idx="15"/>
          </p:nvPr>
        </p:nvSpPr>
        <p:spPr/>
        <p:txBody>
          <a:bodyPr>
            <a:normAutofit/>
          </a:bodyPr>
          <a:lstStyle/>
          <a:p>
            <a:fld id="{0ABBB4C6-F3C0-4120-A42E-402529F7FD68}" type="slidenum">
              <a:rPr lang="it-IT" smtClean="0"/>
              <a:pPr/>
              <a:t>43</a:t>
            </a:fld>
            <a:endParaRPr lang="it-IT"/>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t>ART. 11 </a:t>
            </a:r>
            <a:r>
              <a:rPr lang="it-IT" dirty="0" smtClean="0"/>
              <a:t>– COMMISSIONI - ASSENZE</a:t>
            </a:r>
            <a:endParaRPr lang="it-IT" dirty="0"/>
          </a:p>
        </p:txBody>
      </p:sp>
      <p:sp>
        <p:nvSpPr>
          <p:cNvPr id="3" name="Segnaposto contenuto 2"/>
          <p:cNvSpPr>
            <a:spLocks noGrp="1"/>
          </p:cNvSpPr>
          <p:nvPr>
            <p:ph sz="quarter" idx="1"/>
          </p:nvPr>
        </p:nvSpPr>
        <p:spPr>
          <a:xfrm>
            <a:off x="285720" y="1357298"/>
            <a:ext cx="8401080" cy="5214974"/>
          </a:xfrm>
        </p:spPr>
        <p:txBody>
          <a:bodyPr>
            <a:normAutofit fontScale="92500" lnSpcReduction="20000"/>
          </a:bodyPr>
          <a:lstStyle/>
          <a:p>
            <a:pPr lvl="0">
              <a:buFont typeface="Wingdings" pitchFamily="2" charset="2"/>
              <a:buChar char="q"/>
            </a:pPr>
            <a:r>
              <a:rPr lang="it-IT" dirty="0" smtClean="0"/>
              <a:t>Il commissario assente deve essere tempestivamente sostituito per la restante durata delle operazioni d'esame nei casi di assenze successive all'espletamento delle prove scritte.</a:t>
            </a:r>
          </a:p>
          <a:p>
            <a:pPr lvl="0">
              <a:buNone/>
            </a:pPr>
            <a:endParaRPr lang="it-IT" dirty="0" smtClean="0"/>
          </a:p>
          <a:p>
            <a:pPr lvl="0">
              <a:buFont typeface="Wingdings" pitchFamily="2" charset="2"/>
              <a:buChar char="q"/>
            </a:pPr>
            <a:r>
              <a:rPr lang="it-IT" dirty="0" smtClean="0"/>
              <a:t>In caso di assenza temporanea (intesa quale assenza la cui durata non sia superiore ad un giorno) di uno dei commissari, si rende possibile il proseguimento delle operazioni d’esame relative alla correzione delle prove scritte, sempreché sia assicurata la presenza in commissione del presidente o del suo sostituto e di almeno due commissari per ciascuna area disciplinare. </a:t>
            </a:r>
          </a:p>
          <a:p>
            <a:pPr lvl="0">
              <a:buNone/>
            </a:pPr>
            <a:endParaRPr lang="it-IT" dirty="0" smtClean="0"/>
          </a:p>
          <a:p>
            <a:pPr lvl="0">
              <a:buFont typeface="Wingdings" pitchFamily="2" charset="2"/>
              <a:buChar char="q"/>
            </a:pPr>
            <a:r>
              <a:rPr lang="it-IT" dirty="0" smtClean="0"/>
              <a:t>Le commissioni possono procedere alla correzione della prima e della seconda prova scritta anche operando per aree disciplinari, di cui al D.M. 18 settembre 1998, n.358, ferma restando la responsabilità collegiale dell’intera commissione.</a:t>
            </a:r>
          </a:p>
          <a:p>
            <a:pPr>
              <a:buFont typeface="Wingdings" pitchFamily="2" charset="2"/>
              <a:buChar char="q"/>
            </a:pPr>
            <a:endParaRPr lang="it-IT" dirty="0"/>
          </a:p>
        </p:txBody>
      </p:sp>
      <p:sp>
        <p:nvSpPr>
          <p:cNvPr id="4" name="Segnaposto numero diapositiva 3"/>
          <p:cNvSpPr>
            <a:spLocks noGrp="1"/>
          </p:cNvSpPr>
          <p:nvPr>
            <p:ph type="sldNum" sz="quarter" idx="15"/>
          </p:nvPr>
        </p:nvSpPr>
        <p:spPr/>
        <p:txBody>
          <a:bodyPr>
            <a:normAutofit/>
          </a:bodyPr>
          <a:lstStyle/>
          <a:p>
            <a:fld id="{0ABBB4C6-F3C0-4120-A42E-402529F7FD68}" type="slidenum">
              <a:rPr lang="it-IT" smtClean="0"/>
              <a:pPr/>
              <a:t>44</a:t>
            </a:fld>
            <a:endParaRPr lang="it-IT"/>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dirty="0" smtClean="0"/>
              <a:t/>
            </a:r>
            <a:br>
              <a:rPr lang="it-IT" sz="3600" dirty="0" smtClean="0"/>
            </a:br>
            <a:r>
              <a:rPr lang="it-IT" sz="3600" dirty="0"/>
              <a:t/>
            </a:r>
            <a:br>
              <a:rPr lang="it-IT" sz="3600" dirty="0"/>
            </a:br>
            <a:r>
              <a:rPr lang="it-IT" sz="3600" dirty="0" smtClean="0"/>
              <a:t>ART. 11 </a:t>
            </a:r>
            <a:r>
              <a:rPr lang="it-IT" dirty="0" smtClean="0"/>
              <a:t>– COMMISSIONI - ASSENZE</a:t>
            </a:r>
            <a:br>
              <a:rPr lang="it-IT" dirty="0" smtClean="0"/>
            </a:br>
            <a:r>
              <a:rPr lang="it-IT" dirty="0" smtClean="0"/>
              <a:t> </a:t>
            </a:r>
            <a:br>
              <a:rPr lang="it-IT" dirty="0" smtClean="0"/>
            </a:br>
            <a:endParaRPr lang="it-IT" dirty="0"/>
          </a:p>
        </p:txBody>
      </p:sp>
      <p:sp>
        <p:nvSpPr>
          <p:cNvPr id="4" name="Segnaposto contenuto 3"/>
          <p:cNvSpPr>
            <a:spLocks noGrp="1"/>
          </p:cNvSpPr>
          <p:nvPr>
            <p:ph sz="quarter" idx="1"/>
          </p:nvPr>
        </p:nvSpPr>
        <p:spPr/>
        <p:txBody>
          <a:bodyPr>
            <a:normAutofit fontScale="70000" lnSpcReduction="20000"/>
          </a:bodyPr>
          <a:lstStyle/>
          <a:p>
            <a:pPr lvl="0">
              <a:buFont typeface="Wingdings" pitchFamily="2" charset="2"/>
              <a:buChar char="q"/>
            </a:pPr>
            <a:r>
              <a:rPr lang="it-IT" sz="3200" dirty="0" smtClean="0"/>
              <a:t>Nell’ipotesi di assenza temporanea dei commissari durante l’espletamento del colloquio, devono essere interrotte tutte le operazioni d’esame relative allo stesso. </a:t>
            </a:r>
          </a:p>
          <a:p>
            <a:pPr lvl="0">
              <a:buNone/>
            </a:pPr>
            <a:endParaRPr lang="it-IT" sz="3200" dirty="0" smtClean="0"/>
          </a:p>
          <a:p>
            <a:pPr lvl="0">
              <a:buFont typeface="Wingdings" pitchFamily="2" charset="2"/>
              <a:buChar char="q"/>
            </a:pPr>
            <a:r>
              <a:rPr lang="it-IT" sz="3200" dirty="0" smtClean="0"/>
              <a:t>Qualora si assenti il presidente, sempre per un tempo non superiore ad un giorno, possono effettuarsi le operazioni che non richiedono la presenza dell’intera commissione. In luogo del presidente, deve essere presente in commissione il suo sostituto.</a:t>
            </a:r>
          </a:p>
          <a:p>
            <a:pPr lvl="0">
              <a:buNone/>
            </a:pPr>
            <a:endParaRPr lang="it-IT" sz="3200" dirty="0" smtClean="0"/>
          </a:p>
          <a:p>
            <a:pPr lvl="0">
              <a:buFont typeface="Wingdings" pitchFamily="2" charset="2"/>
              <a:buChar char="q"/>
            </a:pPr>
            <a:r>
              <a:rPr lang="it-IT" sz="3200" dirty="0" smtClean="0"/>
              <a:t>L’assenza temporanea deve riferirsi a casi di legittimo impedimento debitamente documentati e rigorosamente accertati.</a:t>
            </a:r>
          </a:p>
          <a:p>
            <a:endParaRPr lang="it-IT" dirty="0"/>
          </a:p>
        </p:txBody>
      </p:sp>
      <p:sp>
        <p:nvSpPr>
          <p:cNvPr id="3" name="Segnaposto numero diapositiva 2"/>
          <p:cNvSpPr>
            <a:spLocks noGrp="1"/>
          </p:cNvSpPr>
          <p:nvPr>
            <p:ph type="sldNum" sz="quarter" idx="15"/>
          </p:nvPr>
        </p:nvSpPr>
        <p:spPr/>
        <p:txBody>
          <a:bodyPr>
            <a:normAutofit/>
          </a:bodyPr>
          <a:lstStyle/>
          <a:p>
            <a:fld id="{0ABBB4C6-F3C0-4120-A42E-402529F7FD68}" type="slidenum">
              <a:rPr lang="it-IT" smtClean="0"/>
              <a:pPr/>
              <a:t>45</a:t>
            </a:fld>
            <a:endParaRPr lang="it-IT"/>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071670" y="1357298"/>
            <a:ext cx="6000792" cy="1857388"/>
          </a:xfrm>
        </p:spPr>
        <p:txBody>
          <a:bodyPr>
            <a:normAutofit/>
          </a:bodyPr>
          <a:lstStyle/>
          <a:p>
            <a:r>
              <a:rPr lang="it-IT" dirty="0" smtClean="0"/>
              <a:t>DIARIO DELLE OPERAZIONI E DELLE PROVE </a:t>
            </a:r>
            <a:r>
              <a:rPr lang="it-IT" dirty="0" err="1" smtClean="0"/>
              <a:t>D’ESAME</a:t>
            </a:r>
            <a:endParaRPr lang="it-IT" dirty="0"/>
          </a:p>
        </p:txBody>
      </p:sp>
      <p:sp>
        <p:nvSpPr>
          <p:cNvPr id="3" name="Sottotitolo 2"/>
          <p:cNvSpPr>
            <a:spLocks noGrp="1"/>
          </p:cNvSpPr>
          <p:nvPr>
            <p:ph type="subTitle" idx="1"/>
          </p:nvPr>
        </p:nvSpPr>
        <p:spPr>
          <a:xfrm>
            <a:off x="2143108" y="4071942"/>
            <a:ext cx="6315092" cy="2302980"/>
          </a:xfrm>
        </p:spPr>
        <p:txBody>
          <a:bodyPr/>
          <a:lstStyle/>
          <a:p>
            <a:r>
              <a:rPr lang="it-IT" sz="2800" dirty="0" smtClean="0"/>
              <a:t>Articolo 12 O.M. N. 41/2012</a:t>
            </a:r>
          </a:p>
          <a:p>
            <a:endParaRPr lang="it-IT" dirty="0"/>
          </a:p>
        </p:txBody>
      </p:sp>
      <p:sp>
        <p:nvSpPr>
          <p:cNvPr id="4" name="Segnaposto numero diapositiva 3"/>
          <p:cNvSpPr>
            <a:spLocks noGrp="1"/>
          </p:cNvSpPr>
          <p:nvPr>
            <p:ph type="sldNum" sz="quarter" idx="12"/>
          </p:nvPr>
        </p:nvSpPr>
        <p:spPr/>
        <p:txBody>
          <a:bodyPr/>
          <a:lstStyle/>
          <a:p>
            <a:fld id="{0ABBB4C6-F3C0-4120-A42E-402529F7FD68}" type="slidenum">
              <a:rPr lang="it-IT" smtClean="0"/>
              <a:pPr/>
              <a:t>46</a:t>
            </a:fld>
            <a:endParaRPr lang="it-IT"/>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800" dirty="0" smtClean="0"/>
              <a:t>ART. 12 </a:t>
            </a:r>
            <a:r>
              <a:rPr lang="it-IT" sz="3200" dirty="0" smtClean="0"/>
              <a:t>- </a:t>
            </a:r>
            <a:r>
              <a:rPr lang="it-IT" sz="2800" dirty="0" smtClean="0"/>
              <a:t>DIARIO DELLE OPERAZIONI E DELLE PROVE</a:t>
            </a:r>
            <a:r>
              <a:rPr lang="it-IT" sz="3200" dirty="0" smtClean="0"/>
              <a:t/>
            </a:r>
            <a:br>
              <a:rPr lang="it-IT" sz="3200" dirty="0" smtClean="0"/>
            </a:br>
            <a:endParaRPr lang="it-IT" sz="3200" dirty="0"/>
          </a:p>
        </p:txBody>
      </p:sp>
      <p:sp>
        <p:nvSpPr>
          <p:cNvPr id="3" name="Segnaposto contenuto 2"/>
          <p:cNvSpPr>
            <a:spLocks noGrp="1"/>
          </p:cNvSpPr>
          <p:nvPr>
            <p:ph sz="quarter" idx="1"/>
          </p:nvPr>
        </p:nvSpPr>
        <p:spPr>
          <a:xfrm>
            <a:off x="500034" y="1142984"/>
            <a:ext cx="8186766" cy="5500726"/>
          </a:xfrm>
        </p:spPr>
        <p:txBody>
          <a:bodyPr>
            <a:normAutofit fontScale="55000" lnSpcReduction="20000"/>
          </a:bodyPr>
          <a:lstStyle/>
          <a:p>
            <a:pPr hangingPunct="0">
              <a:buNone/>
            </a:pPr>
            <a:r>
              <a:rPr lang="it-IT" dirty="0"/>
              <a:t> </a:t>
            </a:r>
          </a:p>
          <a:p>
            <a:pPr marL="914400" indent="-914400">
              <a:buFont typeface="Wingdings" pitchFamily="2" charset="2"/>
              <a:buChar char="q"/>
            </a:pPr>
            <a:r>
              <a:rPr lang="it-IT" sz="4500" dirty="0" smtClean="0"/>
              <a:t>Riunione </a:t>
            </a:r>
            <a:r>
              <a:rPr lang="it-IT" sz="4800" dirty="0" smtClean="0"/>
              <a:t>seduta plenaria</a:t>
            </a:r>
            <a:r>
              <a:rPr lang="it-IT" sz="4500" dirty="0" smtClean="0"/>
              <a:t>: </a:t>
            </a:r>
            <a:r>
              <a:rPr lang="it-IT" sz="4500" b="1" dirty="0" smtClean="0"/>
              <a:t>20 </a:t>
            </a:r>
            <a:r>
              <a:rPr lang="it-IT" sz="4500" b="1" dirty="0"/>
              <a:t>giugno </a:t>
            </a:r>
            <a:r>
              <a:rPr lang="it-IT" sz="4500" dirty="0" smtClean="0"/>
              <a:t>2012 </a:t>
            </a:r>
            <a:r>
              <a:rPr lang="it-IT" sz="4500" dirty="0"/>
              <a:t>alle ore </a:t>
            </a:r>
            <a:r>
              <a:rPr lang="it-IT" sz="4500" dirty="0" smtClean="0"/>
              <a:t>8,30</a:t>
            </a:r>
          </a:p>
          <a:p>
            <a:pPr marL="914400" indent="-914400">
              <a:buNone/>
            </a:pPr>
            <a:r>
              <a:rPr lang="it-IT" sz="4500" dirty="0" smtClean="0"/>
              <a:t> </a:t>
            </a:r>
            <a:r>
              <a:rPr lang="it-IT" sz="4500" dirty="0"/>
              <a:t> </a:t>
            </a:r>
          </a:p>
          <a:p>
            <a:pPr marL="914400" indent="-914400">
              <a:buFont typeface="Wingdings" pitchFamily="2" charset="2"/>
              <a:buChar char="q"/>
            </a:pPr>
            <a:r>
              <a:rPr lang="it-IT" sz="4500" dirty="0" smtClean="0"/>
              <a:t>Prima </a:t>
            </a:r>
            <a:r>
              <a:rPr lang="it-IT" sz="4500" dirty="0"/>
              <a:t>prova scritta: </a:t>
            </a:r>
            <a:r>
              <a:rPr lang="it-IT" sz="4500" b="1" dirty="0" smtClean="0"/>
              <a:t>20 </a:t>
            </a:r>
            <a:r>
              <a:rPr lang="it-IT" sz="4500" b="1" dirty="0"/>
              <a:t>giugno </a:t>
            </a:r>
            <a:r>
              <a:rPr lang="it-IT" sz="4500" dirty="0" smtClean="0"/>
              <a:t>2012, </a:t>
            </a:r>
            <a:r>
              <a:rPr lang="it-IT" sz="4500" dirty="0"/>
              <a:t>ore </a:t>
            </a:r>
            <a:r>
              <a:rPr lang="it-IT" sz="4500" dirty="0" smtClean="0"/>
              <a:t>8.30</a:t>
            </a:r>
            <a:endParaRPr lang="it-IT" sz="4500" dirty="0"/>
          </a:p>
          <a:p>
            <a:pPr marL="914400" indent="-914400">
              <a:buNone/>
            </a:pPr>
            <a:r>
              <a:rPr lang="it-IT" sz="4500" dirty="0"/>
              <a:t> </a:t>
            </a:r>
          </a:p>
          <a:p>
            <a:pPr marL="914400" indent="-914400">
              <a:buFont typeface="Wingdings" pitchFamily="2" charset="2"/>
              <a:buChar char="q"/>
            </a:pPr>
            <a:r>
              <a:rPr lang="it-IT" sz="4500" dirty="0" smtClean="0"/>
              <a:t>Seconda </a:t>
            </a:r>
            <a:r>
              <a:rPr lang="it-IT" sz="4500" dirty="0"/>
              <a:t>prova scritta, grafica o scritto-grafica: </a:t>
            </a:r>
            <a:r>
              <a:rPr lang="it-IT" sz="4500" b="1" dirty="0" smtClean="0"/>
              <a:t>21 </a:t>
            </a:r>
            <a:r>
              <a:rPr lang="it-IT" sz="4500" b="1" dirty="0"/>
              <a:t>giugno </a:t>
            </a:r>
            <a:r>
              <a:rPr lang="it-IT" sz="4500" dirty="0" smtClean="0"/>
              <a:t>2012, </a:t>
            </a:r>
            <a:r>
              <a:rPr lang="it-IT" sz="4500" dirty="0"/>
              <a:t>ore </a:t>
            </a:r>
            <a:r>
              <a:rPr lang="it-IT" sz="4500" dirty="0" smtClean="0"/>
              <a:t>8.30</a:t>
            </a:r>
            <a:endParaRPr lang="it-IT" sz="4500" dirty="0"/>
          </a:p>
          <a:p>
            <a:pPr marL="914400" indent="-914400">
              <a:buNone/>
            </a:pPr>
            <a:r>
              <a:rPr lang="it-IT" sz="4500" dirty="0"/>
              <a:t> </a:t>
            </a:r>
          </a:p>
          <a:p>
            <a:pPr marL="914400" indent="-914400">
              <a:buFont typeface="Wingdings" pitchFamily="2" charset="2"/>
              <a:buChar char="q"/>
            </a:pPr>
            <a:r>
              <a:rPr lang="it-IT" sz="4500" dirty="0" smtClean="0"/>
              <a:t>Terza </a:t>
            </a:r>
            <a:r>
              <a:rPr lang="it-IT" sz="4500" dirty="0"/>
              <a:t>prova scritta: </a:t>
            </a:r>
            <a:r>
              <a:rPr lang="it-IT" sz="4500" b="1" dirty="0" smtClean="0"/>
              <a:t>25 </a:t>
            </a:r>
            <a:r>
              <a:rPr lang="it-IT" sz="4500" b="1" dirty="0"/>
              <a:t>giugno </a:t>
            </a:r>
            <a:r>
              <a:rPr lang="it-IT" sz="4500" dirty="0" smtClean="0"/>
              <a:t>2012, ore 8.30</a:t>
            </a:r>
            <a:endParaRPr lang="it-IT" sz="4500" dirty="0"/>
          </a:p>
          <a:p>
            <a:pPr marL="914400" indent="-914400">
              <a:buNone/>
            </a:pPr>
            <a:r>
              <a:rPr lang="it-IT" sz="4500" dirty="0"/>
              <a:t> </a:t>
            </a:r>
          </a:p>
          <a:p>
            <a:pPr marL="914400" indent="-914400">
              <a:buFont typeface="Wingdings" pitchFamily="2" charset="2"/>
              <a:buChar char="q"/>
            </a:pPr>
            <a:r>
              <a:rPr lang="it-IT" sz="4500" dirty="0" smtClean="0"/>
              <a:t>Quarta </a:t>
            </a:r>
            <a:r>
              <a:rPr lang="it-IT" sz="4500" dirty="0"/>
              <a:t>prova scritta: </a:t>
            </a:r>
            <a:r>
              <a:rPr lang="it-IT" sz="4500" b="1" dirty="0" smtClean="0"/>
              <a:t>26 </a:t>
            </a:r>
            <a:r>
              <a:rPr lang="it-IT" sz="4500" b="1" dirty="0"/>
              <a:t>giugno </a:t>
            </a:r>
            <a:r>
              <a:rPr lang="it-IT" sz="4500" dirty="0" smtClean="0"/>
              <a:t>2012, </a:t>
            </a:r>
            <a:r>
              <a:rPr lang="it-IT" sz="4500" dirty="0"/>
              <a:t>ore </a:t>
            </a:r>
            <a:r>
              <a:rPr lang="it-IT" sz="4500" dirty="0" smtClean="0"/>
              <a:t>8.30</a:t>
            </a:r>
          </a:p>
          <a:p>
            <a:pPr marL="914400" indent="-914400">
              <a:buFont typeface="Wingdings" pitchFamily="2" charset="2"/>
              <a:buChar char="q"/>
            </a:pPr>
            <a:endParaRPr lang="it-IT" sz="4500" dirty="0"/>
          </a:p>
          <a:p>
            <a:pPr marL="914400" indent="-914400">
              <a:buFont typeface="Wingdings" pitchFamily="2" charset="2"/>
              <a:buChar char="q"/>
            </a:pPr>
            <a:r>
              <a:rPr lang="it-IT" sz="4500" dirty="0" smtClean="0"/>
              <a:t>Prove suppletive: </a:t>
            </a:r>
            <a:r>
              <a:rPr lang="it-IT" sz="4500" b="1" dirty="0" smtClean="0"/>
              <a:t>4 – 5 - 7 luglio </a:t>
            </a:r>
            <a:r>
              <a:rPr lang="it-IT" sz="4500" dirty="0" smtClean="0"/>
              <a:t>2012, ore 8.30</a:t>
            </a:r>
            <a:endParaRPr lang="it-IT" sz="4500" dirty="0"/>
          </a:p>
          <a:p>
            <a:pPr>
              <a:buNone/>
            </a:pPr>
            <a:r>
              <a:rPr lang="it-IT" sz="4500" dirty="0"/>
              <a:t>	 </a:t>
            </a:r>
          </a:p>
          <a:p>
            <a:pPr>
              <a:buFont typeface="Wingdings" pitchFamily="2" charset="2"/>
              <a:buChar char="q"/>
            </a:pPr>
            <a:endParaRPr lang="it-IT" sz="2000" dirty="0"/>
          </a:p>
        </p:txBody>
      </p:sp>
      <p:sp>
        <p:nvSpPr>
          <p:cNvPr id="6" name="Segnaposto numero diapositiva 5"/>
          <p:cNvSpPr>
            <a:spLocks noGrp="1"/>
          </p:cNvSpPr>
          <p:nvPr>
            <p:ph type="sldNum" sz="quarter" idx="15"/>
          </p:nvPr>
        </p:nvSpPr>
        <p:spPr/>
        <p:txBody>
          <a:bodyPr>
            <a:normAutofit/>
          </a:bodyPr>
          <a:lstStyle/>
          <a:p>
            <a:fld id="{0ABBB4C6-F3C0-4120-A42E-402529F7FD68}" type="slidenum">
              <a:rPr lang="it-IT" smtClean="0"/>
              <a:pPr/>
              <a:t>47</a:t>
            </a:fld>
            <a:endParaRPr lang="it-IT"/>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RIUNIONE PRELIMINARE</a:t>
            </a:r>
            <a:endParaRPr lang="it-IT" dirty="0"/>
          </a:p>
        </p:txBody>
      </p:sp>
      <p:sp>
        <p:nvSpPr>
          <p:cNvPr id="3" name="Sottotitolo 2"/>
          <p:cNvSpPr>
            <a:spLocks noGrp="1"/>
          </p:cNvSpPr>
          <p:nvPr>
            <p:ph type="subTitle" idx="1"/>
          </p:nvPr>
        </p:nvSpPr>
        <p:spPr/>
        <p:txBody>
          <a:bodyPr/>
          <a:lstStyle/>
          <a:p>
            <a:r>
              <a:rPr lang="it-IT" sz="2800" dirty="0" smtClean="0"/>
              <a:t>Articolo 13 O.M. N. 41/2012</a:t>
            </a:r>
          </a:p>
          <a:p>
            <a:endParaRPr lang="it-IT" dirty="0"/>
          </a:p>
        </p:txBody>
      </p:sp>
      <p:sp>
        <p:nvSpPr>
          <p:cNvPr id="4" name="Segnaposto numero diapositiva 3"/>
          <p:cNvSpPr>
            <a:spLocks noGrp="1"/>
          </p:cNvSpPr>
          <p:nvPr>
            <p:ph type="sldNum" sz="quarter" idx="12"/>
          </p:nvPr>
        </p:nvSpPr>
        <p:spPr/>
        <p:txBody>
          <a:bodyPr/>
          <a:lstStyle/>
          <a:p>
            <a:fld id="{0ABBB4C6-F3C0-4120-A42E-402529F7FD68}" type="slidenum">
              <a:rPr lang="it-IT" smtClean="0"/>
              <a:pPr/>
              <a:t>48</a:t>
            </a:fld>
            <a:endParaRPr lang="it-IT"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71472" y="274638"/>
            <a:ext cx="7353328" cy="796908"/>
          </a:xfrm>
        </p:spPr>
        <p:txBody>
          <a:bodyPr>
            <a:normAutofit/>
          </a:bodyPr>
          <a:lstStyle/>
          <a:p>
            <a:r>
              <a:rPr lang="it-IT" sz="2800" dirty="0" smtClean="0"/>
              <a:t>RIUNIONE PLENARIA</a:t>
            </a:r>
            <a:endParaRPr lang="it-IT" sz="2800" dirty="0"/>
          </a:p>
        </p:txBody>
      </p:sp>
      <p:sp>
        <p:nvSpPr>
          <p:cNvPr id="3" name="Segnaposto contenuto 2"/>
          <p:cNvSpPr>
            <a:spLocks noGrp="1"/>
          </p:cNvSpPr>
          <p:nvPr>
            <p:ph sz="quarter" idx="1"/>
          </p:nvPr>
        </p:nvSpPr>
        <p:spPr>
          <a:xfrm>
            <a:off x="500034" y="1214422"/>
            <a:ext cx="8143932" cy="5643578"/>
          </a:xfrm>
        </p:spPr>
        <p:txBody>
          <a:bodyPr>
            <a:noAutofit/>
          </a:bodyPr>
          <a:lstStyle/>
          <a:p>
            <a:pPr>
              <a:buFont typeface="Wingdings" pitchFamily="2" charset="2"/>
              <a:buChar char="q"/>
            </a:pPr>
            <a:r>
              <a:rPr lang="it-IT" sz="2800" dirty="0" smtClean="0"/>
              <a:t>le commissioni definiscono la data di inizio   </a:t>
            </a:r>
          </a:p>
          <a:p>
            <a:pPr>
              <a:buNone/>
            </a:pPr>
            <a:r>
              <a:rPr lang="it-IT" sz="2800" dirty="0" smtClean="0"/>
              <a:t>   dei colloqui per ciascuna classe/commissione</a:t>
            </a:r>
          </a:p>
          <a:p>
            <a:pPr>
              <a:buFont typeface="Wingdings" pitchFamily="2" charset="2"/>
              <a:buChar char="q"/>
            </a:pPr>
            <a:r>
              <a:rPr lang="it-IT" sz="2800" dirty="0" smtClean="0"/>
              <a:t>l’ordine di precedenza tra le due classi/commissioni e, all’interno di ciascuna di esse, in base a sorteggio</a:t>
            </a:r>
          </a:p>
          <a:p>
            <a:pPr>
              <a:buFont typeface="Wingdings" pitchFamily="2" charset="2"/>
              <a:buChar char="q"/>
            </a:pPr>
            <a:r>
              <a:rPr lang="it-IT" sz="2800" dirty="0" smtClean="0"/>
              <a:t> la  precedenza tra candidati esterni ed interni </a:t>
            </a:r>
          </a:p>
          <a:p>
            <a:pPr>
              <a:buFont typeface="Wingdings" pitchFamily="2" charset="2"/>
              <a:buChar char="q"/>
            </a:pPr>
            <a:r>
              <a:rPr lang="it-IT" sz="2800" dirty="0" smtClean="0"/>
              <a:t> l’ordine di convocazione dei candidati medesimi secondo la lettera alfabetica. </a:t>
            </a:r>
          </a:p>
          <a:p>
            <a:pPr>
              <a:buFont typeface="Wingdings" pitchFamily="2" charset="2"/>
              <a:buChar char="q"/>
            </a:pPr>
            <a:r>
              <a:rPr lang="it-IT" sz="2800" dirty="0" smtClean="0"/>
              <a:t> la data di pubblicazione dei risultati, che deve essere unica per le due classi/commissioni. </a:t>
            </a:r>
          </a:p>
        </p:txBody>
      </p:sp>
      <p:sp>
        <p:nvSpPr>
          <p:cNvPr id="6" name="Segnaposto numero diapositiva 5"/>
          <p:cNvSpPr>
            <a:spLocks noGrp="1"/>
          </p:cNvSpPr>
          <p:nvPr>
            <p:ph type="sldNum" sz="quarter" idx="15"/>
          </p:nvPr>
        </p:nvSpPr>
        <p:spPr/>
        <p:txBody>
          <a:bodyPr>
            <a:normAutofit/>
          </a:bodyPr>
          <a:lstStyle/>
          <a:p>
            <a:fld id="{0ABBB4C6-F3C0-4120-A42E-402529F7FD68}" type="slidenum">
              <a:rPr lang="it-IT" smtClean="0"/>
              <a:pPr/>
              <a:t>49</a:t>
            </a:fld>
            <a:endParaRPr lang="it-IT"/>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285984" y="2928934"/>
            <a:ext cx="6172216" cy="2089628"/>
          </a:xfrm>
        </p:spPr>
        <p:txBody>
          <a:bodyPr>
            <a:normAutofit fontScale="90000"/>
          </a:bodyPr>
          <a:lstStyle/>
          <a:p>
            <a:r>
              <a:rPr lang="it-IT" dirty="0" smtClean="0">
                <a:hlinkClick r:id="rId3"/>
              </a:rPr>
              <a:t/>
            </a:r>
            <a:br>
              <a:rPr lang="it-IT" dirty="0" smtClean="0">
                <a:hlinkClick r:id="rId3"/>
              </a:rPr>
            </a:br>
            <a:r>
              <a:rPr lang="it-IT" dirty="0" smtClean="0">
                <a:hlinkClick r:id="rId3"/>
              </a:rPr>
              <a:t>dirigente@istitutogritti.it</a:t>
            </a:r>
            <a:r>
              <a:rPr lang="it-IT" dirty="0" smtClean="0"/>
              <a:t/>
            </a:r>
            <a:br>
              <a:rPr lang="it-IT" dirty="0" smtClean="0"/>
            </a:br>
            <a:r>
              <a:rPr lang="it-IT" dirty="0" smtClean="0"/>
              <a:t/>
            </a:r>
            <a:br>
              <a:rPr lang="it-IT" dirty="0" smtClean="0"/>
            </a:br>
            <a:r>
              <a:rPr lang="it-IT" dirty="0" smtClean="0"/>
              <a:t>0412620985 – Gianna </a:t>
            </a:r>
            <a:r>
              <a:rPr lang="it-IT" dirty="0" err="1" smtClean="0"/>
              <a:t>Benintendi</a:t>
            </a:r>
            <a:r>
              <a:rPr lang="it-IT" dirty="0" smtClean="0"/>
              <a:t/>
            </a:r>
            <a:br>
              <a:rPr lang="it-IT" dirty="0" smtClean="0"/>
            </a:br>
            <a:r>
              <a:rPr lang="it-IT" dirty="0"/>
              <a:t/>
            </a:r>
            <a:br>
              <a:rPr lang="it-IT" dirty="0"/>
            </a:br>
            <a:r>
              <a:rPr lang="it-IT" dirty="0" smtClean="0"/>
              <a:t>0415351511 – Orio Marzaro</a:t>
            </a:r>
            <a:br>
              <a:rPr lang="it-IT" dirty="0" smtClean="0"/>
            </a:br>
            <a:r>
              <a:rPr lang="it-IT" dirty="0"/>
              <a:t/>
            </a:r>
            <a:br>
              <a:rPr lang="it-IT" dirty="0"/>
            </a:br>
            <a:r>
              <a:rPr lang="it-IT" dirty="0" smtClean="0"/>
              <a:t>3280353700 </a:t>
            </a:r>
            <a:endParaRPr lang="it-IT" dirty="0"/>
          </a:p>
        </p:txBody>
      </p:sp>
      <p:sp>
        <p:nvSpPr>
          <p:cNvPr id="3" name="Sottotitolo 2"/>
          <p:cNvSpPr>
            <a:spLocks noGrp="1"/>
          </p:cNvSpPr>
          <p:nvPr>
            <p:ph type="subTitle" idx="1"/>
          </p:nvPr>
        </p:nvSpPr>
        <p:spPr/>
        <p:txBody>
          <a:bodyPr/>
          <a:lstStyle/>
          <a:p>
            <a:pPr>
              <a:spcBef>
                <a:spcPct val="0"/>
              </a:spcBef>
            </a:pPr>
            <a:endParaRPr lang="it-IT" dirty="0" smtClean="0">
              <a:solidFill>
                <a:schemeClr val="tx1"/>
              </a:solidFill>
            </a:endParaRPr>
          </a:p>
          <a:p>
            <a:pPr>
              <a:spcBef>
                <a:spcPct val="0"/>
              </a:spcBef>
            </a:pPr>
            <a:endParaRPr lang="it-IT" dirty="0" smtClean="0">
              <a:solidFill>
                <a:schemeClr val="tx1"/>
              </a:solidFill>
            </a:endParaRPr>
          </a:p>
          <a:p>
            <a:pPr>
              <a:spcBef>
                <a:spcPct val="0"/>
              </a:spcBef>
            </a:pPr>
            <a:r>
              <a:rPr lang="it-IT" dirty="0" smtClean="0">
                <a:solidFill>
                  <a:schemeClr val="tx1"/>
                </a:solidFill>
              </a:rPr>
              <a:t>     Nucleo di supporto per Esame di Stato </a:t>
            </a:r>
          </a:p>
          <a:p>
            <a:pPr>
              <a:spcBef>
                <a:spcPct val="0"/>
              </a:spcBef>
            </a:pPr>
            <a:r>
              <a:rPr lang="it-IT" sz="2100" dirty="0" smtClean="0">
                <a:solidFill>
                  <a:schemeClr val="tx1"/>
                </a:solidFill>
              </a:rPr>
              <a:t>                     2010-2011</a:t>
            </a:r>
            <a:r>
              <a:rPr lang="it-IT" dirty="0" smtClean="0">
                <a:solidFill>
                  <a:schemeClr val="tx1"/>
                </a:solidFill>
              </a:rPr>
              <a:t> – 2° ciclo</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RIUNIONE PRELIMINARE </a:t>
            </a:r>
          </a:p>
        </p:txBody>
      </p:sp>
      <p:sp>
        <p:nvSpPr>
          <p:cNvPr id="3" name="Segnaposto contenuto 2"/>
          <p:cNvSpPr>
            <a:spLocks noGrp="1"/>
          </p:cNvSpPr>
          <p:nvPr>
            <p:ph sz="quarter" idx="1"/>
          </p:nvPr>
        </p:nvSpPr>
        <p:spPr/>
        <p:txBody>
          <a:bodyPr/>
          <a:lstStyle/>
          <a:p>
            <a:pPr>
              <a:buFont typeface="Wingdings" pitchFamily="2" charset="2"/>
              <a:buChar char="q"/>
            </a:pPr>
            <a:r>
              <a:rPr lang="it-IT" dirty="0" smtClean="0"/>
              <a:t>       Il punteggio complessivo delle prove scritte è  </a:t>
            </a:r>
          </a:p>
          <a:p>
            <a:pPr>
              <a:buNone/>
            </a:pPr>
            <a:r>
              <a:rPr lang="it-IT" dirty="0" smtClean="0"/>
              <a:t>        pubblicato, per tutti i candidati di ciascuna </a:t>
            </a:r>
          </a:p>
          <a:p>
            <a:pPr>
              <a:buNone/>
            </a:pPr>
            <a:r>
              <a:rPr lang="it-IT" dirty="0" smtClean="0"/>
              <a:t>        classe, un giorno prima della data fissata per </a:t>
            </a:r>
          </a:p>
          <a:p>
            <a:pPr>
              <a:buNone/>
            </a:pPr>
            <a:r>
              <a:rPr lang="it-IT" dirty="0" smtClean="0"/>
              <a:t>        l'inizio dello svolgimento del colloquio di tale  </a:t>
            </a:r>
          </a:p>
          <a:p>
            <a:pPr>
              <a:buNone/>
            </a:pPr>
            <a:r>
              <a:rPr lang="it-IT" dirty="0" smtClean="0"/>
              <a:t>        classe. </a:t>
            </a:r>
          </a:p>
          <a:p>
            <a:pPr>
              <a:buNone/>
            </a:pPr>
            <a:endParaRPr lang="it-IT" dirty="0" smtClean="0"/>
          </a:p>
          <a:p>
            <a:pPr>
              <a:buFont typeface="Wingdings" pitchFamily="2" charset="2"/>
              <a:buChar char="q"/>
            </a:pPr>
            <a:r>
              <a:rPr lang="it-IT" dirty="0" smtClean="0"/>
              <a:t>	Colloquio: di norma 5 candidati al giorno</a:t>
            </a:r>
          </a:p>
          <a:p>
            <a:pPr>
              <a:buFont typeface="Wingdings" pitchFamily="2" charset="2"/>
              <a:buChar char="q"/>
            </a:pPr>
            <a:endParaRPr lang="it-IT" dirty="0" smtClean="0"/>
          </a:p>
          <a:p>
            <a:pPr>
              <a:buFont typeface="Wingdings" pitchFamily="2" charset="2"/>
              <a:buChar char="q"/>
            </a:pPr>
            <a:r>
              <a:rPr lang="it-IT" dirty="0" smtClean="0"/>
              <a:t>	Pubblicazione all’Albo del diario dei colloqui </a:t>
            </a:r>
          </a:p>
          <a:p>
            <a:pPr hangingPunct="0">
              <a:buNone/>
            </a:pPr>
            <a:r>
              <a:rPr lang="it-IT" dirty="0" smtClean="0"/>
              <a:t>	</a:t>
            </a:r>
            <a:endParaRPr lang="it-IT" dirty="0"/>
          </a:p>
        </p:txBody>
      </p:sp>
      <p:sp>
        <p:nvSpPr>
          <p:cNvPr id="4" name="Segnaposto numero diapositiva 3"/>
          <p:cNvSpPr>
            <a:spLocks noGrp="1"/>
          </p:cNvSpPr>
          <p:nvPr>
            <p:ph type="sldNum" sz="quarter" idx="15"/>
          </p:nvPr>
        </p:nvSpPr>
        <p:spPr/>
        <p:txBody>
          <a:bodyPr/>
          <a:lstStyle/>
          <a:p>
            <a:fld id="{0ABBB4C6-F3C0-4120-A42E-402529F7FD68}" type="slidenum">
              <a:rPr lang="it-IT" smtClean="0"/>
              <a:pPr/>
              <a:t>50</a:t>
            </a:fld>
            <a:endParaRPr lang="it-IT"/>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RIUNIONE PRELIMINARE </a:t>
            </a:r>
            <a:endParaRPr lang="it-IT" sz="2800" dirty="0"/>
          </a:p>
        </p:txBody>
      </p:sp>
      <p:sp>
        <p:nvSpPr>
          <p:cNvPr id="3" name="Segnaposto contenuto 2"/>
          <p:cNvSpPr>
            <a:spLocks noGrp="1"/>
          </p:cNvSpPr>
          <p:nvPr>
            <p:ph sz="quarter" idx="1"/>
          </p:nvPr>
        </p:nvSpPr>
        <p:spPr/>
        <p:txBody>
          <a:bodyPr>
            <a:normAutofit fontScale="25000" lnSpcReduction="20000"/>
          </a:bodyPr>
          <a:lstStyle/>
          <a:p>
            <a:pPr hangingPunct="0">
              <a:buNone/>
            </a:pPr>
            <a:r>
              <a:rPr lang="it-IT" sz="4200" b="1" dirty="0" smtClean="0"/>
              <a:t>    </a:t>
            </a:r>
          </a:p>
          <a:p>
            <a:pPr hangingPunct="0">
              <a:buNone/>
            </a:pPr>
            <a:endParaRPr lang="it-IT" sz="4200" b="1" dirty="0"/>
          </a:p>
          <a:p>
            <a:pPr hangingPunct="0">
              <a:buNone/>
            </a:pPr>
            <a:r>
              <a:rPr lang="it-IT" sz="6400" b="1" dirty="0" smtClean="0"/>
              <a:t> INTEGRAZIONE DEL PUNTEGGIO FINALE</a:t>
            </a:r>
          </a:p>
          <a:p>
            <a:pPr hangingPunct="0">
              <a:buFont typeface="Wingdings" pitchFamily="2" charset="2"/>
              <a:buChar char="q"/>
            </a:pPr>
            <a:endParaRPr lang="it-IT" dirty="0"/>
          </a:p>
          <a:p>
            <a:pPr hangingPunct="0">
              <a:buFont typeface="Wingdings" pitchFamily="2" charset="2"/>
              <a:buChar char="q"/>
            </a:pPr>
            <a:r>
              <a:rPr lang="it-IT" sz="7200" dirty="0" smtClean="0"/>
              <a:t>        L'eventuale integrazione del punteggio complessivo conseguito, fino ad un massimo di 5 punti, per quei candidati che abbiano conseguito un credito scolastico di almeno 15 punti ed un risultato complessivo nelle prove di esame pari almeno a 70 punti, è effettuata al momento della valutazione finale per ciascuna commissione, sulla base di criteri precedentemente stabiliti, secondo l'art. 13, comma 11 e con una congrua motivazione da acquisire al verbale. Stesso modalità dell’assegnazione del punteggio alle prove scritte e al colloquio.</a:t>
            </a:r>
          </a:p>
          <a:p>
            <a:pPr hangingPunct="0">
              <a:buFont typeface="Wingdings" pitchFamily="2" charset="2"/>
              <a:buChar char="q"/>
            </a:pPr>
            <a:endParaRPr lang="it-IT" sz="7200" dirty="0" smtClean="0"/>
          </a:p>
          <a:p>
            <a:pPr hangingPunct="0">
              <a:buFont typeface="Wingdings" pitchFamily="2" charset="2"/>
              <a:buChar char="q"/>
            </a:pPr>
            <a:endParaRPr lang="it-IT" dirty="0"/>
          </a:p>
          <a:p>
            <a:pPr hangingPunct="0">
              <a:buFont typeface="Wingdings" pitchFamily="2" charset="2"/>
              <a:buChar char="q"/>
            </a:pPr>
            <a:endParaRPr lang="it-IT" dirty="0" smtClean="0"/>
          </a:p>
          <a:p>
            <a:pPr>
              <a:buNone/>
            </a:pPr>
            <a:r>
              <a:rPr lang="it-IT" sz="4400" b="1" dirty="0" smtClean="0"/>
              <a:t> </a:t>
            </a:r>
            <a:r>
              <a:rPr lang="it-IT" sz="7200" b="1" dirty="0" smtClean="0"/>
              <a:t>VALUTAZIONE FINALE</a:t>
            </a:r>
          </a:p>
          <a:p>
            <a:pPr>
              <a:buFont typeface="Wingdings" pitchFamily="2" charset="2"/>
              <a:buChar char="q"/>
            </a:pPr>
            <a:endParaRPr lang="it-IT" sz="4400" b="1" dirty="0" smtClean="0"/>
          </a:p>
          <a:p>
            <a:pPr>
              <a:buFont typeface="Wingdings" pitchFamily="2" charset="2"/>
              <a:buChar char="q"/>
            </a:pPr>
            <a:r>
              <a:rPr lang="it-IT" sz="7200" dirty="0" smtClean="0"/>
              <a:t>      le operazioni intese alla valutazione finale e alla elaborazione dei relativi atti iniziano subito dopo la conclusione dei colloqui di ciascuna classe/commissione.</a:t>
            </a:r>
          </a:p>
          <a:p>
            <a:pPr>
              <a:buFont typeface="Wingdings" pitchFamily="2" charset="2"/>
              <a:buChar char="q"/>
            </a:pPr>
            <a:endParaRPr lang="it-IT" sz="7200" dirty="0" smtClean="0"/>
          </a:p>
          <a:p>
            <a:pPr>
              <a:buNone/>
            </a:pPr>
            <a:endParaRPr lang="it-IT" sz="7200" dirty="0" smtClean="0"/>
          </a:p>
          <a:p>
            <a:pPr hangingPunct="0">
              <a:buNone/>
            </a:pPr>
            <a:r>
              <a:rPr lang="it-IT" sz="7200" dirty="0" smtClean="0"/>
              <a:t> </a:t>
            </a:r>
          </a:p>
          <a:p>
            <a:pPr hangingPunct="0">
              <a:buNone/>
            </a:pPr>
            <a:r>
              <a:rPr lang="it-IT" sz="7200" dirty="0" smtClean="0"/>
              <a:t> </a:t>
            </a:r>
          </a:p>
          <a:p>
            <a:endParaRPr lang="it-IT" sz="7200" dirty="0"/>
          </a:p>
        </p:txBody>
      </p:sp>
      <p:sp>
        <p:nvSpPr>
          <p:cNvPr id="4" name="Segnaposto numero diapositiva 3"/>
          <p:cNvSpPr>
            <a:spLocks noGrp="1"/>
          </p:cNvSpPr>
          <p:nvPr>
            <p:ph type="sldNum" sz="quarter" idx="15"/>
          </p:nvPr>
        </p:nvSpPr>
        <p:spPr/>
        <p:txBody>
          <a:bodyPr>
            <a:normAutofit/>
          </a:bodyPr>
          <a:lstStyle/>
          <a:p>
            <a:fld id="{0ABBB4C6-F3C0-4120-A42E-402529F7FD68}" type="slidenum">
              <a:rPr lang="it-IT" smtClean="0"/>
              <a:pPr/>
              <a:t>51</a:t>
            </a:fld>
            <a:endParaRPr lang="it-IT"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543824" cy="868346"/>
          </a:xfrm>
        </p:spPr>
        <p:txBody>
          <a:bodyPr>
            <a:normAutofit/>
          </a:bodyPr>
          <a:lstStyle/>
          <a:p>
            <a:pPr hangingPunct="0"/>
            <a:r>
              <a:rPr lang="it-IT" sz="2800" dirty="0" smtClean="0"/>
              <a:t>RIUNIONE PRELIMINARE </a:t>
            </a:r>
            <a:r>
              <a:rPr lang="it-IT" dirty="0" smtClean="0"/>
              <a:t> </a:t>
            </a:r>
            <a:endParaRPr lang="it-IT" dirty="0"/>
          </a:p>
        </p:txBody>
      </p:sp>
      <p:sp>
        <p:nvSpPr>
          <p:cNvPr id="3" name="Segnaposto contenuto 2"/>
          <p:cNvSpPr>
            <a:spLocks noGrp="1"/>
          </p:cNvSpPr>
          <p:nvPr>
            <p:ph sz="quarter" idx="1"/>
          </p:nvPr>
        </p:nvSpPr>
        <p:spPr>
          <a:xfrm>
            <a:off x="428596" y="1071546"/>
            <a:ext cx="8258204" cy="5786454"/>
          </a:xfrm>
        </p:spPr>
        <p:txBody>
          <a:bodyPr>
            <a:normAutofit fontScale="85000" lnSpcReduction="10000"/>
          </a:bodyPr>
          <a:lstStyle/>
          <a:p>
            <a:pPr hangingPunct="0">
              <a:buNone/>
            </a:pPr>
            <a:r>
              <a:rPr lang="it-IT" dirty="0"/>
              <a:t> </a:t>
            </a:r>
          </a:p>
          <a:p>
            <a:pPr hangingPunct="0">
              <a:buFont typeface="Wingdings" pitchFamily="2" charset="2"/>
              <a:buChar char="q"/>
            </a:pPr>
            <a:r>
              <a:rPr lang="it-IT" dirty="0"/>
              <a:t>	</a:t>
            </a:r>
            <a:r>
              <a:rPr lang="it-IT" dirty="0" smtClean="0"/>
              <a:t>il </a:t>
            </a:r>
            <a:r>
              <a:rPr lang="it-IT" dirty="0"/>
              <a:t>Presidente può delegare un proprio sostituto scelto tra i commissari, esterni o interni. </a:t>
            </a:r>
            <a:endParaRPr lang="it-IT" dirty="0" smtClean="0"/>
          </a:p>
          <a:p>
            <a:pPr hangingPunct="0">
              <a:buNone/>
            </a:pPr>
            <a:endParaRPr lang="it-IT" dirty="0"/>
          </a:p>
          <a:p>
            <a:pPr hangingPunct="0">
              <a:buFont typeface="Wingdings" pitchFamily="2" charset="2"/>
              <a:buChar char="q"/>
            </a:pPr>
            <a:r>
              <a:rPr lang="it-IT" dirty="0"/>
              <a:t>	Il presidente sceglie un commissario</a:t>
            </a:r>
            <a:r>
              <a:rPr lang="it-IT" i="1" dirty="0"/>
              <a:t>,</a:t>
            </a:r>
            <a:r>
              <a:rPr lang="it-IT" dirty="0"/>
              <a:t>interno o esterno</a:t>
            </a:r>
            <a:r>
              <a:rPr lang="it-IT" i="1" dirty="0"/>
              <a:t>,</a:t>
            </a:r>
            <a:r>
              <a:rPr lang="it-IT" dirty="0"/>
              <a:t> quale segretario di ciascuna </a:t>
            </a:r>
            <a:r>
              <a:rPr lang="it-IT" dirty="0" smtClean="0"/>
              <a:t>commissione </a:t>
            </a:r>
          </a:p>
          <a:p>
            <a:pPr hangingPunct="0">
              <a:buNone/>
            </a:pPr>
            <a:r>
              <a:rPr lang="it-IT" dirty="0" smtClean="0"/>
              <a:t>    </a:t>
            </a:r>
          </a:p>
          <a:p>
            <a:pPr hangingPunct="0">
              <a:buFont typeface="Wingdings" pitchFamily="2" charset="2"/>
              <a:buChar char="q"/>
            </a:pPr>
            <a:r>
              <a:rPr lang="it-IT" dirty="0" smtClean="0"/>
              <a:t>     Dichiarazione per </a:t>
            </a:r>
            <a:r>
              <a:rPr lang="it-IT" dirty="0"/>
              <a:t>iscritto </a:t>
            </a:r>
            <a:r>
              <a:rPr lang="it-IT" dirty="0" smtClean="0"/>
              <a:t>di non aver istruito privatamente i candidati assegnati. Sostituzione immediata per incompatibilità.</a:t>
            </a:r>
          </a:p>
          <a:p>
            <a:pPr hangingPunct="0">
              <a:buNone/>
            </a:pPr>
            <a:endParaRPr lang="it-IT" dirty="0" smtClean="0"/>
          </a:p>
          <a:p>
            <a:pPr hangingPunct="0">
              <a:buFont typeface="Wingdings" pitchFamily="2" charset="2"/>
              <a:buChar char="q"/>
            </a:pPr>
            <a:r>
              <a:rPr lang="it-IT" dirty="0" smtClean="0"/>
              <a:t>	Assenza di rapporti di parentela e di affinità entro il quarto grado, ovvero di rapporto di </a:t>
            </a:r>
            <a:r>
              <a:rPr lang="it-IT" dirty="0"/>
              <a:t>coniugio con i </a:t>
            </a:r>
            <a:r>
              <a:rPr lang="it-IT" dirty="0" smtClean="0"/>
              <a:t>candidati. Sostituzione immediata per incompatibilità</a:t>
            </a:r>
          </a:p>
          <a:p>
            <a:pPr hangingPunct="0">
              <a:buNone/>
            </a:pPr>
            <a:endParaRPr lang="it-IT" dirty="0" smtClean="0"/>
          </a:p>
          <a:p>
            <a:pPr hangingPunct="0">
              <a:buFont typeface="Wingdings" pitchFamily="2" charset="2"/>
              <a:buChar char="q"/>
            </a:pPr>
            <a:r>
              <a:rPr lang="it-IT" dirty="0" smtClean="0"/>
              <a:t>      Non si procede alla sostituzione del commissario interno legato dai vincoli sopradescritti con un alunno o alunni interni, nel caso in cui il competente consiglio di classe non abbia ritenuto motivatamente di designare un altro docente della classe.</a:t>
            </a:r>
          </a:p>
          <a:p>
            <a:pPr hangingPunct="0">
              <a:buFont typeface="Wingdings" pitchFamily="2" charset="2"/>
              <a:buChar char="q"/>
            </a:pPr>
            <a:endParaRPr lang="it-IT" dirty="0" smtClean="0"/>
          </a:p>
          <a:p>
            <a:pPr lvl="0" fontAlgn="base" hangingPunct="0">
              <a:buFont typeface="Wingdings" pitchFamily="2" charset="2"/>
              <a:buChar char="q"/>
            </a:pPr>
            <a:endParaRPr lang="it-IT" dirty="0" smtClean="0"/>
          </a:p>
          <a:p>
            <a:pPr hangingPunct="0"/>
            <a:endParaRPr lang="it-IT" dirty="0"/>
          </a:p>
        </p:txBody>
      </p:sp>
      <p:sp>
        <p:nvSpPr>
          <p:cNvPr id="6" name="Segnaposto numero diapositiva 5"/>
          <p:cNvSpPr>
            <a:spLocks noGrp="1"/>
          </p:cNvSpPr>
          <p:nvPr>
            <p:ph type="sldNum" sz="quarter" idx="15"/>
          </p:nvPr>
        </p:nvSpPr>
        <p:spPr/>
        <p:txBody>
          <a:bodyPr>
            <a:normAutofit/>
          </a:bodyPr>
          <a:lstStyle/>
          <a:p>
            <a:fld id="{0ABBB4C6-F3C0-4120-A42E-402529F7FD68}" type="slidenum">
              <a:rPr lang="it-IT" smtClean="0"/>
              <a:pPr/>
              <a:t>52</a:t>
            </a:fld>
            <a:endParaRPr lang="it-IT"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RIUNIONE PRELIMINARE</a:t>
            </a:r>
            <a:br>
              <a:rPr lang="it-IT" sz="2800" dirty="0" smtClean="0"/>
            </a:br>
            <a:endParaRPr lang="it-IT" sz="2800" dirty="0"/>
          </a:p>
        </p:txBody>
      </p:sp>
      <p:sp>
        <p:nvSpPr>
          <p:cNvPr id="4" name="Segnaposto contenuto 3"/>
          <p:cNvSpPr>
            <a:spLocks noGrp="1"/>
          </p:cNvSpPr>
          <p:nvPr>
            <p:ph sz="quarter" idx="1"/>
          </p:nvPr>
        </p:nvSpPr>
        <p:spPr>
          <a:xfrm>
            <a:off x="428596" y="1142984"/>
            <a:ext cx="8258204" cy="5357850"/>
          </a:xfrm>
        </p:spPr>
        <p:txBody>
          <a:bodyPr>
            <a:normAutofit fontScale="85000" lnSpcReduction="20000"/>
          </a:bodyPr>
          <a:lstStyle/>
          <a:p>
            <a:pPr>
              <a:buFont typeface="Wingdings" pitchFamily="2" charset="2"/>
              <a:buChar char="q"/>
            </a:pPr>
            <a:r>
              <a:rPr lang="it-IT" dirty="0" smtClean="0"/>
              <a:t>          termine e le modalità di acquisizione delle </a:t>
            </a:r>
            <a:r>
              <a:rPr lang="it-IT" dirty="0" smtClean="0">
                <a:solidFill>
                  <a:srgbClr val="FF0000"/>
                </a:solidFill>
              </a:rPr>
              <a:t>indicazioni</a:t>
            </a:r>
            <a:r>
              <a:rPr lang="it-IT" dirty="0" smtClean="0"/>
              <a:t> da parte dei candidati finalizzate </a:t>
            </a:r>
            <a:r>
              <a:rPr lang="it-IT" dirty="0" smtClean="0">
                <a:solidFill>
                  <a:srgbClr val="FF0000"/>
                </a:solidFill>
              </a:rPr>
              <a:t>all'avvio del colloquio</a:t>
            </a:r>
          </a:p>
          <a:p>
            <a:pPr>
              <a:buNone/>
            </a:pPr>
            <a:r>
              <a:rPr lang="it-IT" dirty="0" smtClean="0"/>
              <a:t>	</a:t>
            </a:r>
          </a:p>
          <a:p>
            <a:pPr>
              <a:buFont typeface="Wingdings" pitchFamily="2" charset="2"/>
              <a:buChar char="q"/>
            </a:pPr>
            <a:r>
              <a:rPr lang="it-IT" dirty="0" smtClean="0"/>
              <a:t>          </a:t>
            </a:r>
            <a:r>
              <a:rPr lang="it-IT" dirty="0" smtClean="0">
                <a:solidFill>
                  <a:srgbClr val="FF0000"/>
                </a:solidFill>
              </a:rPr>
              <a:t>criteri di correzione e valutazione </a:t>
            </a:r>
            <a:r>
              <a:rPr lang="it-IT" dirty="0" smtClean="0"/>
              <a:t>delle prove scritte e valuta se ricorrano le condizioni per procedere alla correzione della prima e seconda prova scritta per aree disciplinari</a:t>
            </a:r>
          </a:p>
          <a:p>
            <a:pPr>
              <a:buNone/>
            </a:pPr>
            <a:endParaRPr lang="it-IT" dirty="0" smtClean="0"/>
          </a:p>
          <a:p>
            <a:pPr>
              <a:buFont typeface="Wingdings" pitchFamily="2" charset="2"/>
              <a:buChar char="q"/>
            </a:pPr>
            <a:r>
              <a:rPr lang="it-IT" dirty="0" smtClean="0"/>
              <a:t>          i </a:t>
            </a:r>
            <a:r>
              <a:rPr lang="it-IT" dirty="0" smtClean="0">
                <a:solidFill>
                  <a:srgbClr val="FF0000"/>
                </a:solidFill>
              </a:rPr>
              <a:t>criteri di conduzione, di valutazione e di svolgimento </a:t>
            </a:r>
            <a:r>
              <a:rPr lang="it-IT" dirty="0" smtClean="0"/>
              <a:t>del   </a:t>
            </a:r>
          </a:p>
          <a:p>
            <a:pPr>
              <a:buNone/>
            </a:pPr>
            <a:r>
              <a:rPr lang="it-IT" dirty="0" smtClean="0"/>
              <a:t>                                                                                                     colloquio</a:t>
            </a:r>
          </a:p>
          <a:p>
            <a:pPr>
              <a:buNone/>
            </a:pPr>
            <a:endParaRPr lang="it-IT" dirty="0" smtClean="0"/>
          </a:p>
          <a:p>
            <a:pPr hangingPunct="0">
              <a:buFont typeface="Wingdings" pitchFamily="2" charset="2"/>
              <a:buChar char="q"/>
            </a:pPr>
            <a:r>
              <a:rPr lang="it-IT" dirty="0" smtClean="0"/>
              <a:t>	la commissione determina i criteri per l'eventuale </a:t>
            </a:r>
            <a:r>
              <a:rPr lang="it-IT" dirty="0" smtClean="0">
                <a:solidFill>
                  <a:srgbClr val="FF0000"/>
                </a:solidFill>
              </a:rPr>
              <a:t>attribuzione del punteggio integrativo</a:t>
            </a:r>
            <a:r>
              <a:rPr lang="it-IT" dirty="0" smtClean="0"/>
              <a:t>, fino a un massimo di 5 punti</a:t>
            </a:r>
          </a:p>
          <a:p>
            <a:pPr hangingPunct="0">
              <a:buFont typeface="Wingdings" pitchFamily="2" charset="2"/>
              <a:buChar char="q"/>
            </a:pPr>
            <a:r>
              <a:rPr lang="it-IT" dirty="0" smtClean="0"/>
              <a:t>        i criteri per l’eventuale attribuzione di 1 punto di credito scolastico </a:t>
            </a:r>
          </a:p>
          <a:p>
            <a:pPr hangingPunct="0">
              <a:buFont typeface="Wingdings" pitchFamily="2" charset="2"/>
              <a:buChar char="q"/>
            </a:pPr>
            <a:r>
              <a:rPr lang="it-IT" dirty="0" smtClean="0"/>
              <a:t>        i criteri per </a:t>
            </a:r>
            <a:r>
              <a:rPr lang="it-IT" dirty="0" smtClean="0">
                <a:solidFill>
                  <a:srgbClr val="FF0000"/>
                </a:solidFill>
              </a:rPr>
              <a:t>l’attribuzione della lode</a:t>
            </a:r>
            <a:r>
              <a:rPr lang="it-IT" dirty="0" smtClean="0"/>
              <a:t>.</a:t>
            </a:r>
          </a:p>
          <a:p>
            <a:endParaRPr lang="it-IT" dirty="0"/>
          </a:p>
        </p:txBody>
      </p:sp>
      <p:sp>
        <p:nvSpPr>
          <p:cNvPr id="3" name="Segnaposto numero diapositiva 2"/>
          <p:cNvSpPr>
            <a:spLocks noGrp="1"/>
          </p:cNvSpPr>
          <p:nvPr>
            <p:ph type="sldNum" sz="quarter" idx="15"/>
          </p:nvPr>
        </p:nvSpPr>
        <p:spPr/>
        <p:txBody>
          <a:bodyPr>
            <a:normAutofit/>
          </a:bodyPr>
          <a:lstStyle/>
          <a:p>
            <a:fld id="{0ABBB4C6-F3C0-4120-A42E-402529F7FD68}" type="slidenum">
              <a:rPr lang="it-IT" smtClean="0"/>
              <a:pPr/>
              <a:t>53</a:t>
            </a:fld>
            <a:endParaRPr lang="it-IT"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RIUNIONE PRELIMINARE</a:t>
            </a:r>
            <a:br>
              <a:rPr lang="it-IT" sz="2800" dirty="0" smtClean="0"/>
            </a:br>
            <a:endParaRPr lang="it-IT" sz="2800" dirty="0"/>
          </a:p>
        </p:txBody>
      </p:sp>
      <p:sp>
        <p:nvSpPr>
          <p:cNvPr id="4" name="Segnaposto contenuto 3"/>
          <p:cNvSpPr>
            <a:spLocks noGrp="1"/>
          </p:cNvSpPr>
          <p:nvPr>
            <p:ph sz="quarter" idx="1"/>
          </p:nvPr>
        </p:nvSpPr>
        <p:spPr/>
        <p:txBody>
          <a:bodyPr>
            <a:normAutofit lnSpcReduction="10000"/>
          </a:bodyPr>
          <a:lstStyle/>
          <a:p>
            <a:pPr lvl="0">
              <a:buFont typeface="Wingdings" pitchFamily="2" charset="2"/>
              <a:buChar char="q"/>
            </a:pPr>
            <a:r>
              <a:rPr lang="it-IT" dirty="0" smtClean="0"/>
              <a:t>Nella seduta preliminare ed eventualmente anche in quelle successive la classe/commissione prende in esame gli atti e i documenti relativi ai candidati interni, nonché la documentazione presentata dagli altri candidati. In particolare esamina</a:t>
            </a:r>
            <a:r>
              <a:rPr lang="it-IT" i="1" dirty="0" smtClean="0"/>
              <a:t>:</a:t>
            </a:r>
            <a:endParaRPr lang="it-IT" dirty="0" smtClean="0"/>
          </a:p>
          <a:p>
            <a:pPr lvl="0" fontAlgn="base" hangingPunct="0">
              <a:buFont typeface="Wingdings" pitchFamily="2" charset="2"/>
              <a:buChar char="q"/>
            </a:pPr>
            <a:r>
              <a:rPr lang="it-IT" dirty="0" smtClean="0"/>
              <a:t>Elenco dei candidati;</a:t>
            </a:r>
          </a:p>
          <a:p>
            <a:pPr lvl="0" fontAlgn="base" hangingPunct="0">
              <a:buFont typeface="Wingdings" pitchFamily="2" charset="2"/>
              <a:buChar char="q"/>
            </a:pPr>
            <a:r>
              <a:rPr lang="it-IT" dirty="0" smtClean="0"/>
              <a:t>Domande di ammissione</a:t>
            </a:r>
            <a:r>
              <a:rPr lang="it-IT" b="1" dirty="0" smtClean="0"/>
              <a:t> </a:t>
            </a:r>
            <a:r>
              <a:rPr lang="it-IT" dirty="0" smtClean="0"/>
              <a:t>agli esami dei candidati esterni e di quelli interni che chiedono di usufruire della abbreviazione</a:t>
            </a:r>
            <a:r>
              <a:rPr lang="it-IT" b="1" dirty="0" smtClean="0"/>
              <a:t> </a:t>
            </a:r>
            <a:r>
              <a:rPr lang="it-IT" dirty="0" smtClean="0"/>
              <a:t>di cui all'art. 2, comma 2, con allegati i documenti da cui sia possibile rilevare tutti gli elementi utili ai fini dello svolgimento dell'esame;</a:t>
            </a:r>
            <a:endParaRPr lang="it-IT" dirty="0"/>
          </a:p>
        </p:txBody>
      </p:sp>
      <p:sp>
        <p:nvSpPr>
          <p:cNvPr id="3" name="Segnaposto numero diapositiva 2"/>
          <p:cNvSpPr>
            <a:spLocks noGrp="1"/>
          </p:cNvSpPr>
          <p:nvPr>
            <p:ph type="sldNum" sz="quarter" idx="15"/>
          </p:nvPr>
        </p:nvSpPr>
        <p:spPr/>
        <p:txBody>
          <a:bodyPr>
            <a:normAutofit/>
          </a:bodyPr>
          <a:lstStyle/>
          <a:p>
            <a:fld id="{0ABBB4C6-F3C0-4120-A42E-402529F7FD68}" type="slidenum">
              <a:rPr lang="it-IT" smtClean="0"/>
              <a:pPr/>
              <a:t>54</a:t>
            </a:fld>
            <a:endParaRPr lang="it-IT"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RIUNIONE PRELIMINARE</a:t>
            </a:r>
            <a:endParaRPr lang="it-IT" sz="2800" dirty="0"/>
          </a:p>
        </p:txBody>
      </p:sp>
      <p:sp>
        <p:nvSpPr>
          <p:cNvPr id="4" name="Segnaposto contenuto 3"/>
          <p:cNvSpPr>
            <a:spLocks noGrp="1"/>
          </p:cNvSpPr>
          <p:nvPr>
            <p:ph sz="quarter" idx="1"/>
          </p:nvPr>
        </p:nvSpPr>
        <p:spPr/>
        <p:txBody>
          <a:bodyPr>
            <a:normAutofit fontScale="70000" lnSpcReduction="20000"/>
          </a:bodyPr>
          <a:lstStyle/>
          <a:p>
            <a:pPr lvl="0" fontAlgn="base" hangingPunct="0"/>
            <a:r>
              <a:rPr lang="it-IT" dirty="0" smtClean="0"/>
              <a:t>certificazioni relative ai crediti formativi;</a:t>
            </a:r>
          </a:p>
          <a:p>
            <a:pPr lvl="0" fontAlgn="base" hangingPunct="0"/>
            <a:r>
              <a:rPr lang="it-IT" dirty="0" smtClean="0"/>
              <a:t>copia dei verbali delle operazioni di cui all'art. 8, relative all'attribuzione e motivazione del credito scolastico;</a:t>
            </a:r>
          </a:p>
          <a:p>
            <a:pPr lvl="0" fontAlgn="base"/>
            <a:r>
              <a:rPr lang="it-IT" dirty="0" smtClean="0"/>
              <a:t>per gli allievi che chiedono di usufruire dell'abbreviazione del corso di studi per merito, attestazioni concernenti gli esiti degli scrutini finali della penultima classe e dei due anni antecedenti la penultima, recanti i voti assegnati alle singole discipline, nonché attestazione in cui si indichi l’assenza di </a:t>
            </a:r>
            <a:r>
              <a:rPr lang="it-IT" dirty="0" err="1" smtClean="0"/>
              <a:t>ripetenze</a:t>
            </a:r>
            <a:r>
              <a:rPr lang="it-IT" dirty="0" smtClean="0"/>
              <a:t> nei due anni predetti, e l’indicazione del credito scolastico attribuito;</a:t>
            </a:r>
          </a:p>
          <a:p>
            <a:pPr lvl="0" fontAlgn="base" hangingPunct="0"/>
            <a:r>
              <a:rPr lang="it-IT" dirty="0" smtClean="0"/>
              <a:t>per i candidati esterni, l’esito dell'esame preliminare e l’indicazione del credito scolastico attribuito</a:t>
            </a:r>
            <a:r>
              <a:rPr lang="it-IT" b="1" dirty="0" smtClean="0"/>
              <a:t>;</a:t>
            </a:r>
            <a:endParaRPr lang="it-IT" dirty="0" smtClean="0"/>
          </a:p>
          <a:p>
            <a:pPr lvl="0" fontAlgn="base" hangingPunct="0"/>
            <a:r>
              <a:rPr lang="it-IT" dirty="0" smtClean="0"/>
              <a:t>documento finale del consiglio di classe di cui all'art. 6;</a:t>
            </a:r>
          </a:p>
          <a:p>
            <a:pPr lvl="0" fontAlgn="base"/>
            <a:r>
              <a:rPr lang="it-IT" dirty="0" smtClean="0"/>
              <a:t>documentazione relativa ai candidati in situazione di handicap ai fini degli adempimenti di cui all'art. 17;</a:t>
            </a:r>
          </a:p>
          <a:p>
            <a:pPr lvl="0" fontAlgn="base"/>
            <a:r>
              <a:rPr lang="it-IT" dirty="0" smtClean="0"/>
              <a:t>eventuale documentazione relativa ai candidati affetti da disturbi specifici di apprendimento (DSA);</a:t>
            </a:r>
          </a:p>
          <a:p>
            <a:pPr lvl="0" fontAlgn="base"/>
            <a:r>
              <a:rPr lang="it-IT" b="1" dirty="0" smtClean="0"/>
              <a:t> </a:t>
            </a:r>
            <a:r>
              <a:rPr lang="it-IT" dirty="0" smtClean="0"/>
              <a:t>per le classi sperimentali, relazione informativa sulle attività svolte con riferimento ai singoli indirizzi di studio ed il relativo progetto di sperimentazione.</a:t>
            </a:r>
          </a:p>
          <a:p>
            <a:endParaRPr lang="it-IT" dirty="0"/>
          </a:p>
        </p:txBody>
      </p:sp>
      <p:sp>
        <p:nvSpPr>
          <p:cNvPr id="3" name="Segnaposto numero diapositiva 2"/>
          <p:cNvSpPr>
            <a:spLocks noGrp="1"/>
          </p:cNvSpPr>
          <p:nvPr>
            <p:ph type="sldNum" sz="quarter" idx="15"/>
          </p:nvPr>
        </p:nvSpPr>
        <p:spPr/>
        <p:txBody>
          <a:bodyPr>
            <a:normAutofit/>
          </a:bodyPr>
          <a:lstStyle/>
          <a:p>
            <a:fld id="{0ABBB4C6-F3C0-4120-A42E-402529F7FD68}" type="slidenum">
              <a:rPr lang="it-IT" smtClean="0"/>
              <a:pPr/>
              <a:t>55</a:t>
            </a:fld>
            <a:endParaRPr lang="it-IT"/>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0"/>
            <a:ext cx="7715304" cy="1428736"/>
          </a:xfrm>
        </p:spPr>
        <p:txBody>
          <a:bodyPr>
            <a:normAutofit fontScale="90000"/>
          </a:bodyPr>
          <a:lstStyle/>
          <a:p>
            <a:r>
              <a:rPr lang="it-IT" sz="3600" dirty="0" smtClean="0"/>
              <a:t/>
            </a:r>
            <a:br>
              <a:rPr lang="it-IT" sz="3600" dirty="0" smtClean="0"/>
            </a:br>
            <a:r>
              <a:rPr lang="it-IT" sz="3100" dirty="0" smtClean="0"/>
              <a:t>RIUNIONE PRELIMINARE</a:t>
            </a:r>
            <a:br>
              <a:rPr lang="it-IT" sz="3100" dirty="0" smtClean="0"/>
            </a:br>
            <a:r>
              <a:rPr lang="it-IT" sz="3100" dirty="0" smtClean="0"/>
              <a:t>                              IRREGOLARITA’</a:t>
            </a:r>
            <a:br>
              <a:rPr lang="it-IT" sz="3100" dirty="0" smtClean="0"/>
            </a:br>
            <a:endParaRPr lang="it-IT" sz="3100" dirty="0"/>
          </a:p>
        </p:txBody>
      </p:sp>
      <p:sp>
        <p:nvSpPr>
          <p:cNvPr id="3" name="Segnaposto contenuto 2"/>
          <p:cNvSpPr>
            <a:spLocks noGrp="1"/>
          </p:cNvSpPr>
          <p:nvPr>
            <p:ph sz="quarter" idx="1"/>
          </p:nvPr>
        </p:nvSpPr>
        <p:spPr/>
        <p:txBody>
          <a:bodyPr>
            <a:normAutofit fontScale="70000" lnSpcReduction="20000"/>
          </a:bodyPr>
          <a:lstStyle/>
          <a:p>
            <a:pPr hangingPunct="0"/>
            <a:endParaRPr lang="it-IT" dirty="0" smtClean="0"/>
          </a:p>
          <a:p>
            <a:pPr hangingPunct="0">
              <a:buFont typeface="Wingdings" pitchFamily="2" charset="2"/>
              <a:buChar char="q"/>
            </a:pPr>
            <a:r>
              <a:rPr lang="it-IT" dirty="0" smtClean="0"/>
              <a:t>	</a:t>
            </a:r>
            <a:r>
              <a:rPr lang="it-IT" sz="4500" dirty="0" smtClean="0">
                <a:solidFill>
                  <a:srgbClr val="FF0000"/>
                </a:solidFill>
              </a:rPr>
              <a:t>irregolarità insanabili</a:t>
            </a:r>
            <a:r>
              <a:rPr lang="it-IT" dirty="0" smtClean="0"/>
              <a:t>, provvede a darne tempestiva comunicazione al Ministero cui compete</a:t>
            </a:r>
            <a:r>
              <a:rPr lang="it-IT" i="1" dirty="0" smtClean="0"/>
              <a:t>, </a:t>
            </a:r>
            <a:r>
              <a:rPr lang="it-IT" dirty="0" smtClean="0"/>
              <a:t>ai sensi dell'art. 95 del R.D. 4.5.1925, n. 653, l'adozione dei relativi provvedimenti. In tal caso i candidati sostengono le prove d'esame con riserva.</a:t>
            </a:r>
          </a:p>
          <a:p>
            <a:pPr hangingPunct="0"/>
            <a:endParaRPr lang="it-IT" dirty="0" smtClean="0"/>
          </a:p>
          <a:p>
            <a:pPr hangingPunct="0"/>
            <a:endParaRPr lang="it-IT" dirty="0" smtClean="0"/>
          </a:p>
          <a:p>
            <a:pPr hangingPunct="0"/>
            <a:endParaRPr lang="it-IT" dirty="0" smtClean="0"/>
          </a:p>
          <a:p>
            <a:pPr hangingPunct="0">
              <a:buFont typeface="Wingdings" pitchFamily="2" charset="2"/>
              <a:buChar char="q"/>
            </a:pPr>
            <a:r>
              <a:rPr lang="it-IT" b="1" dirty="0" smtClean="0"/>
              <a:t>	</a:t>
            </a:r>
            <a:r>
              <a:rPr lang="it-IT" sz="4500" dirty="0" smtClean="0">
                <a:solidFill>
                  <a:srgbClr val="FF0000"/>
                </a:solidFill>
              </a:rPr>
              <a:t>irregolarità sanabili </a:t>
            </a:r>
            <a:r>
              <a:rPr lang="it-IT" dirty="0" smtClean="0"/>
              <a:t>da   parte dell'istituto sede d'esami, invita il dirigente scolastico a provvedere tempestivamente in merito, eventualmente tramite convocazione dei consigli di classe. Il Presidente della commissione, qualora in sede di esame della documentazione relativa a ciascun candidato, rilevi irregolarità sanabili da parte del candidato medesimo, lo invita a regolarizzare detta documentazione, fissando contestualmente il termine di adempimento. </a:t>
            </a:r>
          </a:p>
          <a:p>
            <a:pPr hangingPunct="0">
              <a:buNone/>
            </a:pPr>
            <a:r>
              <a:rPr lang="it-IT" dirty="0" smtClean="0"/>
              <a:t> </a:t>
            </a:r>
          </a:p>
          <a:p>
            <a:endParaRPr lang="it-IT" dirty="0"/>
          </a:p>
        </p:txBody>
      </p:sp>
      <p:sp>
        <p:nvSpPr>
          <p:cNvPr id="4" name="Segnaposto numero diapositiva 3"/>
          <p:cNvSpPr>
            <a:spLocks noGrp="1"/>
          </p:cNvSpPr>
          <p:nvPr>
            <p:ph type="sldNum" sz="quarter" idx="15"/>
          </p:nvPr>
        </p:nvSpPr>
        <p:spPr/>
        <p:txBody>
          <a:bodyPr>
            <a:normAutofit/>
          </a:bodyPr>
          <a:lstStyle/>
          <a:p>
            <a:fld id="{0ABBB4C6-F3C0-4120-A42E-402529F7FD68}" type="slidenum">
              <a:rPr lang="it-IT" smtClean="0"/>
              <a:pPr/>
              <a:t>56</a:t>
            </a:fld>
            <a:endParaRPr lang="it-IT"/>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0"/>
            <a:ext cx="7215238" cy="1071546"/>
          </a:xfrm>
        </p:spPr>
        <p:txBody>
          <a:bodyPr>
            <a:normAutofit fontScale="90000"/>
          </a:bodyPr>
          <a:lstStyle/>
          <a:p>
            <a:r>
              <a:rPr lang="it-IT" sz="2800" dirty="0" smtClean="0"/>
              <a:t>ART. 16 - RIUNIONE PRELIMINARE – CANDIDATI CON HANDICAP E CON DSA</a:t>
            </a:r>
            <a:endParaRPr lang="it-IT" sz="2800" dirty="0"/>
          </a:p>
        </p:txBody>
      </p:sp>
      <p:sp>
        <p:nvSpPr>
          <p:cNvPr id="3" name="Segnaposto contenuto 2"/>
          <p:cNvSpPr>
            <a:spLocks noGrp="1"/>
          </p:cNvSpPr>
          <p:nvPr>
            <p:ph sz="quarter" idx="1"/>
          </p:nvPr>
        </p:nvSpPr>
        <p:spPr/>
        <p:txBody>
          <a:bodyPr>
            <a:normAutofit/>
          </a:bodyPr>
          <a:lstStyle/>
          <a:p>
            <a:pPr>
              <a:buNone/>
            </a:pPr>
            <a:r>
              <a:rPr lang="it-IT" dirty="0" smtClean="0"/>
              <a:t/>
            </a:r>
            <a:br>
              <a:rPr lang="it-IT" dirty="0" smtClean="0"/>
            </a:br>
            <a:r>
              <a:rPr lang="it-IT" dirty="0" smtClean="0"/>
              <a:t>...Nella seduta preliminare </a:t>
            </a:r>
            <a:r>
              <a:rPr lang="it-IT" dirty="0" err="1" smtClean="0"/>
              <a:t>………</a:t>
            </a:r>
            <a:r>
              <a:rPr lang="it-IT" dirty="0" smtClean="0"/>
              <a:t>... In particolare esamina:</a:t>
            </a:r>
            <a:br>
              <a:rPr lang="it-IT" dirty="0" smtClean="0"/>
            </a:br>
            <a:r>
              <a:rPr lang="it-IT" dirty="0" smtClean="0"/>
              <a:t>(...)</a:t>
            </a:r>
            <a:br>
              <a:rPr lang="it-IT" dirty="0" smtClean="0"/>
            </a:br>
            <a:r>
              <a:rPr lang="it-IT" dirty="0" smtClean="0"/>
              <a:t>h) documentazione relativa ai </a:t>
            </a:r>
            <a:r>
              <a:rPr lang="it-IT" dirty="0" smtClean="0">
                <a:solidFill>
                  <a:srgbClr val="FF0000"/>
                </a:solidFill>
              </a:rPr>
              <a:t>candidati in situazione di handicap</a:t>
            </a:r>
            <a:r>
              <a:rPr lang="it-IT" dirty="0" smtClean="0"/>
              <a:t> ai fini degli adempimenti di cui all'art. 17;</a:t>
            </a:r>
            <a:br>
              <a:rPr lang="it-IT" dirty="0" smtClean="0"/>
            </a:br>
            <a:r>
              <a:rPr lang="it-IT" dirty="0" smtClean="0"/>
              <a:t>i) eventuale documentazione relativa ai candidati affetti da </a:t>
            </a:r>
            <a:r>
              <a:rPr lang="it-IT" dirty="0" smtClean="0">
                <a:solidFill>
                  <a:srgbClr val="FF0000"/>
                </a:solidFill>
              </a:rPr>
              <a:t>disturbi specifici di apprendimento (DSA);</a:t>
            </a:r>
            <a:br>
              <a:rPr lang="it-IT" dirty="0" smtClean="0">
                <a:solidFill>
                  <a:srgbClr val="FF0000"/>
                </a:solidFill>
              </a:rPr>
            </a:br>
            <a:r>
              <a:rPr lang="it-IT" dirty="0" smtClean="0"/>
              <a:t/>
            </a:r>
            <a:br>
              <a:rPr lang="it-IT" dirty="0" smtClean="0"/>
            </a:br>
            <a:endParaRPr lang="it-IT" dirty="0"/>
          </a:p>
        </p:txBody>
      </p:sp>
      <p:sp>
        <p:nvSpPr>
          <p:cNvPr id="4" name="Segnaposto numero diapositiva 3"/>
          <p:cNvSpPr>
            <a:spLocks noGrp="1"/>
          </p:cNvSpPr>
          <p:nvPr>
            <p:ph type="sldNum" sz="quarter" idx="15"/>
          </p:nvPr>
        </p:nvSpPr>
        <p:spPr/>
        <p:txBody>
          <a:bodyPr/>
          <a:lstStyle/>
          <a:p>
            <a:fld id="{0ABBB4C6-F3C0-4120-A42E-402529F7FD68}" type="slidenum">
              <a:rPr lang="it-IT" smtClean="0"/>
              <a:pPr/>
              <a:t>57</a:t>
            </a:fld>
            <a:endParaRPr lang="it-IT"/>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LE PROVE </a:t>
            </a:r>
            <a:r>
              <a:rPr lang="it-IT" dirty="0" err="1" smtClean="0"/>
              <a:t>D’ESAME</a:t>
            </a:r>
            <a:endParaRPr lang="it-IT" dirty="0"/>
          </a:p>
        </p:txBody>
      </p:sp>
      <p:sp>
        <p:nvSpPr>
          <p:cNvPr id="3" name="Sottotitolo 2"/>
          <p:cNvSpPr>
            <a:spLocks noGrp="1"/>
          </p:cNvSpPr>
          <p:nvPr>
            <p:ph type="subTitle" idx="1"/>
          </p:nvPr>
        </p:nvSpPr>
        <p:spPr/>
        <p:txBody>
          <a:bodyPr/>
          <a:lstStyle/>
          <a:p>
            <a:r>
              <a:rPr lang="it-IT" sz="2800" dirty="0" smtClean="0"/>
              <a:t>Articolo 15 O.M. N. 41/2012</a:t>
            </a:r>
          </a:p>
          <a:p>
            <a:endParaRPr lang="it-IT" dirty="0"/>
          </a:p>
        </p:txBody>
      </p:sp>
      <p:sp>
        <p:nvSpPr>
          <p:cNvPr id="4" name="Segnaposto numero diapositiva 3"/>
          <p:cNvSpPr>
            <a:spLocks noGrp="1"/>
          </p:cNvSpPr>
          <p:nvPr>
            <p:ph type="sldNum" sz="quarter" idx="12"/>
          </p:nvPr>
        </p:nvSpPr>
        <p:spPr/>
        <p:txBody>
          <a:bodyPr/>
          <a:lstStyle/>
          <a:p>
            <a:fld id="{0ABBB4C6-F3C0-4120-A42E-402529F7FD68}" type="slidenum">
              <a:rPr lang="it-IT" smtClean="0"/>
              <a:pPr/>
              <a:t>58</a:t>
            </a:fld>
            <a:endParaRPr lang="it-IT"/>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PROVE SCRITTE – TERZA PROVA</a:t>
            </a:r>
            <a:endParaRPr lang="it-IT" dirty="0"/>
          </a:p>
        </p:txBody>
      </p:sp>
      <p:sp>
        <p:nvSpPr>
          <p:cNvPr id="3" name="Segnaposto contenuto 2"/>
          <p:cNvSpPr>
            <a:spLocks noGrp="1"/>
          </p:cNvSpPr>
          <p:nvPr>
            <p:ph sz="quarter" idx="1"/>
          </p:nvPr>
        </p:nvSpPr>
        <p:spPr/>
        <p:txBody>
          <a:bodyPr>
            <a:normAutofit fontScale="62500" lnSpcReduction="20000"/>
          </a:bodyPr>
          <a:lstStyle/>
          <a:p>
            <a:pPr>
              <a:buNone/>
            </a:pPr>
            <a:endParaRPr lang="it-IT" dirty="0" smtClean="0"/>
          </a:p>
          <a:p>
            <a:pPr>
              <a:buNone/>
            </a:pPr>
            <a:r>
              <a:rPr lang="it-IT" dirty="0" smtClean="0"/>
              <a:t>2. La prova, che coinvolgerà non più di </a:t>
            </a:r>
            <a:r>
              <a:rPr lang="it-IT" dirty="0" smtClean="0">
                <a:solidFill>
                  <a:srgbClr val="FF0000"/>
                </a:solidFill>
              </a:rPr>
              <a:t>cinque discipline</a:t>
            </a:r>
            <a:r>
              <a:rPr lang="it-IT" dirty="0" smtClean="0"/>
              <a:t>, deve prevedere:</a:t>
            </a:r>
          </a:p>
          <a:p>
            <a:r>
              <a:rPr lang="it-IT" dirty="0" smtClean="0"/>
              <a:t>a) non più di cinque argomenti per la trattazione sintetica;</a:t>
            </a:r>
          </a:p>
          <a:p>
            <a:r>
              <a:rPr lang="it-IT" dirty="0" smtClean="0"/>
              <a:t>b) da dieci a quindici quesiti a risposta singola;</a:t>
            </a:r>
          </a:p>
          <a:p>
            <a:r>
              <a:rPr lang="it-IT" dirty="0" smtClean="0"/>
              <a:t>c) da trenta a quaranta quesiti a risposta multipla;</a:t>
            </a:r>
          </a:p>
          <a:p>
            <a:r>
              <a:rPr lang="it-IT" dirty="0" smtClean="0"/>
              <a:t>d) non più di due problemi scientifici a soluzione rapida, tali cioè da non richiedere calcoli complessi;</a:t>
            </a:r>
          </a:p>
          <a:p>
            <a:r>
              <a:rPr lang="it-IT" dirty="0" smtClean="0"/>
              <a:t>e) non più di due casi pratici e professionali;</a:t>
            </a:r>
          </a:p>
          <a:p>
            <a:r>
              <a:rPr lang="it-IT" dirty="0" smtClean="0"/>
              <a:t>f) un progetto.</a:t>
            </a:r>
          </a:p>
          <a:p>
            <a:r>
              <a:rPr lang="it-IT" dirty="0" smtClean="0"/>
              <a:t>3. Nel caso in cui le tipologie di cui alle lettere b) e c) siano utilizzate cumulativamente, il numero dei quesiti a risposta singola e il numero dei quesiti a risposta multipla non può essere inferiore, rispettivamente, a 8 e 16.</a:t>
            </a:r>
          </a:p>
          <a:p>
            <a:r>
              <a:rPr lang="it-IT" dirty="0" smtClean="0"/>
              <a:t>4. Le commissioni, in alternativa a quanto indicato nel comma 2, possono predisporre la prova mediante un testo di riferimento (in forma di documento scritto e/o iconico e/o grafico) che consenta di sollecitare prestazioni di valore pluridisciplinare, articolate in una o più delle modalità previste dall'articolo 2 e contenute nei limiti di cui al comma 2 del medesimo articolo. </a:t>
            </a:r>
          </a:p>
          <a:p>
            <a:endParaRPr lang="it-IT" dirty="0" smtClean="0"/>
          </a:p>
          <a:p>
            <a:r>
              <a:rPr lang="it-IT" dirty="0" smtClean="0"/>
              <a:t>5. Considerato il carattere pluridisciplinare della terza prova, la correzione viene effettuata collegialmente dalla commissione.</a:t>
            </a:r>
          </a:p>
          <a:p>
            <a:endParaRPr lang="it-IT" dirty="0"/>
          </a:p>
        </p:txBody>
      </p:sp>
      <p:sp>
        <p:nvSpPr>
          <p:cNvPr id="4" name="Segnaposto numero diapositiva 3"/>
          <p:cNvSpPr>
            <a:spLocks noGrp="1"/>
          </p:cNvSpPr>
          <p:nvPr>
            <p:ph type="sldNum" sz="quarter" idx="15"/>
          </p:nvPr>
        </p:nvSpPr>
        <p:spPr/>
        <p:txBody>
          <a:bodyPr/>
          <a:lstStyle/>
          <a:p>
            <a:fld id="{0ABBB4C6-F3C0-4120-A42E-402529F7FD68}" type="slidenum">
              <a:rPr lang="it-IT" smtClean="0"/>
              <a:pPr/>
              <a:t>59</a:t>
            </a:fld>
            <a:endParaRPr lang="it-I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PLICO TELEMATICO</a:t>
            </a:r>
            <a:endParaRPr lang="it-IT" dirty="0"/>
          </a:p>
        </p:txBody>
      </p:sp>
      <p:sp>
        <p:nvSpPr>
          <p:cNvPr id="3" name="Segnaposto contenuto 2"/>
          <p:cNvSpPr>
            <a:spLocks noGrp="1"/>
          </p:cNvSpPr>
          <p:nvPr>
            <p:ph sz="quarter" idx="1"/>
          </p:nvPr>
        </p:nvSpPr>
        <p:spPr>
          <a:xfrm>
            <a:off x="457200" y="1500174"/>
            <a:ext cx="7472386" cy="4973778"/>
          </a:xfrm>
        </p:spPr>
        <p:txBody>
          <a:bodyPr>
            <a:normAutofit lnSpcReduction="10000"/>
          </a:bodyPr>
          <a:lstStyle/>
          <a:p>
            <a:r>
              <a:rPr lang="it-IT" dirty="0" smtClean="0"/>
              <a:t>Sito MIUR – SIDI</a:t>
            </a:r>
          </a:p>
          <a:p>
            <a:r>
              <a:rPr lang="it-IT" dirty="0" smtClean="0"/>
              <a:t>Referente di Istituto (accreditato)</a:t>
            </a:r>
          </a:p>
          <a:p>
            <a:r>
              <a:rPr lang="it-IT" dirty="0" smtClean="0"/>
              <a:t>Gestione anno scolastico </a:t>
            </a:r>
          </a:p>
          <a:p>
            <a:pPr>
              <a:buNone/>
            </a:pPr>
            <a:r>
              <a:rPr lang="it-IT" dirty="0" smtClean="0"/>
              <a:t>                           Esami di Stato                             </a:t>
            </a:r>
          </a:p>
          <a:p>
            <a:pPr>
              <a:buNone/>
            </a:pPr>
            <a:r>
              <a:rPr lang="it-IT" dirty="0" smtClean="0"/>
              <a:t>                                     Plico telematico                                              </a:t>
            </a:r>
          </a:p>
          <a:p>
            <a:pPr>
              <a:buNone/>
            </a:pPr>
            <a:r>
              <a:rPr lang="it-IT" dirty="0" smtClean="0"/>
              <a:t>                                                         programma</a:t>
            </a:r>
          </a:p>
          <a:p>
            <a:r>
              <a:rPr lang="it-IT" dirty="0" smtClean="0"/>
              <a:t>Finestra:</a:t>
            </a:r>
          </a:p>
          <a:p>
            <a:pPr>
              <a:buNone/>
            </a:pPr>
            <a:r>
              <a:rPr lang="it-IT" dirty="0" smtClean="0"/>
              <a:t>                    codice istituto</a:t>
            </a:r>
          </a:p>
          <a:p>
            <a:pPr>
              <a:buNone/>
            </a:pPr>
            <a:r>
              <a:rPr lang="it-IT" dirty="0" smtClean="0"/>
              <a:t>                    codice scuola</a:t>
            </a:r>
          </a:p>
          <a:p>
            <a:pPr>
              <a:buNone/>
            </a:pPr>
            <a:r>
              <a:rPr lang="it-IT" dirty="0" smtClean="0"/>
              <a:t>                    codice commissione (deve pervenire ai Presidenti)</a:t>
            </a:r>
          </a:p>
          <a:p>
            <a:r>
              <a:rPr lang="it-IT" dirty="0" smtClean="0"/>
              <a:t>Si genera un codice che da accesso alla prova</a:t>
            </a:r>
          </a:p>
          <a:p>
            <a:endParaRPr lang="it-IT" dirty="0"/>
          </a:p>
        </p:txBody>
      </p:sp>
      <p:sp>
        <p:nvSpPr>
          <p:cNvPr id="4" name="Segnaposto numero diapositiva 3"/>
          <p:cNvSpPr>
            <a:spLocks noGrp="1"/>
          </p:cNvSpPr>
          <p:nvPr>
            <p:ph type="sldNum" sz="quarter" idx="15"/>
          </p:nvPr>
        </p:nvSpPr>
        <p:spPr/>
        <p:txBody>
          <a:bodyPr/>
          <a:lstStyle/>
          <a:p>
            <a:fld id="{0ABBB4C6-F3C0-4120-A42E-402529F7FD68}" type="slidenum">
              <a:rPr lang="it-IT" smtClean="0"/>
              <a:pPr/>
              <a:t>6</a:t>
            </a:fld>
            <a:endParaRPr lang="it-IT"/>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PROVE SCRITTE – TERZA PROVA</a:t>
            </a:r>
            <a:br>
              <a:rPr lang="it-IT" dirty="0" smtClean="0"/>
            </a:br>
            <a:r>
              <a:rPr lang="it-IT" sz="2000" b="1" dirty="0" smtClean="0"/>
              <a:t>Accertamento della conoscenza della lingua straniera </a:t>
            </a:r>
            <a:r>
              <a:rPr lang="it-IT" sz="2000" dirty="0" smtClean="0"/>
              <a:t/>
            </a:r>
            <a:br>
              <a:rPr lang="it-IT" sz="2000" dirty="0" smtClean="0"/>
            </a:br>
            <a:endParaRPr lang="it-IT" sz="2000" dirty="0"/>
          </a:p>
        </p:txBody>
      </p:sp>
      <p:sp>
        <p:nvSpPr>
          <p:cNvPr id="3" name="Segnaposto contenuto 2"/>
          <p:cNvSpPr>
            <a:spLocks noGrp="1"/>
          </p:cNvSpPr>
          <p:nvPr>
            <p:ph sz="quarter" idx="1"/>
          </p:nvPr>
        </p:nvSpPr>
        <p:spPr>
          <a:xfrm>
            <a:off x="428596" y="1428736"/>
            <a:ext cx="8143932" cy="5429264"/>
          </a:xfrm>
        </p:spPr>
        <p:txBody>
          <a:bodyPr>
            <a:normAutofit fontScale="70000" lnSpcReduction="20000"/>
          </a:bodyPr>
          <a:lstStyle/>
          <a:p>
            <a:pPr>
              <a:buNone/>
            </a:pPr>
            <a:r>
              <a:rPr lang="it-IT" dirty="0" smtClean="0"/>
              <a:t>     La verifica di tale conoscenza può essere effettuata dalla commissione secondo una delle seguenti modalità:</a:t>
            </a:r>
          </a:p>
          <a:p>
            <a:endParaRPr lang="it-IT" dirty="0" smtClean="0"/>
          </a:p>
          <a:p>
            <a:r>
              <a:rPr lang="it-IT" dirty="0" smtClean="0"/>
              <a:t>a) </a:t>
            </a:r>
            <a:r>
              <a:rPr lang="it-IT" b="1" dirty="0" smtClean="0"/>
              <a:t>breve esposizione in lingua straniera </a:t>
            </a:r>
            <a:r>
              <a:rPr lang="it-IT" dirty="0" smtClean="0"/>
              <a:t>(entro un numero massimo di parole prestabilito) di uno degli argomenti o di uno dei quesiti, a scelta del candidato, tra quelli proposti dalla commissione nell'ambito della trattazione sintetica o del gruppo dei quesiti o anche delle domande che accompagnano la soluzione di casi pratici o lo sviluppo di progetti. All'interno di tali tipologie può anche prevedersi che una richiesta o parte di essa venga presentata al candidato attraverso un testo in lingua straniera della lunghezza di circa 80 parole, seguito da una o due domande intese ad accertare la comprensione del brano e la capacità di produzione scritta. </a:t>
            </a:r>
          </a:p>
          <a:p>
            <a:r>
              <a:rPr lang="it-IT" dirty="0" smtClean="0"/>
              <a:t>b) </a:t>
            </a:r>
            <a:r>
              <a:rPr lang="it-IT" b="1" dirty="0" smtClean="0"/>
              <a:t>breve risposta in lingua straniera </a:t>
            </a:r>
            <a:r>
              <a:rPr lang="it-IT" dirty="0" smtClean="0"/>
              <a:t>o anche in lingua italiana ad uno o più quesiti appositamente formulati in lingua dalla commissione.</a:t>
            </a:r>
          </a:p>
          <a:p>
            <a:pPr>
              <a:buNone/>
            </a:pPr>
            <a:endParaRPr lang="it-IT" dirty="0" smtClean="0"/>
          </a:p>
          <a:p>
            <a:r>
              <a:rPr lang="it-IT" dirty="0" smtClean="0"/>
              <a:t>3. Nella scelta delle modalità da seguire per la verifica della conoscenza della lingua straniera, la commissione tiene nel debito conto gli spazi orari, l'impostazione metodologica, le esperienze realizzate, gli obiettivi conseguiti e il livello di conoscenza della lingua raggiunto dai candidati, in conformità di quanto puntualmente precisato nel documento del consiglio di classe.</a:t>
            </a:r>
            <a:endParaRPr lang="it-IT" dirty="0"/>
          </a:p>
        </p:txBody>
      </p:sp>
      <p:sp>
        <p:nvSpPr>
          <p:cNvPr id="4" name="Segnaposto numero diapositiva 3"/>
          <p:cNvSpPr>
            <a:spLocks noGrp="1"/>
          </p:cNvSpPr>
          <p:nvPr>
            <p:ph type="sldNum" sz="quarter" idx="15"/>
          </p:nvPr>
        </p:nvSpPr>
        <p:spPr/>
        <p:txBody>
          <a:bodyPr/>
          <a:lstStyle/>
          <a:p>
            <a:fld id="{0ABBB4C6-F3C0-4120-A42E-402529F7FD68}" type="slidenum">
              <a:rPr lang="it-IT" smtClean="0"/>
              <a:pPr/>
              <a:t>60</a:t>
            </a:fld>
            <a:endParaRPr lang="it-IT"/>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PROVE SCRITTE – TERZA PROVA</a:t>
            </a:r>
            <a:endParaRPr lang="it-IT" dirty="0"/>
          </a:p>
        </p:txBody>
      </p:sp>
      <p:sp>
        <p:nvSpPr>
          <p:cNvPr id="3" name="Segnaposto contenuto 2"/>
          <p:cNvSpPr>
            <a:spLocks noGrp="1"/>
          </p:cNvSpPr>
          <p:nvPr>
            <p:ph sz="quarter" idx="1"/>
          </p:nvPr>
        </p:nvSpPr>
        <p:spPr/>
        <p:txBody>
          <a:bodyPr>
            <a:normAutofit fontScale="85000" lnSpcReduction="20000"/>
          </a:bodyPr>
          <a:lstStyle/>
          <a:p>
            <a:pPr lvl="1">
              <a:lnSpc>
                <a:spcPct val="130000"/>
              </a:lnSpc>
              <a:buFont typeface="Wingdings" pitchFamily="2" charset="2"/>
              <a:buChar char="q"/>
            </a:pPr>
            <a:r>
              <a:rPr lang="it-IT" sz="2400" dirty="0" smtClean="0"/>
              <a:t>ogni Classe/Commissione lo predispone collegialmente sulla base delle proposte avanzate da ciascun componente; </a:t>
            </a:r>
          </a:p>
          <a:p>
            <a:pPr lvl="1">
              <a:lnSpc>
                <a:spcPct val="130000"/>
              </a:lnSpc>
              <a:buFont typeface="Wingdings" pitchFamily="2" charset="2"/>
              <a:buChar char="q"/>
            </a:pPr>
            <a:r>
              <a:rPr lang="it-IT" sz="2400" dirty="0" smtClean="0"/>
              <a:t>ciascun componente deve formulare le sue proposte in numero almeno doppio rispetto alla tipologia o alle tipologie prescelte in sede di definizione collegiale della struttura della terza prova;</a:t>
            </a:r>
          </a:p>
          <a:p>
            <a:pPr lvl="1">
              <a:lnSpc>
                <a:spcPct val="130000"/>
              </a:lnSpc>
              <a:buFont typeface="Wingdings" pitchFamily="2" charset="2"/>
              <a:buChar char="q"/>
            </a:pPr>
            <a:r>
              <a:rPr lang="it-IT" sz="2400" dirty="0" smtClean="0"/>
              <a:t>le proposte vanno allegate al verbale.</a:t>
            </a:r>
          </a:p>
          <a:p>
            <a:pPr lvl="1">
              <a:lnSpc>
                <a:spcPct val="130000"/>
              </a:lnSpc>
              <a:buFont typeface="Wingdings" pitchFamily="2" charset="2"/>
              <a:buChar char="q"/>
            </a:pPr>
            <a:r>
              <a:rPr lang="it-IT" sz="2400" dirty="0" smtClean="0"/>
              <a:t>Per gli istituti professionali, la commissione tiene conto delle attività svolte nell’ambito dell’area di professionalizzazione e delle esperienze condotte in alternanza scuola lavoro, descritte nel documento del consiglio di classe.</a:t>
            </a:r>
            <a:r>
              <a:rPr lang="it-IT" sz="2400" b="1" dirty="0" smtClean="0"/>
              <a:t> </a:t>
            </a:r>
            <a:endParaRPr lang="it-IT" sz="2400" dirty="0" smtClean="0"/>
          </a:p>
          <a:p>
            <a:pPr lvl="1">
              <a:lnSpc>
                <a:spcPct val="130000"/>
              </a:lnSpc>
              <a:buFont typeface="Wingdings" pitchFamily="2" charset="2"/>
              <a:buChar char="q"/>
            </a:pPr>
            <a:endParaRPr lang="it-IT" sz="2400" dirty="0" smtClean="0"/>
          </a:p>
          <a:p>
            <a:endParaRPr lang="it-IT" dirty="0"/>
          </a:p>
        </p:txBody>
      </p:sp>
      <p:sp>
        <p:nvSpPr>
          <p:cNvPr id="4" name="Segnaposto numero diapositiva 3"/>
          <p:cNvSpPr>
            <a:spLocks noGrp="1"/>
          </p:cNvSpPr>
          <p:nvPr>
            <p:ph type="sldNum" sz="quarter" idx="15"/>
          </p:nvPr>
        </p:nvSpPr>
        <p:spPr/>
        <p:txBody>
          <a:bodyPr>
            <a:normAutofit/>
          </a:bodyPr>
          <a:lstStyle/>
          <a:p>
            <a:fld id="{0ABBB4C6-F3C0-4120-A42E-402529F7FD68}" type="slidenum">
              <a:rPr lang="it-IT" smtClean="0"/>
              <a:pPr/>
              <a:t>61</a:t>
            </a:fld>
            <a:endParaRPr lang="it-IT"/>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                 PROVE SCRITTE</a:t>
            </a:r>
            <a:endParaRPr lang="it-IT" dirty="0"/>
          </a:p>
        </p:txBody>
      </p:sp>
      <p:sp>
        <p:nvSpPr>
          <p:cNvPr id="3" name="Segnaposto contenuto 2"/>
          <p:cNvSpPr>
            <a:spLocks noGrp="1"/>
          </p:cNvSpPr>
          <p:nvPr>
            <p:ph sz="quarter" idx="1"/>
          </p:nvPr>
        </p:nvSpPr>
        <p:spPr>
          <a:xfrm>
            <a:off x="214282" y="1428736"/>
            <a:ext cx="8472518" cy="5429264"/>
          </a:xfrm>
        </p:spPr>
        <p:txBody>
          <a:bodyPr>
            <a:noAutofit/>
          </a:bodyPr>
          <a:lstStyle/>
          <a:p>
            <a:pPr hangingPunct="0">
              <a:buFont typeface="Wingdings" pitchFamily="2" charset="2"/>
              <a:buChar char="q"/>
            </a:pPr>
            <a:r>
              <a:rPr lang="it-IT" sz="1600" dirty="0" smtClean="0"/>
              <a:t>	      </a:t>
            </a:r>
            <a:r>
              <a:rPr lang="it-IT" dirty="0" smtClean="0"/>
              <a:t>La commissione dispone di 45 punti per la valutazione delle prove scritte</a:t>
            </a:r>
          </a:p>
          <a:p>
            <a:pPr hangingPunct="0">
              <a:buFont typeface="Wingdings" pitchFamily="2" charset="2"/>
              <a:buChar char="q"/>
            </a:pPr>
            <a:r>
              <a:rPr lang="it-IT" dirty="0" smtClean="0"/>
              <a:t>           A ciascuna delle prove scritte giudicata </a:t>
            </a:r>
            <a:r>
              <a:rPr lang="it-IT" dirty="0" smtClean="0">
                <a:solidFill>
                  <a:srgbClr val="FF0000"/>
                </a:solidFill>
              </a:rPr>
              <a:t>sufficiente</a:t>
            </a:r>
            <a:r>
              <a:rPr lang="it-IT" dirty="0" smtClean="0"/>
              <a:t> </a:t>
            </a:r>
            <a:r>
              <a:rPr lang="it-IT" dirty="0" smtClean="0">
                <a:solidFill>
                  <a:srgbClr val="FF0000"/>
                </a:solidFill>
              </a:rPr>
              <a:t>non può essere attribuito un punteggio inferiore a 10</a:t>
            </a:r>
            <a:r>
              <a:rPr lang="it-IT" dirty="0" smtClean="0"/>
              <a:t>	</a:t>
            </a:r>
          </a:p>
          <a:p>
            <a:pPr>
              <a:buFont typeface="Wingdings" pitchFamily="2" charset="2"/>
              <a:buChar char="q"/>
            </a:pPr>
            <a:r>
              <a:rPr lang="it-IT" dirty="0" smtClean="0"/>
              <a:t>           Il punteggio complessivo delle prove scritte è pubblicato, per tutti i candidati  di ciascuna classe, nell’albo dell’istituto, </a:t>
            </a:r>
            <a:r>
              <a:rPr lang="it-IT" dirty="0" smtClean="0">
                <a:solidFill>
                  <a:srgbClr val="FF0000"/>
                </a:solidFill>
              </a:rPr>
              <a:t>un giorno prima </a:t>
            </a:r>
            <a:r>
              <a:rPr lang="it-IT" dirty="0" smtClean="0"/>
              <a:t>della data fissata per l'inizio dello svolgimento del colloquio di tale classe.</a:t>
            </a:r>
          </a:p>
          <a:p>
            <a:pPr>
              <a:buNone/>
            </a:pPr>
            <a:r>
              <a:rPr lang="it-IT" dirty="0" smtClean="0"/>
              <a:t> </a:t>
            </a:r>
          </a:p>
          <a:p>
            <a:pPr>
              <a:buFont typeface="Wingdings" pitchFamily="2" charset="2"/>
              <a:buChar char="q"/>
            </a:pPr>
            <a:r>
              <a:rPr lang="it-IT" dirty="0" smtClean="0"/>
              <a:t>            Ẻ facoltà di ogni candidato richiedere alla commissione di conoscere il punteggio attribuito alle singole prove. </a:t>
            </a:r>
          </a:p>
          <a:p>
            <a:pPr hangingPunct="0">
              <a:buNone/>
            </a:pPr>
            <a:r>
              <a:rPr lang="it-IT" sz="1600" dirty="0" smtClean="0"/>
              <a:t> </a:t>
            </a:r>
            <a:endParaRPr lang="it-IT" sz="1600" dirty="0"/>
          </a:p>
        </p:txBody>
      </p:sp>
      <p:sp>
        <p:nvSpPr>
          <p:cNvPr id="4" name="Segnaposto numero diapositiva 3"/>
          <p:cNvSpPr>
            <a:spLocks noGrp="1"/>
          </p:cNvSpPr>
          <p:nvPr>
            <p:ph type="sldNum" sz="quarter" idx="15"/>
          </p:nvPr>
        </p:nvSpPr>
        <p:spPr/>
        <p:txBody>
          <a:bodyPr>
            <a:normAutofit/>
          </a:bodyPr>
          <a:lstStyle/>
          <a:p>
            <a:fld id="{0ABBB4C6-F3C0-4120-A42E-402529F7FD68}" type="slidenum">
              <a:rPr lang="it-IT" smtClean="0"/>
              <a:pPr/>
              <a:t>62</a:t>
            </a:fld>
            <a:endParaRPr lang="it-IT"/>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PROVE SCRITTE – ATTRIBUZIONE DEI PUNTEGGI</a:t>
            </a:r>
            <a:endParaRPr lang="it-IT" dirty="0"/>
          </a:p>
        </p:txBody>
      </p:sp>
      <p:sp>
        <p:nvSpPr>
          <p:cNvPr id="3" name="Segnaposto contenuto 2"/>
          <p:cNvSpPr>
            <a:spLocks noGrp="1"/>
          </p:cNvSpPr>
          <p:nvPr>
            <p:ph sz="quarter" idx="1"/>
          </p:nvPr>
        </p:nvSpPr>
        <p:spPr/>
        <p:txBody>
          <a:bodyPr>
            <a:normAutofit fontScale="85000" lnSpcReduction="10000"/>
          </a:bodyPr>
          <a:lstStyle/>
          <a:p>
            <a:r>
              <a:rPr lang="it-IT" dirty="0" smtClean="0"/>
              <a:t>Le operazioni di correzione delle prove scritte si concludono con la formulazione di una proposta di punteggio in numeri interi relativa alle prove di ciascun candidato. </a:t>
            </a:r>
          </a:p>
          <a:p>
            <a:r>
              <a:rPr lang="it-IT" dirty="0" smtClean="0"/>
              <a:t>I punteggi sono attribuiti dall'intera commissione a maggioranza assoluta. </a:t>
            </a:r>
          </a:p>
          <a:p>
            <a:r>
              <a:rPr lang="it-IT" dirty="0" smtClean="0"/>
              <a:t>Se sono proposti più di due punteggi e non sia stata raggiunta la maggioranza assoluta, il presidente mette ai voti i punteggi proposti, a partire dal più alto, a scendere</a:t>
            </a:r>
            <a:r>
              <a:rPr lang="it-IT" b="1" dirty="0" smtClean="0"/>
              <a:t>.</a:t>
            </a:r>
            <a:endParaRPr lang="it-IT" dirty="0" smtClean="0"/>
          </a:p>
          <a:p>
            <a:r>
              <a:rPr lang="it-IT" dirty="0" smtClean="0"/>
              <a:t>Ove su nessuna delle proposte si raggiunga la maggioranza, il presidente</a:t>
            </a:r>
            <a:r>
              <a:rPr lang="it-IT" strike="sngStrike" dirty="0" smtClean="0"/>
              <a:t> </a:t>
            </a:r>
            <a:r>
              <a:rPr lang="it-IT" dirty="0" smtClean="0"/>
              <a:t>attribuisce al candidato il punteggio risultante dalla media aritmetica dei punti proposti e procede all’eventuale arrotondamento al numero intero più approssimato. Non è ammessa l’astensione dal giudizio da parte dei singoli componenti.</a:t>
            </a:r>
            <a:endParaRPr lang="it-IT" dirty="0"/>
          </a:p>
        </p:txBody>
      </p:sp>
      <p:sp>
        <p:nvSpPr>
          <p:cNvPr id="4" name="Segnaposto numero diapositiva 3"/>
          <p:cNvSpPr>
            <a:spLocks noGrp="1"/>
          </p:cNvSpPr>
          <p:nvPr>
            <p:ph type="sldNum" sz="quarter" idx="15"/>
          </p:nvPr>
        </p:nvSpPr>
        <p:spPr/>
        <p:txBody>
          <a:bodyPr>
            <a:normAutofit/>
          </a:bodyPr>
          <a:lstStyle/>
          <a:p>
            <a:fld id="{0ABBB4C6-F3C0-4120-A42E-402529F7FD68}" type="slidenum">
              <a:rPr lang="it-IT" smtClean="0"/>
              <a:pPr/>
              <a:t>63</a:t>
            </a:fld>
            <a:endParaRPr lang="it-IT"/>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IL COLLOQUIO</a:t>
            </a:r>
            <a:endParaRPr lang="it-IT" dirty="0"/>
          </a:p>
        </p:txBody>
      </p:sp>
      <p:sp>
        <p:nvSpPr>
          <p:cNvPr id="3" name="Sottotitolo 2"/>
          <p:cNvSpPr>
            <a:spLocks noGrp="1"/>
          </p:cNvSpPr>
          <p:nvPr>
            <p:ph type="subTitle" idx="1"/>
          </p:nvPr>
        </p:nvSpPr>
        <p:spPr/>
        <p:txBody>
          <a:bodyPr/>
          <a:lstStyle/>
          <a:p>
            <a:r>
              <a:rPr lang="it-IT" sz="2800" dirty="0" smtClean="0"/>
              <a:t>Articolo 16 O.M. N. 41/2012</a:t>
            </a:r>
          </a:p>
          <a:p>
            <a:endParaRPr lang="it-IT" dirty="0"/>
          </a:p>
        </p:txBody>
      </p:sp>
      <p:sp>
        <p:nvSpPr>
          <p:cNvPr id="4" name="Segnaposto numero diapositiva 3"/>
          <p:cNvSpPr>
            <a:spLocks noGrp="1"/>
          </p:cNvSpPr>
          <p:nvPr>
            <p:ph type="sldNum" sz="quarter" idx="12"/>
          </p:nvPr>
        </p:nvSpPr>
        <p:spPr/>
        <p:txBody>
          <a:bodyPr/>
          <a:lstStyle/>
          <a:p>
            <a:fld id="{0ABBB4C6-F3C0-4120-A42E-402529F7FD68}" type="slidenum">
              <a:rPr lang="it-IT" smtClean="0"/>
              <a:pPr/>
              <a:t>64</a:t>
            </a:fld>
            <a:endParaRPr lang="it-IT"/>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smtClean="0"/>
              <a:t>ART. 16 </a:t>
            </a:r>
            <a:r>
              <a:rPr lang="it-IT" dirty="0" smtClean="0"/>
              <a:t>-  COLLOQUIO</a:t>
            </a:r>
            <a:br>
              <a:rPr lang="it-IT" dirty="0" smtClean="0"/>
            </a:br>
            <a:endParaRPr lang="it-IT" dirty="0"/>
          </a:p>
        </p:txBody>
      </p:sp>
      <p:sp>
        <p:nvSpPr>
          <p:cNvPr id="3" name="Segnaposto contenuto 2"/>
          <p:cNvSpPr>
            <a:spLocks noGrp="1"/>
          </p:cNvSpPr>
          <p:nvPr>
            <p:ph sz="quarter" idx="1"/>
          </p:nvPr>
        </p:nvSpPr>
        <p:spPr/>
        <p:txBody>
          <a:bodyPr/>
          <a:lstStyle/>
          <a:p>
            <a:pPr>
              <a:buNone/>
            </a:pPr>
            <a:r>
              <a:rPr lang="it-IT" dirty="0" smtClean="0"/>
              <a:t>    Il </a:t>
            </a:r>
            <a:r>
              <a:rPr lang="it-IT" dirty="0"/>
              <a:t>colloquio deve svolgersi, infatti, in un’unica soluzione temporale alla presenza dell’intera commissione, che procede all’attribuzione del punteggio del colloquio sostenuto da ciascun candidato nello stesso giorno nel quale viene espletato il colloquio.</a:t>
            </a:r>
          </a:p>
        </p:txBody>
      </p:sp>
      <p:sp>
        <p:nvSpPr>
          <p:cNvPr id="4" name="Segnaposto numero diapositiva 3"/>
          <p:cNvSpPr>
            <a:spLocks noGrp="1"/>
          </p:cNvSpPr>
          <p:nvPr>
            <p:ph type="sldNum" sz="quarter" idx="15"/>
          </p:nvPr>
        </p:nvSpPr>
        <p:spPr/>
        <p:txBody>
          <a:bodyPr>
            <a:normAutofit/>
          </a:bodyPr>
          <a:lstStyle/>
          <a:p>
            <a:fld id="{0ABBB4C6-F3C0-4120-A42E-402529F7FD68}" type="slidenum">
              <a:rPr lang="it-IT" smtClean="0"/>
              <a:pPr/>
              <a:t>65</a:t>
            </a:fld>
            <a:endParaRPr lang="it-IT"/>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COLLOQUIO</a:t>
            </a:r>
            <a:endParaRPr lang="it-IT" dirty="0"/>
          </a:p>
        </p:txBody>
      </p:sp>
      <p:sp>
        <p:nvSpPr>
          <p:cNvPr id="4" name="Segnaposto contenuto 3"/>
          <p:cNvSpPr>
            <a:spLocks noGrp="1"/>
          </p:cNvSpPr>
          <p:nvPr>
            <p:ph sz="quarter" idx="1"/>
          </p:nvPr>
        </p:nvSpPr>
        <p:spPr/>
        <p:txBody>
          <a:bodyPr>
            <a:normAutofit fontScale="77500" lnSpcReduction="20000"/>
          </a:bodyPr>
          <a:lstStyle/>
          <a:p>
            <a:pPr>
              <a:buNone/>
            </a:pPr>
            <a:r>
              <a:rPr lang="it-IT" sz="3200" dirty="0" smtClean="0"/>
              <a:t>     Prima dell'inizio dei colloqui la commissione esamina i lavori presentati dai candidati e finalizzati all'avvio del colloquio. Il Presidente, il giorno della prima prova scritta, invita i candidati</a:t>
            </a:r>
            <a:r>
              <a:rPr lang="it-IT" dirty="0" smtClean="0"/>
              <a:t> a co</a:t>
            </a:r>
            <a:r>
              <a:rPr lang="it-IT" sz="3200" dirty="0" smtClean="0"/>
              <a:t>municare la tipologia dei lavori prescelti per dare inizio al colloquio:</a:t>
            </a:r>
          </a:p>
          <a:p>
            <a:pPr>
              <a:buFont typeface="Wingdings" pitchFamily="2" charset="2"/>
              <a:buChar char="q"/>
            </a:pPr>
            <a:r>
              <a:rPr lang="it-IT" sz="3200" b="1" dirty="0" smtClean="0"/>
              <a:t>   	</a:t>
            </a:r>
            <a:r>
              <a:rPr lang="it-IT" sz="3200" dirty="0" smtClean="0"/>
              <a:t>Titolo dell'argomento; </a:t>
            </a:r>
          </a:p>
          <a:p>
            <a:pPr>
              <a:buFont typeface="Wingdings" pitchFamily="2" charset="2"/>
              <a:buChar char="q"/>
            </a:pPr>
            <a:r>
              <a:rPr lang="it-IT" sz="3200" b="1" dirty="0" smtClean="0"/>
              <a:t>	</a:t>
            </a:r>
            <a:r>
              <a:rPr lang="it-IT" dirty="0" smtClean="0"/>
              <a:t>E</a:t>
            </a:r>
            <a:r>
              <a:rPr lang="it-IT" sz="3200" dirty="0" smtClean="0"/>
              <a:t>sperienza di ricerca o di progetto, presentata anche in forma multimediale;</a:t>
            </a:r>
          </a:p>
          <a:p>
            <a:pPr>
              <a:buFont typeface="Wingdings" pitchFamily="2" charset="2"/>
              <a:buChar char="q"/>
            </a:pPr>
            <a:r>
              <a:rPr lang="it-IT" sz="3200" b="1" dirty="0" smtClean="0"/>
              <a:t>	</a:t>
            </a:r>
            <a:r>
              <a:rPr lang="it-IT" dirty="0" smtClean="0"/>
              <a:t>E</a:t>
            </a:r>
            <a:r>
              <a:rPr lang="it-IT" sz="3200" dirty="0" smtClean="0"/>
              <a:t>secuzione di un brano musicale per gli indirizzi pedagogico musicali;</a:t>
            </a:r>
          </a:p>
          <a:p>
            <a:pPr>
              <a:buFont typeface="Wingdings" pitchFamily="2" charset="2"/>
              <a:buChar char="q"/>
            </a:pPr>
            <a:r>
              <a:rPr lang="it-IT" sz="3200" b="1" dirty="0" smtClean="0"/>
              <a:t>	</a:t>
            </a:r>
            <a:r>
              <a:rPr lang="it-IT" sz="3200" dirty="0" smtClean="0"/>
              <a:t>Esecuzione di una breve performance coreutica per gli indirizzi sperimentali coreutici.</a:t>
            </a:r>
            <a:endParaRPr lang="it-IT" dirty="0"/>
          </a:p>
        </p:txBody>
      </p:sp>
      <p:sp>
        <p:nvSpPr>
          <p:cNvPr id="3" name="Segnaposto numero diapositiva 2"/>
          <p:cNvSpPr>
            <a:spLocks noGrp="1"/>
          </p:cNvSpPr>
          <p:nvPr>
            <p:ph type="sldNum" sz="quarter" idx="15"/>
          </p:nvPr>
        </p:nvSpPr>
        <p:spPr/>
        <p:txBody>
          <a:bodyPr>
            <a:normAutofit/>
          </a:bodyPr>
          <a:lstStyle/>
          <a:p>
            <a:fld id="{0ABBB4C6-F3C0-4120-A42E-402529F7FD68}" type="slidenum">
              <a:rPr lang="it-IT" smtClean="0"/>
              <a:pPr/>
              <a:t>66</a:t>
            </a:fld>
            <a:endParaRPr lang="it-IT"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hangingPunct="0"/>
            <a:r>
              <a:rPr lang="it-IT" sz="3600" dirty="0" smtClean="0"/>
              <a:t>ART. 16 </a:t>
            </a:r>
            <a:r>
              <a:rPr lang="it-IT" dirty="0" smtClean="0"/>
              <a:t>-  COLLOQUIO</a:t>
            </a:r>
            <a:br>
              <a:rPr lang="it-IT" dirty="0" smtClean="0"/>
            </a:br>
            <a:r>
              <a:rPr lang="it-IT" dirty="0" smtClean="0"/>
              <a:t> </a:t>
            </a:r>
            <a:endParaRPr lang="it-IT" dirty="0"/>
          </a:p>
        </p:txBody>
      </p:sp>
      <p:sp>
        <p:nvSpPr>
          <p:cNvPr id="3" name="Segnaposto contenuto 2"/>
          <p:cNvSpPr>
            <a:spLocks noGrp="1"/>
          </p:cNvSpPr>
          <p:nvPr>
            <p:ph sz="quarter" idx="1"/>
          </p:nvPr>
        </p:nvSpPr>
        <p:spPr>
          <a:xfrm>
            <a:off x="500034" y="1000108"/>
            <a:ext cx="8186766" cy="6000792"/>
          </a:xfrm>
        </p:spPr>
        <p:txBody>
          <a:bodyPr>
            <a:normAutofit fontScale="25000" lnSpcReduction="20000"/>
          </a:bodyPr>
          <a:lstStyle/>
          <a:p>
            <a:pPr hangingPunct="0">
              <a:buNone/>
            </a:pPr>
            <a:r>
              <a:rPr lang="it-IT" i="1" dirty="0"/>
              <a:t> </a:t>
            </a:r>
            <a:endParaRPr lang="it-IT" dirty="0"/>
          </a:p>
          <a:p>
            <a:pPr hangingPunct="0">
              <a:buFont typeface="Wingdings" pitchFamily="2" charset="2"/>
              <a:buChar char="q"/>
            </a:pPr>
            <a:r>
              <a:rPr lang="it-IT" dirty="0"/>
              <a:t>	</a:t>
            </a:r>
            <a:r>
              <a:rPr lang="it-IT" sz="7200" dirty="0" smtClean="0"/>
              <a:t> </a:t>
            </a:r>
            <a:r>
              <a:rPr lang="it-IT" sz="7200" dirty="0"/>
              <a:t>	Il colloquio ha inizio con un argomento o con la presentazione di esperienze di ricerca e di progetto, anche in forma multimediale, scelti dal candidato. </a:t>
            </a:r>
            <a:r>
              <a:rPr lang="it-IT" sz="7200" dirty="0" smtClean="0"/>
              <a:t> </a:t>
            </a:r>
            <a:r>
              <a:rPr lang="it-IT" sz="7200" b="1" dirty="0" smtClean="0"/>
              <a:t> </a:t>
            </a:r>
            <a:endParaRPr lang="it-IT" sz="7200" dirty="0"/>
          </a:p>
          <a:p>
            <a:pPr hangingPunct="0">
              <a:buFont typeface="Wingdings" pitchFamily="2" charset="2"/>
              <a:buChar char="q"/>
            </a:pPr>
            <a:r>
              <a:rPr lang="it-IT" sz="7200" b="1" dirty="0"/>
              <a:t>	</a:t>
            </a:r>
            <a:r>
              <a:rPr lang="it-IT" sz="7200" dirty="0" smtClean="0"/>
              <a:t>Preponderante </a:t>
            </a:r>
            <a:r>
              <a:rPr lang="it-IT" sz="7200" dirty="0"/>
              <a:t>rilievo deve essere riservato alla prosecuzione del colloquio, </a:t>
            </a:r>
            <a:r>
              <a:rPr lang="it-IT" sz="7200" dirty="0" smtClean="0"/>
              <a:t>che deve </a:t>
            </a:r>
            <a:r>
              <a:rPr lang="it-IT" sz="7200" dirty="0"/>
              <a:t>vertere su argomenti di interesse multidisciplinare proposti al candidato e con riferimento costante e rigoroso ai programmi e al lavoro didattico realizzato nella classe durante l'ultimo anno di corso. </a:t>
            </a:r>
            <a:endParaRPr lang="it-IT" sz="7200" dirty="0" smtClean="0"/>
          </a:p>
          <a:p>
            <a:pPr hangingPunct="0">
              <a:buFont typeface="Wingdings" pitchFamily="2" charset="2"/>
              <a:buChar char="q"/>
            </a:pPr>
            <a:r>
              <a:rPr lang="it-IT" sz="7200" dirty="0" smtClean="0"/>
              <a:t>Gli </a:t>
            </a:r>
            <a:r>
              <a:rPr lang="it-IT" sz="7200" dirty="0"/>
              <a:t>argomenti possono essere introdotti mediante la proposta di un testo, di un documento, di un progetto o di altra questione di cui il candidato individua le componenti culturali, discutendole. </a:t>
            </a:r>
            <a:endParaRPr lang="it-IT" sz="7200" dirty="0" smtClean="0"/>
          </a:p>
          <a:p>
            <a:pPr hangingPunct="0">
              <a:buFont typeface="Wingdings" pitchFamily="2" charset="2"/>
              <a:buChar char="q"/>
            </a:pPr>
            <a:r>
              <a:rPr lang="it-IT" sz="7200" dirty="0" smtClean="0"/>
              <a:t>Ẻ </a:t>
            </a:r>
            <a:r>
              <a:rPr lang="it-IT" sz="7200" dirty="0"/>
              <a:t>d’obbligo, inoltre, provvedere alla discussione degli elaborati relativi alle prove scritte.</a:t>
            </a:r>
          </a:p>
          <a:p>
            <a:pPr hangingPunct="0">
              <a:buFont typeface="Wingdings" pitchFamily="2" charset="2"/>
              <a:buChar char="q"/>
            </a:pPr>
            <a:r>
              <a:rPr lang="it-IT" sz="7200" dirty="0" smtClean="0"/>
              <a:t> </a:t>
            </a:r>
            <a:r>
              <a:rPr lang="it-IT" sz="7200" dirty="0"/>
              <a:t>Il colloquio, nel rispetto della sua natura multidisciplinare, non può considerarsi interamente risolto se non si sia svolto secondo tutte le fasi sopra indicate e se non abbia interessato le diverse discipline. </a:t>
            </a:r>
          </a:p>
          <a:p>
            <a:pPr hangingPunct="0">
              <a:buFont typeface="Wingdings" pitchFamily="2" charset="2"/>
              <a:buChar char="q"/>
            </a:pPr>
            <a:endParaRPr lang="it-IT" sz="7200" dirty="0"/>
          </a:p>
          <a:p>
            <a:pPr>
              <a:buFont typeface="Wingdings" pitchFamily="2" charset="2"/>
              <a:buChar char="q"/>
            </a:pPr>
            <a:r>
              <a:rPr lang="it-IT" sz="7200" dirty="0" smtClean="0"/>
              <a:t> </a:t>
            </a:r>
            <a:r>
              <a:rPr lang="it-IT" sz="7200" dirty="0"/>
              <a:t>Negli Istituti professionali, la commissione, </a:t>
            </a:r>
            <a:r>
              <a:rPr lang="it-IT" sz="7200" dirty="0" smtClean="0"/>
              <a:t>organizza </a:t>
            </a:r>
            <a:r>
              <a:rPr lang="it-IT" sz="7200" dirty="0"/>
              <a:t>il colloquio, tenendo conto anche delle esperienze condotte in alternanza scuola lavoro e/o delle attività sviluppate nell'area di </a:t>
            </a:r>
            <a:r>
              <a:rPr lang="it-IT" sz="7200" dirty="0" smtClean="0"/>
              <a:t>professionalizzazione</a:t>
            </a:r>
          </a:p>
          <a:p>
            <a:pPr>
              <a:buFont typeface="Wingdings" pitchFamily="2" charset="2"/>
              <a:buChar char="q"/>
            </a:pPr>
            <a:endParaRPr lang="it-IT" sz="4800" dirty="0"/>
          </a:p>
          <a:p>
            <a:pPr>
              <a:buNone/>
            </a:pPr>
            <a:r>
              <a:rPr lang="it-IT" sz="4800" dirty="0" smtClean="0"/>
              <a:t>.</a:t>
            </a:r>
            <a:endParaRPr lang="it-IT" sz="4800" dirty="0"/>
          </a:p>
        </p:txBody>
      </p:sp>
      <p:sp>
        <p:nvSpPr>
          <p:cNvPr id="6" name="Segnaposto numero diapositiva 5"/>
          <p:cNvSpPr>
            <a:spLocks noGrp="1"/>
          </p:cNvSpPr>
          <p:nvPr>
            <p:ph type="sldNum" sz="quarter" idx="15"/>
          </p:nvPr>
        </p:nvSpPr>
        <p:spPr/>
        <p:txBody>
          <a:bodyPr>
            <a:normAutofit/>
          </a:bodyPr>
          <a:lstStyle/>
          <a:p>
            <a:fld id="{0ABBB4C6-F3C0-4120-A42E-402529F7FD68}" type="slidenum">
              <a:rPr lang="it-IT" smtClean="0"/>
              <a:pPr/>
              <a:t>67</a:t>
            </a:fld>
            <a:endParaRPr lang="it-IT"/>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smtClean="0"/>
              <a:t>ART. 16 </a:t>
            </a:r>
            <a:r>
              <a:rPr lang="it-IT" dirty="0" smtClean="0"/>
              <a:t>-  COLLOQUIO</a:t>
            </a:r>
            <a:br>
              <a:rPr lang="it-IT" dirty="0" smtClean="0"/>
            </a:br>
            <a:endParaRPr lang="it-IT" dirty="0"/>
          </a:p>
        </p:txBody>
      </p:sp>
      <p:sp>
        <p:nvSpPr>
          <p:cNvPr id="3" name="Segnaposto contenuto 2"/>
          <p:cNvSpPr>
            <a:spLocks noGrp="1"/>
          </p:cNvSpPr>
          <p:nvPr>
            <p:ph sz="quarter" idx="1"/>
          </p:nvPr>
        </p:nvSpPr>
        <p:spPr>
          <a:xfrm>
            <a:off x="500034" y="1214422"/>
            <a:ext cx="7424766" cy="5259530"/>
          </a:xfrm>
        </p:spPr>
        <p:txBody>
          <a:bodyPr>
            <a:normAutofit fontScale="25000" lnSpcReduction="20000"/>
          </a:bodyPr>
          <a:lstStyle/>
          <a:p>
            <a:pPr>
              <a:buNone/>
            </a:pPr>
            <a:r>
              <a:rPr lang="it-IT" dirty="0" smtClean="0"/>
              <a:t>	</a:t>
            </a:r>
            <a:endParaRPr lang="it-IT" sz="7200" dirty="0" smtClean="0">
              <a:solidFill>
                <a:srgbClr val="FF0000"/>
              </a:solidFill>
            </a:endParaRPr>
          </a:p>
          <a:p>
            <a:pPr>
              <a:buFont typeface="Wingdings" pitchFamily="2" charset="2"/>
              <a:buChar char="q"/>
            </a:pPr>
            <a:endParaRPr lang="it-IT" sz="7200" dirty="0" smtClean="0">
              <a:solidFill>
                <a:srgbClr val="FF0000"/>
              </a:solidFill>
            </a:endParaRPr>
          </a:p>
          <a:p>
            <a:pPr>
              <a:buFont typeface="Wingdings" pitchFamily="2" charset="2"/>
              <a:buChar char="q"/>
            </a:pPr>
            <a:r>
              <a:rPr lang="it-IT" sz="9600" dirty="0" smtClean="0"/>
              <a:t>La commissione d'esame dispone di 30 punti per la valutazione del colloquio. </a:t>
            </a:r>
          </a:p>
          <a:p>
            <a:pPr>
              <a:buFont typeface="Wingdings" pitchFamily="2" charset="2"/>
              <a:buChar char="q"/>
            </a:pPr>
            <a:endParaRPr lang="it-IT" sz="9600" dirty="0" smtClean="0"/>
          </a:p>
          <a:p>
            <a:pPr>
              <a:buFont typeface="Wingdings" pitchFamily="2" charset="2"/>
              <a:buChar char="q"/>
            </a:pPr>
            <a:r>
              <a:rPr lang="it-IT" sz="9600" dirty="0" smtClean="0"/>
              <a:t>Al colloquio giudicato sufficiente non può essere attribuito un punteggio inferiore a 20.</a:t>
            </a:r>
          </a:p>
          <a:p>
            <a:pPr>
              <a:buFont typeface="Wingdings" pitchFamily="2" charset="2"/>
              <a:buChar char="q"/>
            </a:pPr>
            <a:endParaRPr lang="it-IT" sz="9600" dirty="0" smtClean="0"/>
          </a:p>
          <a:p>
            <a:pPr>
              <a:buFont typeface="Wingdings" pitchFamily="2" charset="2"/>
              <a:buChar char="q"/>
            </a:pPr>
            <a:r>
              <a:rPr lang="it-IT" sz="9600" dirty="0" smtClean="0"/>
              <a:t> La commissione procede</a:t>
            </a:r>
            <a:r>
              <a:rPr lang="it-IT" sz="9600" i="1" dirty="0" smtClean="0"/>
              <a:t> </a:t>
            </a:r>
            <a:r>
              <a:rPr lang="it-IT" sz="9600" dirty="0" smtClean="0"/>
              <a:t>all’attribuzione del punteggio del colloquio sostenuto da ciascun candidato nello stesso giorno nel quale il colloquio viene espletato.</a:t>
            </a:r>
            <a:endParaRPr lang="it-IT" sz="9600" smtClean="0"/>
          </a:p>
          <a:p>
            <a:pPr>
              <a:buNone/>
            </a:pPr>
            <a:endParaRPr lang="it-IT" sz="9600" dirty="0" smtClean="0"/>
          </a:p>
          <a:p>
            <a:pPr>
              <a:buFont typeface="Wingdings" pitchFamily="2" charset="2"/>
              <a:buChar char="q"/>
            </a:pPr>
            <a:r>
              <a:rPr lang="it-IT" sz="9600" dirty="0" smtClean="0"/>
              <a:t> Il punteggio viene attribuito dall'intera commissione a maggioranza, compreso il presidente</a:t>
            </a:r>
          </a:p>
          <a:p>
            <a:endParaRPr lang="it-IT" dirty="0" smtClean="0"/>
          </a:p>
          <a:p>
            <a:endParaRPr lang="it-IT" dirty="0"/>
          </a:p>
        </p:txBody>
      </p:sp>
      <p:sp>
        <p:nvSpPr>
          <p:cNvPr id="4" name="Segnaposto numero diapositiva 3"/>
          <p:cNvSpPr>
            <a:spLocks noGrp="1"/>
          </p:cNvSpPr>
          <p:nvPr>
            <p:ph type="sldNum" sz="quarter" idx="15"/>
          </p:nvPr>
        </p:nvSpPr>
        <p:spPr/>
        <p:txBody>
          <a:bodyPr>
            <a:normAutofit/>
          </a:bodyPr>
          <a:lstStyle/>
          <a:p>
            <a:fld id="{0ABBB4C6-F3C0-4120-A42E-402529F7FD68}" type="slidenum">
              <a:rPr lang="it-IT" smtClean="0"/>
              <a:pPr/>
              <a:t>68</a:t>
            </a:fld>
            <a:endParaRPr lang="it-IT"/>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ISTITUTI CON STUDIO </a:t>
            </a:r>
            <a:r>
              <a:rPr lang="it-IT" dirty="0" err="1" smtClean="0"/>
              <a:t>DI</a:t>
            </a:r>
            <a:r>
              <a:rPr lang="it-IT" dirty="0" smtClean="0"/>
              <a:t> PIU’ LINGUE STRANIERE</a:t>
            </a:r>
            <a:endParaRPr lang="it-IT" dirty="0"/>
          </a:p>
        </p:txBody>
      </p:sp>
      <p:sp>
        <p:nvSpPr>
          <p:cNvPr id="3" name="Sottotitolo 2"/>
          <p:cNvSpPr>
            <a:spLocks noGrp="1"/>
          </p:cNvSpPr>
          <p:nvPr>
            <p:ph type="subTitle" idx="1"/>
          </p:nvPr>
        </p:nvSpPr>
        <p:spPr/>
        <p:txBody>
          <a:bodyPr>
            <a:normAutofit/>
          </a:bodyPr>
          <a:lstStyle/>
          <a:p>
            <a:r>
              <a:rPr lang="it-IT" sz="2800" dirty="0" smtClean="0"/>
              <a:t>Articolo 15, 4.2 O.M. N. 41/2012</a:t>
            </a:r>
          </a:p>
        </p:txBody>
      </p:sp>
      <p:sp>
        <p:nvSpPr>
          <p:cNvPr id="4" name="Segnaposto numero diapositiva 3"/>
          <p:cNvSpPr>
            <a:spLocks noGrp="1"/>
          </p:cNvSpPr>
          <p:nvPr>
            <p:ph type="sldNum" sz="quarter" idx="12"/>
          </p:nvPr>
        </p:nvSpPr>
        <p:spPr/>
        <p:txBody>
          <a:bodyPr/>
          <a:lstStyle/>
          <a:p>
            <a:fld id="{0ABBB4C6-F3C0-4120-A42E-402529F7FD68}" type="slidenum">
              <a:rPr lang="it-IT" smtClean="0"/>
              <a:pPr/>
              <a:t>69</a:t>
            </a:fld>
            <a:endParaRPr lang="it-IT"/>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0ABBB4C6-F3C0-4120-A42E-402529F7FD68}" type="slidenum">
              <a:rPr lang="it-IT" smtClean="0"/>
              <a:pPr/>
              <a:t>7</a:t>
            </a:fld>
            <a:endParaRPr lang="it-IT"/>
          </a:p>
        </p:txBody>
      </p:sp>
      <p:pic>
        <p:nvPicPr>
          <p:cNvPr id="2050" name="Picture 2"/>
          <p:cNvPicPr>
            <a:picLocks noChangeAspect="1" noChangeArrowheads="1"/>
          </p:cNvPicPr>
          <p:nvPr/>
        </p:nvPicPr>
        <p:blipFill>
          <a:blip r:embed="rId3"/>
          <a:srcRect/>
          <a:stretch>
            <a:fillRect/>
          </a:stretch>
        </p:blipFill>
        <p:spPr bwMode="auto">
          <a:xfrm>
            <a:off x="0" y="170461"/>
            <a:ext cx="8577846" cy="7361939"/>
          </a:xfrm>
          <a:prstGeom prst="rect">
            <a:avLst/>
          </a:prstGeom>
          <a:noFill/>
          <a:ln w="9525">
            <a:noFill/>
            <a:miter lim="800000"/>
            <a:headEnd/>
            <a:tailEnd/>
          </a:ln>
          <a:effectLst/>
        </p:spPr>
      </p:pic>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PROVE SCRITTE </a:t>
            </a:r>
            <a:endParaRPr lang="it-IT" dirty="0"/>
          </a:p>
        </p:txBody>
      </p:sp>
      <p:sp>
        <p:nvSpPr>
          <p:cNvPr id="3" name="Segnaposto contenuto 2"/>
          <p:cNvSpPr>
            <a:spLocks noGrp="1"/>
          </p:cNvSpPr>
          <p:nvPr>
            <p:ph sz="quarter" idx="1"/>
          </p:nvPr>
        </p:nvSpPr>
        <p:spPr/>
        <p:txBody>
          <a:bodyPr>
            <a:noAutofit/>
          </a:bodyPr>
          <a:lstStyle/>
          <a:p>
            <a:pPr>
              <a:buFont typeface="Wingdings" pitchFamily="2" charset="2"/>
              <a:buChar char="q"/>
            </a:pPr>
            <a:r>
              <a:rPr lang="it-IT" sz="1600" dirty="0" smtClean="0"/>
              <a:t>Qualora la materia oggetto di seconda prova scritta sia la lingua straniera e il corso di studio seguito dalla classe interessata preveda più di una lingua, la scelta della lingua straniera su cui svolgere la seconda prova scritta è lasciata al candidato. Nel caso in cui le </a:t>
            </a:r>
            <a:r>
              <a:rPr lang="it-IT" sz="1600" dirty="0" smtClean="0">
                <a:solidFill>
                  <a:srgbClr val="FF0000"/>
                </a:solidFill>
              </a:rPr>
              <a:t>tracce siano diversificate per lingua</a:t>
            </a:r>
            <a:r>
              <a:rPr lang="it-IT" sz="1600" dirty="0" smtClean="0"/>
              <a:t>, il candidato comunica alla commissione la lingua che ha scelto come oggetto della seconda prova il giorno della seconda prova scritta, </a:t>
            </a:r>
            <a:r>
              <a:rPr lang="it-IT" sz="1600" dirty="0" smtClean="0">
                <a:solidFill>
                  <a:srgbClr val="FF0000"/>
                </a:solidFill>
              </a:rPr>
              <a:t>prima dell’apertura dei plichi contenenti le tracce. </a:t>
            </a:r>
          </a:p>
          <a:p>
            <a:pPr>
              <a:buFont typeface="Wingdings" pitchFamily="2" charset="2"/>
              <a:buChar char="q"/>
            </a:pPr>
            <a:endParaRPr lang="it-IT" sz="1600" dirty="0" smtClean="0"/>
          </a:p>
          <a:p>
            <a:pPr hangingPunct="0">
              <a:buFont typeface="Wingdings" pitchFamily="2" charset="2"/>
              <a:buChar char="q"/>
            </a:pPr>
            <a:r>
              <a:rPr lang="it-IT" sz="1600" dirty="0" smtClean="0"/>
              <a:t>Nei corsi linguistici dei licei e dell’istruzione tecnica nei quali sia obbligatorio per tutti gli studenti lo studio di più lingue straniere e la lingua straniera sia oggetto della seconda prova scritta, ove non si sia data applicazione alla C.M. n. 15 del 31 gennaio 2007, </a:t>
            </a:r>
            <a:r>
              <a:rPr lang="it-IT" sz="1600" dirty="0" smtClean="0">
                <a:solidFill>
                  <a:srgbClr val="FF0000"/>
                </a:solidFill>
              </a:rPr>
              <a:t>la terza prova potrà prevedere il coinvolgimento di una o più lingue straniere diverse da quella scelta dal candidato nello svolgimento della seconda prova scritta</a:t>
            </a:r>
            <a:r>
              <a:rPr lang="it-IT" sz="1600" dirty="0" smtClean="0"/>
              <a:t>. In tale caso, la lingua o le lingue straniere interessate rientrano nel computo delle discipline da coinvolgere nella prova ai sensi degli articoli 2 e 3 del D.M. n. 429/2000.  </a:t>
            </a:r>
          </a:p>
          <a:p>
            <a:pPr hangingPunct="0">
              <a:buNone/>
            </a:pPr>
            <a:r>
              <a:rPr lang="it-IT" sz="1600" b="1" dirty="0" smtClean="0"/>
              <a:t>	</a:t>
            </a:r>
            <a:endParaRPr lang="it-IT" sz="1600" dirty="0"/>
          </a:p>
        </p:txBody>
      </p:sp>
      <p:sp>
        <p:nvSpPr>
          <p:cNvPr id="4" name="Segnaposto numero diapositiva 3"/>
          <p:cNvSpPr>
            <a:spLocks noGrp="1"/>
          </p:cNvSpPr>
          <p:nvPr>
            <p:ph type="sldNum" sz="quarter" idx="15"/>
          </p:nvPr>
        </p:nvSpPr>
        <p:spPr/>
        <p:txBody>
          <a:bodyPr>
            <a:normAutofit/>
          </a:bodyPr>
          <a:lstStyle/>
          <a:p>
            <a:fld id="{0ABBB4C6-F3C0-4120-A42E-402529F7FD68}" type="slidenum">
              <a:rPr lang="it-IT" smtClean="0"/>
              <a:pPr/>
              <a:t>70</a:t>
            </a:fld>
            <a:endParaRPr lang="it-IT"/>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smtClean="0"/>
              <a:t>ART. 16 </a:t>
            </a:r>
            <a:r>
              <a:rPr lang="it-IT" dirty="0" smtClean="0"/>
              <a:t>-  COLLOQUIO</a:t>
            </a:r>
            <a:br>
              <a:rPr lang="it-IT" dirty="0" smtClean="0"/>
            </a:br>
            <a:endParaRPr lang="it-IT" dirty="0"/>
          </a:p>
        </p:txBody>
      </p:sp>
      <p:sp>
        <p:nvSpPr>
          <p:cNvPr id="3" name="Segnaposto contenuto 2"/>
          <p:cNvSpPr>
            <a:spLocks noGrp="1"/>
          </p:cNvSpPr>
          <p:nvPr>
            <p:ph sz="quarter" idx="1"/>
          </p:nvPr>
        </p:nvSpPr>
        <p:spPr/>
        <p:txBody>
          <a:bodyPr>
            <a:normAutofit fontScale="25000" lnSpcReduction="20000"/>
          </a:bodyPr>
          <a:lstStyle/>
          <a:p>
            <a:pPr>
              <a:buNone/>
            </a:pPr>
            <a:r>
              <a:rPr lang="it-IT" dirty="0" smtClean="0"/>
              <a:t>	</a:t>
            </a:r>
            <a:endParaRPr lang="it-IT" sz="7200" dirty="0" smtClean="0">
              <a:solidFill>
                <a:srgbClr val="FF0000"/>
              </a:solidFill>
            </a:endParaRPr>
          </a:p>
          <a:p>
            <a:pPr>
              <a:buFont typeface="Wingdings" pitchFamily="2" charset="2"/>
              <a:buChar char="q"/>
            </a:pPr>
            <a:endParaRPr lang="it-IT" sz="7200" dirty="0" smtClean="0">
              <a:solidFill>
                <a:srgbClr val="FF0000"/>
              </a:solidFill>
            </a:endParaRPr>
          </a:p>
          <a:p>
            <a:pPr>
              <a:buFont typeface="Wingdings" pitchFamily="2" charset="2"/>
              <a:buChar char="q"/>
            </a:pPr>
            <a:r>
              <a:rPr lang="it-IT" sz="8000" dirty="0" smtClean="0"/>
              <a:t>Nei corsi ad indirizzo linguistico dei licei e degli istituti tecnici, nei quali la lingua straniera, oggetto di seconda prova scritta, sia affidata ai commissari interni secondo le disposizioni dettate con la C.M. n. 15 del 31-1-2007, il </a:t>
            </a:r>
            <a:r>
              <a:rPr lang="it-IT" sz="8000" dirty="0" smtClean="0">
                <a:solidFill>
                  <a:srgbClr val="FF0000"/>
                </a:solidFill>
              </a:rPr>
              <a:t>candidato sceglie la lingua straniera da inserire tra le materie oggetto del colloquio pluridisciplinare</a:t>
            </a:r>
            <a:r>
              <a:rPr lang="it-IT" sz="7200" dirty="0" smtClean="0"/>
              <a:t>. </a:t>
            </a:r>
          </a:p>
          <a:p>
            <a:pPr>
              <a:buFont typeface="Wingdings" pitchFamily="2" charset="2"/>
              <a:buChar char="q"/>
            </a:pPr>
            <a:endParaRPr lang="it-IT" sz="7200" dirty="0" smtClean="0"/>
          </a:p>
          <a:p>
            <a:pPr>
              <a:buFont typeface="Wingdings" pitchFamily="2" charset="2"/>
              <a:buChar char="q"/>
            </a:pPr>
            <a:endParaRPr lang="it-IT" sz="7200" dirty="0" smtClean="0"/>
          </a:p>
          <a:p>
            <a:pPr>
              <a:buFont typeface="Wingdings" pitchFamily="2" charset="2"/>
              <a:buChar char="q"/>
            </a:pPr>
            <a:endParaRPr lang="it-IT" sz="7200" dirty="0" smtClean="0"/>
          </a:p>
          <a:p>
            <a:pPr>
              <a:buFont typeface="Wingdings" pitchFamily="2" charset="2"/>
              <a:buChar char="q"/>
            </a:pPr>
            <a:r>
              <a:rPr lang="it-IT" sz="8000" dirty="0" smtClean="0"/>
              <a:t>Diversamente, ove il consiglio di classe proceda alla designazione dei commissari di lingua straniera senza seguire le disposizioni di cui alla predetta circolare n. 15/2007, </a:t>
            </a:r>
            <a:r>
              <a:rPr lang="it-IT" sz="8000" dirty="0" smtClean="0">
                <a:solidFill>
                  <a:srgbClr val="FF0000"/>
                </a:solidFill>
              </a:rPr>
              <a:t>sono oggetto del colloquio tutte le lingue straniere </a:t>
            </a:r>
            <a:r>
              <a:rPr lang="it-IT" sz="8000" dirty="0" smtClean="0"/>
              <a:t>studiate dai singoli candidati e rappresentate nella competente commissione.</a:t>
            </a:r>
          </a:p>
          <a:p>
            <a:pPr hangingPunct="0">
              <a:buNone/>
            </a:pPr>
            <a:r>
              <a:rPr lang="it-IT" sz="8000" dirty="0" smtClean="0"/>
              <a:t> </a:t>
            </a:r>
          </a:p>
          <a:p>
            <a:endParaRPr lang="it-IT" dirty="0" smtClean="0"/>
          </a:p>
          <a:p>
            <a:endParaRPr lang="it-IT" dirty="0"/>
          </a:p>
        </p:txBody>
      </p:sp>
      <p:sp>
        <p:nvSpPr>
          <p:cNvPr id="4" name="Segnaposto numero diapositiva 3"/>
          <p:cNvSpPr>
            <a:spLocks noGrp="1"/>
          </p:cNvSpPr>
          <p:nvPr>
            <p:ph type="sldNum" sz="quarter" idx="15"/>
          </p:nvPr>
        </p:nvSpPr>
        <p:spPr/>
        <p:txBody>
          <a:bodyPr>
            <a:normAutofit/>
          </a:bodyPr>
          <a:lstStyle/>
          <a:p>
            <a:fld id="{0ABBB4C6-F3C0-4120-A42E-402529F7FD68}" type="slidenum">
              <a:rPr lang="it-IT" smtClean="0"/>
              <a:pPr/>
              <a:t>71</a:t>
            </a:fld>
            <a:endParaRPr lang="it-IT"/>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hangingPunct="0"/>
            <a:r>
              <a:rPr lang="it-IT" sz="3600" dirty="0" smtClean="0"/>
              <a:t>ART. 16 </a:t>
            </a:r>
            <a:r>
              <a:rPr lang="it-IT" dirty="0" smtClean="0"/>
              <a:t>-  COLLOQUIO</a:t>
            </a:r>
            <a:br>
              <a:rPr lang="it-IT" dirty="0" smtClean="0"/>
            </a:br>
            <a:r>
              <a:rPr lang="it-IT" dirty="0" smtClean="0"/>
              <a:t> </a:t>
            </a:r>
            <a:endParaRPr lang="it-IT" dirty="0"/>
          </a:p>
        </p:txBody>
      </p:sp>
      <p:sp>
        <p:nvSpPr>
          <p:cNvPr id="3" name="Segnaposto contenuto 2"/>
          <p:cNvSpPr>
            <a:spLocks noGrp="1"/>
          </p:cNvSpPr>
          <p:nvPr>
            <p:ph sz="quarter" idx="1"/>
          </p:nvPr>
        </p:nvSpPr>
        <p:spPr/>
        <p:txBody>
          <a:bodyPr>
            <a:normAutofit fontScale="40000" lnSpcReduction="20000"/>
          </a:bodyPr>
          <a:lstStyle/>
          <a:p>
            <a:pPr hangingPunct="0">
              <a:buNone/>
            </a:pPr>
            <a:r>
              <a:rPr lang="it-IT" i="1" dirty="0"/>
              <a:t> </a:t>
            </a:r>
            <a:endParaRPr lang="it-IT" dirty="0"/>
          </a:p>
          <a:p>
            <a:pPr>
              <a:buNone/>
            </a:pPr>
            <a:endParaRPr lang="it-IT" sz="4800" dirty="0"/>
          </a:p>
          <a:p>
            <a:pPr>
              <a:buFont typeface="Wingdings" pitchFamily="2" charset="2"/>
              <a:buChar char="q"/>
            </a:pPr>
            <a:r>
              <a:rPr lang="it-IT" sz="4800" dirty="0" smtClean="0"/>
              <a:t> </a:t>
            </a:r>
            <a:r>
              <a:rPr lang="it-IT" sz="4800" dirty="0"/>
              <a:t>Per i corsi ad indirizzo linguistico dei licei e degli istituti tecnici, nei quali, ai sensi della C.M. n. 15 del 31-1-2007, siano stati designati commissari interni i tre docenti di lingue straniere, oltre a due docenti di altre discipline, si richiama </a:t>
            </a:r>
            <a:r>
              <a:rPr lang="it-IT" sz="4800" dirty="0">
                <a:solidFill>
                  <a:srgbClr val="FF0000"/>
                </a:solidFill>
              </a:rPr>
              <a:t>l’obbligo del Presidente di salvaguardare la composizione numerica della commissione – non più di sei commissari – in tutte le fasi di svolgimento degli esami medesimi, ivi comprese quella relativa alla valutazione delle tre prove scritte e quella dell’attribuzione del punteggio finale</a:t>
            </a:r>
            <a:r>
              <a:rPr lang="it-IT" sz="4800" dirty="0"/>
              <a:t>. Per conseguenza, i commissari di lingue straniere, fermo restando in relazione alle scelte dei candidati il diretto coinvolgimento di ciascuno di essi nell’esame sulla lingua di competenza, operano di comune accordo, esprimendo una sola proposta di voto finale. Qualora non si raggiunga tale accordo, il Presidente assume la proposta risultante dalla media aritmetica dei punteggi presentati, con eventuale arrotondamento al numero più approssimato</a:t>
            </a:r>
            <a:r>
              <a:rPr lang="it-IT" sz="4800" dirty="0" smtClean="0"/>
              <a:t>.</a:t>
            </a:r>
            <a:endParaRPr lang="it-IT" sz="4800" dirty="0"/>
          </a:p>
        </p:txBody>
      </p:sp>
      <p:sp>
        <p:nvSpPr>
          <p:cNvPr id="6" name="Segnaposto numero diapositiva 5"/>
          <p:cNvSpPr>
            <a:spLocks noGrp="1"/>
          </p:cNvSpPr>
          <p:nvPr>
            <p:ph type="sldNum" sz="quarter" idx="15"/>
          </p:nvPr>
        </p:nvSpPr>
        <p:spPr/>
        <p:txBody>
          <a:bodyPr>
            <a:normAutofit/>
          </a:bodyPr>
          <a:lstStyle/>
          <a:p>
            <a:fld id="{0ABBB4C6-F3C0-4120-A42E-402529F7FD68}" type="slidenum">
              <a:rPr lang="it-IT" smtClean="0"/>
              <a:pPr/>
              <a:t>72</a:t>
            </a:fld>
            <a:endParaRPr lang="it-IT"/>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071670" y="1285860"/>
            <a:ext cx="6386530" cy="1357322"/>
          </a:xfrm>
        </p:spPr>
        <p:txBody>
          <a:bodyPr>
            <a:normAutofit/>
          </a:bodyPr>
          <a:lstStyle/>
          <a:p>
            <a:r>
              <a:rPr lang="it-IT" dirty="0" smtClean="0"/>
              <a:t>ESAMI DEI CANDIDATI IN SITUAZIONE </a:t>
            </a:r>
            <a:r>
              <a:rPr lang="it-IT" dirty="0" err="1" smtClean="0"/>
              <a:t>DI</a:t>
            </a:r>
            <a:r>
              <a:rPr lang="it-IT" dirty="0" smtClean="0"/>
              <a:t> HANDICAP </a:t>
            </a:r>
            <a:endParaRPr lang="it-IT" dirty="0"/>
          </a:p>
        </p:txBody>
      </p:sp>
      <p:sp>
        <p:nvSpPr>
          <p:cNvPr id="3" name="Sottotitolo 2"/>
          <p:cNvSpPr>
            <a:spLocks noGrp="1"/>
          </p:cNvSpPr>
          <p:nvPr>
            <p:ph type="subTitle" idx="1"/>
          </p:nvPr>
        </p:nvSpPr>
        <p:spPr>
          <a:xfrm>
            <a:off x="2143108" y="3071810"/>
            <a:ext cx="6215106" cy="857256"/>
          </a:xfrm>
        </p:spPr>
        <p:txBody>
          <a:bodyPr>
            <a:normAutofit fontScale="92500"/>
          </a:bodyPr>
          <a:lstStyle/>
          <a:p>
            <a:r>
              <a:rPr lang="it-IT" sz="2800" dirty="0" smtClean="0"/>
              <a:t>Articolo 17 e 17 bis O.M. N. 41/2012</a:t>
            </a:r>
          </a:p>
        </p:txBody>
      </p:sp>
      <p:sp>
        <p:nvSpPr>
          <p:cNvPr id="4" name="Segnaposto numero diapositiva 3"/>
          <p:cNvSpPr>
            <a:spLocks noGrp="1"/>
          </p:cNvSpPr>
          <p:nvPr>
            <p:ph type="sldNum" sz="quarter" idx="12"/>
          </p:nvPr>
        </p:nvSpPr>
        <p:spPr/>
        <p:txBody>
          <a:bodyPr/>
          <a:lstStyle/>
          <a:p>
            <a:fld id="{0ABBB4C6-F3C0-4120-A42E-402529F7FD68}" type="slidenum">
              <a:rPr lang="it-IT" smtClean="0"/>
              <a:pPr/>
              <a:t>73</a:t>
            </a:fld>
            <a:endParaRPr lang="it-IT"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57158" y="0"/>
            <a:ext cx="8286808" cy="1000108"/>
          </a:xfrm>
        </p:spPr>
        <p:txBody>
          <a:bodyPr>
            <a:normAutofit/>
          </a:bodyPr>
          <a:lstStyle/>
          <a:p>
            <a:r>
              <a:rPr lang="it-IT" sz="2800" dirty="0" smtClean="0"/>
              <a:t>ART. 2 - CANDIDATI DIVERSAMENTE ABILI </a:t>
            </a:r>
            <a:endParaRPr lang="it-IT" sz="2800" dirty="0"/>
          </a:p>
        </p:txBody>
      </p:sp>
      <p:sp>
        <p:nvSpPr>
          <p:cNvPr id="3" name="Segnaposto contenuto 2"/>
          <p:cNvSpPr>
            <a:spLocks noGrp="1"/>
          </p:cNvSpPr>
          <p:nvPr>
            <p:ph sz="quarter" idx="1"/>
          </p:nvPr>
        </p:nvSpPr>
        <p:spPr>
          <a:xfrm>
            <a:off x="428596" y="1428736"/>
            <a:ext cx="8258204" cy="5429264"/>
          </a:xfrm>
        </p:spPr>
        <p:txBody>
          <a:bodyPr>
            <a:noAutofit/>
          </a:bodyPr>
          <a:lstStyle/>
          <a:p>
            <a:pPr lvl="0" hangingPunct="0">
              <a:buFont typeface="Wingdings" pitchFamily="2" charset="2"/>
              <a:buChar char="q"/>
            </a:pPr>
            <a:r>
              <a:rPr lang="it-IT" sz="1800" dirty="0" smtClean="0"/>
              <a:t>Gli alunni certificati con disabilità, che hanno seguito un percorso didattico individualizzato differenziato (</a:t>
            </a:r>
            <a:r>
              <a:rPr lang="it-IT" sz="1800" dirty="0" err="1" smtClean="0"/>
              <a:t>P.E.I.</a:t>
            </a:r>
            <a:r>
              <a:rPr lang="it-IT" sz="1800" dirty="0" smtClean="0"/>
              <a:t>) sono valutati dal consiglio di classe con l’attribuzione di voti e di un credito scolastico, relativi unicamente allo svolgimento di tale piano. </a:t>
            </a:r>
          </a:p>
          <a:p>
            <a:pPr lvl="0" hangingPunct="0">
              <a:buFont typeface="Wingdings" pitchFamily="2" charset="2"/>
              <a:buChar char="q"/>
            </a:pPr>
            <a:r>
              <a:rPr lang="it-IT" sz="1800" dirty="0" smtClean="0"/>
              <a:t>Sono ammessi a sostenere gli esami di Stato su prove differenziate, coerenti con il percorso svolto, finalizzate esclusivamente al rilascio dell’attestazione. </a:t>
            </a:r>
          </a:p>
          <a:p>
            <a:pPr lvl="0" hangingPunct="0">
              <a:buFont typeface="Wingdings" pitchFamily="2" charset="2"/>
              <a:buChar char="q"/>
            </a:pPr>
            <a:r>
              <a:rPr lang="it-IT" sz="1800" dirty="0"/>
              <a:t>P</a:t>
            </a:r>
            <a:r>
              <a:rPr lang="it-IT" sz="1800" dirty="0" smtClean="0"/>
              <a:t>ubblicazione, all’albo dell’Istituto sede d’esame,  dei voti e dei crediti,  seguiti dalla dicitura «</a:t>
            </a:r>
            <a:r>
              <a:rPr lang="it-IT" sz="1800" dirty="0" smtClean="0">
                <a:solidFill>
                  <a:srgbClr val="FF0000"/>
                </a:solidFill>
              </a:rPr>
              <a:t>Ammesso»</a:t>
            </a:r>
            <a:r>
              <a:rPr lang="it-IT" sz="1800" dirty="0" smtClean="0"/>
              <a:t>;</a:t>
            </a:r>
            <a:endParaRPr lang="it-IT" sz="1800" dirty="0"/>
          </a:p>
          <a:p>
            <a:pPr lvl="0" hangingPunct="0">
              <a:buFont typeface="Wingdings" pitchFamily="2" charset="2"/>
              <a:buChar char="q"/>
            </a:pPr>
            <a:r>
              <a:rPr lang="it-IT" sz="1800" dirty="0" smtClean="0"/>
              <a:t> in caso di </a:t>
            </a:r>
            <a:r>
              <a:rPr lang="it-IT" sz="1800" dirty="0" smtClean="0">
                <a:solidFill>
                  <a:srgbClr val="FF0000"/>
                </a:solidFill>
              </a:rPr>
              <a:t>esito negativo</a:t>
            </a:r>
            <a:r>
              <a:rPr lang="it-IT" sz="1800" dirty="0" smtClean="0"/>
              <a:t>, non si procede alla pubblicazione di voti e punteggi, ma solo della dicitura «</a:t>
            </a:r>
            <a:r>
              <a:rPr lang="it-IT" sz="1800" dirty="0" smtClean="0">
                <a:solidFill>
                  <a:srgbClr val="FF0000"/>
                </a:solidFill>
              </a:rPr>
              <a:t>Non ammesso</a:t>
            </a:r>
            <a:r>
              <a:rPr lang="it-IT" sz="1800" dirty="0" smtClean="0"/>
              <a:t>». </a:t>
            </a:r>
          </a:p>
          <a:p>
            <a:pPr hangingPunct="0">
              <a:buFont typeface="Wingdings" pitchFamily="2" charset="2"/>
              <a:buChar char="q"/>
            </a:pPr>
            <a:r>
              <a:rPr lang="it-IT" sz="1800" dirty="0" smtClean="0"/>
              <a:t>Ai sensi dell’articolo 16, comma 3, dell’OM 21 maggio 2001, n.90, per i voti riportati nello scrutinio finale si aggiunge, nelle certificazioni rilasciate ma non nei tabelloni affissi all’albo dell’istituto, che la votazione è riferita al </a:t>
            </a:r>
            <a:r>
              <a:rPr lang="it-IT" sz="1800" dirty="0" err="1" smtClean="0"/>
              <a:t>P.E.I.</a:t>
            </a:r>
            <a:r>
              <a:rPr lang="it-IT" sz="1800" dirty="0" smtClean="0"/>
              <a:t>  e non ai programmi ministeriali. </a:t>
            </a:r>
          </a:p>
          <a:p>
            <a:pPr>
              <a:buFont typeface="Wingdings" pitchFamily="2" charset="2"/>
              <a:buChar char="q"/>
            </a:pPr>
            <a:endParaRPr lang="it-IT" sz="1800" dirty="0"/>
          </a:p>
        </p:txBody>
      </p:sp>
      <p:sp>
        <p:nvSpPr>
          <p:cNvPr id="4" name="Segnaposto numero diapositiva 3"/>
          <p:cNvSpPr>
            <a:spLocks noGrp="1"/>
          </p:cNvSpPr>
          <p:nvPr>
            <p:ph type="sldNum" sz="quarter" idx="15"/>
          </p:nvPr>
        </p:nvSpPr>
        <p:spPr/>
        <p:txBody>
          <a:bodyPr>
            <a:normAutofit/>
          </a:bodyPr>
          <a:lstStyle/>
          <a:p>
            <a:fld id="{0ABBB4C6-F3C0-4120-A42E-402529F7FD68}" type="slidenum">
              <a:rPr lang="it-IT" smtClean="0"/>
              <a:pPr/>
              <a:t>74</a:t>
            </a:fld>
            <a:endParaRPr lang="it-IT"/>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0"/>
            <a:ext cx="7496204" cy="1417638"/>
          </a:xfrm>
        </p:spPr>
        <p:txBody>
          <a:bodyPr>
            <a:normAutofit fontScale="90000"/>
          </a:bodyPr>
          <a:lstStyle/>
          <a:p>
            <a:r>
              <a:rPr lang="it-IT" sz="3600" dirty="0" smtClean="0"/>
              <a:t/>
            </a:r>
            <a:br>
              <a:rPr lang="it-IT" sz="3600" dirty="0" smtClean="0"/>
            </a:br>
            <a:r>
              <a:rPr lang="it-IT" sz="3600" dirty="0" smtClean="0"/>
              <a:t/>
            </a:r>
            <a:br>
              <a:rPr lang="it-IT" sz="3600" dirty="0" smtClean="0"/>
            </a:br>
            <a:r>
              <a:rPr lang="it-IT" sz="3600" dirty="0" smtClean="0"/>
              <a:t/>
            </a:r>
            <a:br>
              <a:rPr lang="it-IT" sz="3600" dirty="0" smtClean="0"/>
            </a:br>
            <a:r>
              <a:rPr lang="it-IT" sz="3600" dirty="0" smtClean="0"/>
              <a:t/>
            </a:r>
            <a:br>
              <a:rPr lang="it-IT" sz="3600" dirty="0" smtClean="0"/>
            </a:br>
            <a:r>
              <a:rPr lang="it-IT" sz="3600" dirty="0" smtClean="0"/>
              <a:t/>
            </a:r>
            <a:br>
              <a:rPr lang="it-IT" sz="3600" dirty="0" smtClean="0"/>
            </a:br>
            <a:r>
              <a:rPr lang="it-IT" sz="3600" dirty="0" smtClean="0"/>
              <a:t/>
            </a:r>
            <a:br>
              <a:rPr lang="it-IT" sz="3600" dirty="0" smtClean="0"/>
            </a:br>
            <a:r>
              <a:rPr lang="it-IT" sz="3600" dirty="0" smtClean="0"/>
              <a:t/>
            </a:r>
            <a:br>
              <a:rPr lang="it-IT" sz="3600" dirty="0" smtClean="0"/>
            </a:br>
            <a:r>
              <a:rPr lang="it-IT" sz="3600" dirty="0" smtClean="0"/>
              <a:t/>
            </a:r>
            <a:br>
              <a:rPr lang="it-IT" sz="3600" dirty="0" smtClean="0"/>
            </a:br>
            <a:r>
              <a:rPr lang="it-IT" sz="3600" dirty="0" smtClean="0"/>
              <a:t>Art. 17 </a:t>
            </a:r>
            <a:r>
              <a:rPr lang="it-IT" dirty="0" smtClean="0"/>
              <a:t>- ESAME DEI CANDIDATI DIVERSAMENTE ABILI </a:t>
            </a:r>
            <a:br>
              <a:rPr lang="it-IT" dirty="0" smtClean="0"/>
            </a:br>
            <a:endParaRPr lang="it-IT" dirty="0"/>
          </a:p>
        </p:txBody>
      </p:sp>
      <p:sp>
        <p:nvSpPr>
          <p:cNvPr id="3" name="Segnaposto contenuto 2"/>
          <p:cNvSpPr>
            <a:spLocks noGrp="1"/>
          </p:cNvSpPr>
          <p:nvPr>
            <p:ph sz="quarter" idx="1"/>
          </p:nvPr>
        </p:nvSpPr>
        <p:spPr>
          <a:xfrm>
            <a:off x="285720" y="1428736"/>
            <a:ext cx="7715304" cy="5643602"/>
          </a:xfrm>
        </p:spPr>
        <p:txBody>
          <a:bodyPr>
            <a:normAutofit fontScale="25000" lnSpcReduction="20000"/>
          </a:bodyPr>
          <a:lstStyle/>
          <a:p>
            <a:pPr marL="762000" lvl="4">
              <a:lnSpc>
                <a:spcPct val="80000"/>
              </a:lnSpc>
              <a:buNone/>
            </a:pPr>
            <a:endParaRPr lang="it-IT" sz="9600" dirty="0" smtClean="0">
              <a:solidFill>
                <a:srgbClr val="FF0000"/>
              </a:solidFill>
            </a:endParaRPr>
          </a:p>
          <a:p>
            <a:pPr marL="762000" lvl="4">
              <a:lnSpc>
                <a:spcPct val="80000"/>
              </a:lnSpc>
              <a:buFont typeface="Wingdings" pitchFamily="2" charset="2"/>
              <a:buChar char="q"/>
            </a:pPr>
            <a:endParaRPr lang="it-IT" sz="9600" dirty="0" smtClean="0">
              <a:solidFill>
                <a:srgbClr val="FF0000"/>
              </a:solidFill>
            </a:endParaRPr>
          </a:p>
          <a:p>
            <a:pPr marL="762000" lvl="4">
              <a:lnSpc>
                <a:spcPct val="80000"/>
              </a:lnSpc>
              <a:buFont typeface="Wingdings" pitchFamily="2" charset="2"/>
              <a:buChar char="q"/>
            </a:pPr>
            <a:r>
              <a:rPr lang="it-IT" sz="9600" dirty="0" smtClean="0">
                <a:solidFill>
                  <a:srgbClr val="FF0000"/>
                </a:solidFill>
              </a:rPr>
              <a:t>   </a:t>
            </a:r>
            <a:r>
              <a:rPr lang="it-IT" sz="9600" dirty="0" smtClean="0"/>
              <a:t>Prove equipollenti </a:t>
            </a:r>
          </a:p>
          <a:p>
            <a:pPr marL="762000" lvl="4">
              <a:lnSpc>
                <a:spcPct val="80000"/>
              </a:lnSpc>
              <a:buFont typeface="Wingdings" pitchFamily="2" charset="2"/>
              <a:buChar char="q"/>
            </a:pPr>
            <a:endParaRPr lang="it-IT" sz="9600" dirty="0" smtClean="0"/>
          </a:p>
          <a:p>
            <a:pPr marL="762000" lvl="4">
              <a:lnSpc>
                <a:spcPct val="80000"/>
              </a:lnSpc>
              <a:buFont typeface="Wingdings" pitchFamily="2" charset="2"/>
              <a:buChar char="q"/>
            </a:pPr>
            <a:r>
              <a:rPr lang="it-IT" sz="9600" dirty="0" smtClean="0"/>
              <a:t>   utilizzo di mezzi tecnici o modi diversi</a:t>
            </a:r>
          </a:p>
          <a:p>
            <a:pPr marL="762000" lvl="4">
              <a:lnSpc>
                <a:spcPct val="80000"/>
              </a:lnSpc>
              <a:buFont typeface="Wingdings" pitchFamily="2" charset="2"/>
              <a:buChar char="q"/>
            </a:pPr>
            <a:endParaRPr lang="it-IT" sz="9600" dirty="0" smtClean="0"/>
          </a:p>
          <a:p>
            <a:pPr marL="762000" lvl="4">
              <a:lnSpc>
                <a:spcPct val="80000"/>
              </a:lnSpc>
              <a:buFont typeface="Wingdings" pitchFamily="2" charset="2"/>
              <a:buChar char="q"/>
            </a:pPr>
            <a:r>
              <a:rPr lang="it-IT" sz="9600" dirty="0" smtClean="0"/>
              <a:t>   sviluppo di differenti contenuti culturali e                                                                </a:t>
            </a:r>
          </a:p>
          <a:p>
            <a:pPr marL="762000" lvl="4">
              <a:lnSpc>
                <a:spcPct val="80000"/>
              </a:lnSpc>
              <a:buFont typeface="Wingdings" pitchFamily="2" charset="2"/>
              <a:buChar char="q"/>
            </a:pPr>
            <a:r>
              <a:rPr lang="it-IT" sz="9600" dirty="0" smtClean="0"/>
              <a:t>   professionali   </a:t>
            </a:r>
          </a:p>
          <a:p>
            <a:pPr marL="762000" lvl="4">
              <a:lnSpc>
                <a:spcPct val="80000"/>
              </a:lnSpc>
              <a:buFont typeface="Wingdings" pitchFamily="2" charset="2"/>
              <a:buChar char="q"/>
            </a:pPr>
            <a:endParaRPr lang="it-IT" sz="9600" dirty="0" smtClean="0"/>
          </a:p>
          <a:p>
            <a:pPr marL="762000" lvl="4">
              <a:lnSpc>
                <a:spcPct val="80000"/>
              </a:lnSpc>
              <a:buFont typeface="Wingdings" pitchFamily="2" charset="2"/>
              <a:buChar char="q"/>
            </a:pPr>
            <a:r>
              <a:rPr lang="it-IT" sz="9600" dirty="0" smtClean="0"/>
              <a:t>   tempi più lunghi</a:t>
            </a:r>
          </a:p>
          <a:p>
            <a:pPr marL="762000" lvl="4">
              <a:lnSpc>
                <a:spcPct val="80000"/>
              </a:lnSpc>
              <a:buFont typeface="Wingdings" pitchFamily="2" charset="2"/>
              <a:buChar char="q"/>
            </a:pPr>
            <a:endParaRPr lang="it-IT" sz="9600" dirty="0" smtClean="0"/>
          </a:p>
          <a:p>
            <a:pPr marL="762000" lvl="4">
              <a:lnSpc>
                <a:spcPct val="80000"/>
              </a:lnSpc>
              <a:buFont typeface="Wingdings" pitchFamily="2" charset="2"/>
              <a:buChar char="q"/>
            </a:pPr>
            <a:r>
              <a:rPr lang="it-IT" sz="9600" dirty="0" smtClean="0"/>
              <a:t>   ausilio di personale/operatori esperti</a:t>
            </a:r>
          </a:p>
          <a:p>
            <a:pPr marL="762000" lvl="4">
              <a:lnSpc>
                <a:spcPct val="80000"/>
              </a:lnSpc>
              <a:buFont typeface="Wingdings" pitchFamily="2" charset="2"/>
              <a:buChar char="q"/>
            </a:pPr>
            <a:endParaRPr lang="it-IT" sz="9600" dirty="0" smtClean="0"/>
          </a:p>
          <a:p>
            <a:pPr marL="762000" lvl="4">
              <a:lnSpc>
                <a:spcPct val="80000"/>
              </a:lnSpc>
              <a:buFont typeface="Wingdings" pitchFamily="2" charset="2"/>
              <a:buChar char="q"/>
            </a:pPr>
            <a:r>
              <a:rPr lang="it-IT" sz="9600" dirty="0" smtClean="0"/>
              <a:t>   le prove verificano una preparazione idonea </a:t>
            </a:r>
          </a:p>
          <a:p>
            <a:pPr marL="762000" lvl="4">
              <a:lnSpc>
                <a:spcPct val="80000"/>
              </a:lnSpc>
              <a:buFont typeface="Wingdings" pitchFamily="2" charset="2"/>
              <a:buChar char="q"/>
            </a:pPr>
            <a:r>
              <a:rPr lang="it-IT" sz="9600" dirty="0" smtClean="0"/>
              <a:t>     al conseguimento del diploma</a:t>
            </a:r>
            <a:r>
              <a:rPr lang="it-IT" sz="8000" dirty="0" smtClean="0">
                <a:solidFill>
                  <a:srgbClr val="FF0000"/>
                </a:solidFill>
              </a:rPr>
              <a:t> </a:t>
            </a:r>
          </a:p>
          <a:p>
            <a:pPr marL="762000" lvl="4">
              <a:lnSpc>
                <a:spcPct val="80000"/>
              </a:lnSpc>
              <a:buNone/>
            </a:pPr>
            <a:r>
              <a:rPr lang="it-IT" sz="9600" dirty="0" smtClean="0"/>
              <a:t>                                       </a:t>
            </a:r>
            <a:endParaRPr lang="it-IT" sz="9600" dirty="0" smtClean="0">
              <a:solidFill>
                <a:srgbClr val="FF0000"/>
              </a:solidFill>
            </a:endParaRPr>
          </a:p>
          <a:p>
            <a:pPr marL="762000" lvl="4">
              <a:lnSpc>
                <a:spcPct val="80000"/>
              </a:lnSpc>
              <a:buNone/>
            </a:pPr>
            <a:endParaRPr lang="it-IT" sz="9600" dirty="0" smtClean="0"/>
          </a:p>
          <a:p>
            <a:pPr marL="762000" lvl="4">
              <a:lnSpc>
                <a:spcPct val="80000"/>
              </a:lnSpc>
              <a:buNone/>
            </a:pPr>
            <a:endParaRPr lang="it-IT" sz="9600" dirty="0" smtClean="0"/>
          </a:p>
          <a:p>
            <a:pPr marL="762000" lvl="4">
              <a:lnSpc>
                <a:spcPct val="80000"/>
              </a:lnSpc>
              <a:buNone/>
            </a:pPr>
            <a:endParaRPr lang="it-IT" sz="9600" i="1" dirty="0" smtClean="0"/>
          </a:p>
          <a:p>
            <a:endParaRPr lang="it-IT" dirty="0"/>
          </a:p>
        </p:txBody>
      </p:sp>
      <p:sp>
        <p:nvSpPr>
          <p:cNvPr id="4" name="Segnaposto numero diapositiva 3"/>
          <p:cNvSpPr>
            <a:spLocks noGrp="1"/>
          </p:cNvSpPr>
          <p:nvPr>
            <p:ph type="sldNum" sz="quarter" idx="15"/>
          </p:nvPr>
        </p:nvSpPr>
        <p:spPr/>
        <p:txBody>
          <a:bodyPr/>
          <a:lstStyle/>
          <a:p>
            <a:fld id="{0ABBB4C6-F3C0-4120-A42E-402529F7FD68}" type="slidenum">
              <a:rPr lang="it-IT" smtClean="0"/>
              <a:pPr/>
              <a:t>75</a:t>
            </a:fld>
            <a:endParaRPr lang="it-IT"/>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marL="0" indent="0">
              <a:lnSpc>
                <a:spcPct val="120000"/>
              </a:lnSpc>
            </a:pPr>
            <a:r>
              <a:rPr lang="it-IT" sz="3200" dirty="0" smtClean="0"/>
              <a:t> Art. 17 bis - </a:t>
            </a:r>
            <a:r>
              <a:rPr lang="it-IT" sz="3200" dirty="0" smtClean="0">
                <a:solidFill>
                  <a:schemeClr val="tx1"/>
                </a:solidFill>
              </a:rPr>
              <a:t>Candidati con disturbi specifici di apprendimento</a:t>
            </a:r>
          </a:p>
        </p:txBody>
      </p:sp>
      <p:sp>
        <p:nvSpPr>
          <p:cNvPr id="3" name="Segnaposto contenuto 2"/>
          <p:cNvSpPr>
            <a:spLocks noGrp="1"/>
          </p:cNvSpPr>
          <p:nvPr>
            <p:ph sz="quarter" idx="1"/>
          </p:nvPr>
        </p:nvSpPr>
        <p:spPr>
          <a:xfrm>
            <a:off x="285720" y="1357298"/>
            <a:ext cx="7858180" cy="5286412"/>
          </a:xfrm>
        </p:spPr>
        <p:txBody>
          <a:bodyPr>
            <a:normAutofit fontScale="70000" lnSpcReduction="20000"/>
          </a:bodyPr>
          <a:lstStyle/>
          <a:p>
            <a:pPr marL="0" indent="0">
              <a:lnSpc>
                <a:spcPct val="120000"/>
              </a:lnSpc>
              <a:buNone/>
            </a:pPr>
            <a:endParaRPr lang="it-IT" dirty="0" smtClean="0"/>
          </a:p>
          <a:p>
            <a:pPr>
              <a:buFont typeface="Wingdings" pitchFamily="2" charset="2"/>
              <a:buChar char="q"/>
            </a:pPr>
            <a:r>
              <a:rPr lang="it-IT" dirty="0" smtClean="0">
                <a:solidFill>
                  <a:srgbClr val="FF0000"/>
                </a:solidFill>
              </a:rPr>
              <a:t> </a:t>
            </a:r>
            <a:r>
              <a:rPr lang="it-IT" sz="2900" dirty="0" smtClean="0">
                <a:latin typeface="Arial" pitchFamily="34" charset="0"/>
                <a:cs typeface="Arial" pitchFamily="34" charset="0"/>
              </a:rPr>
              <a:t>La Commissione d’esame,( </a:t>
            </a:r>
            <a:r>
              <a:rPr lang="it-IT" sz="2900" dirty="0" smtClean="0">
                <a:solidFill>
                  <a:srgbClr val="FF0000"/>
                </a:solidFill>
                <a:latin typeface="Arial" pitchFamily="34" charset="0"/>
                <a:cs typeface="Arial" pitchFamily="34" charset="0"/>
              </a:rPr>
              <a:t>legge 8 ottobre 2010, n.170 e DM n.5669 del 12/07/2011), </a:t>
            </a:r>
            <a:r>
              <a:rPr lang="it-IT" sz="2900" dirty="0" smtClean="0">
                <a:latin typeface="Arial" pitchFamily="34" charset="0"/>
                <a:cs typeface="Arial" pitchFamily="34" charset="0"/>
              </a:rPr>
              <a:t>considerati eventuali elementi forniti dal Consiglio di classe, terrà in debita considerazione le specifiche situazioni soggettive, adeguatamente certificate, relative ai candidati affetti da disturbi specifici di apprendimento (DSA). </a:t>
            </a:r>
          </a:p>
          <a:p>
            <a:pPr>
              <a:buNone/>
            </a:pPr>
            <a:r>
              <a:rPr lang="it-IT" sz="2900" dirty="0" smtClean="0">
                <a:solidFill>
                  <a:srgbClr val="FF0000"/>
                </a:solidFill>
                <a:latin typeface="Arial" pitchFamily="34" charset="0"/>
                <a:cs typeface="Arial" pitchFamily="34" charset="0"/>
              </a:rPr>
              <a:t>      </a:t>
            </a:r>
          </a:p>
          <a:p>
            <a:pPr>
              <a:buFont typeface="Wingdings" pitchFamily="2" charset="2"/>
              <a:buChar char="q"/>
            </a:pPr>
            <a:r>
              <a:rPr lang="it-IT" sz="2900" dirty="0" smtClean="0">
                <a:solidFill>
                  <a:srgbClr val="FF0000"/>
                </a:solidFill>
                <a:latin typeface="Arial" pitchFamily="34" charset="0"/>
                <a:cs typeface="Arial" pitchFamily="34" charset="0"/>
              </a:rPr>
              <a:t>            prevedere tempi più lunghi di quelli ordinari per lo  </a:t>
            </a:r>
          </a:p>
          <a:p>
            <a:pPr>
              <a:buNone/>
            </a:pPr>
            <a:r>
              <a:rPr lang="it-IT" sz="2900" dirty="0" smtClean="0">
                <a:solidFill>
                  <a:srgbClr val="FF0000"/>
                </a:solidFill>
                <a:latin typeface="Arial" pitchFamily="34" charset="0"/>
                <a:cs typeface="Arial" pitchFamily="34" charset="0"/>
              </a:rPr>
              <a:t>                svolgimento della prove scritte</a:t>
            </a:r>
          </a:p>
          <a:p>
            <a:pPr>
              <a:buFont typeface="Wingdings" pitchFamily="2" charset="2"/>
              <a:buChar char="q"/>
            </a:pPr>
            <a:r>
              <a:rPr lang="it-IT" sz="2900" dirty="0" smtClean="0">
                <a:solidFill>
                  <a:srgbClr val="FF0000"/>
                </a:solidFill>
                <a:latin typeface="Arial" pitchFamily="34" charset="0"/>
                <a:cs typeface="Arial" pitchFamily="34" charset="0"/>
              </a:rPr>
              <a:t>            curare la predisposizione della terza prova scritta</a:t>
            </a:r>
          </a:p>
          <a:p>
            <a:pPr>
              <a:buFont typeface="Wingdings" pitchFamily="2" charset="2"/>
              <a:buChar char="q"/>
            </a:pPr>
            <a:r>
              <a:rPr lang="it-IT" sz="2900" dirty="0" smtClean="0">
                <a:solidFill>
                  <a:srgbClr val="FF0000"/>
                </a:solidFill>
                <a:latin typeface="Arial" pitchFamily="34" charset="0"/>
                <a:cs typeface="Arial" pitchFamily="34" charset="0"/>
              </a:rPr>
              <a:t>            adottare criteri valutativi attenti soprattutto al contenuto </a:t>
            </a:r>
          </a:p>
          <a:p>
            <a:pPr>
              <a:buNone/>
            </a:pPr>
            <a:r>
              <a:rPr lang="it-IT" sz="2900" dirty="0" smtClean="0">
                <a:solidFill>
                  <a:srgbClr val="FF0000"/>
                </a:solidFill>
                <a:latin typeface="Arial" pitchFamily="34" charset="0"/>
                <a:cs typeface="Arial" pitchFamily="34" charset="0"/>
              </a:rPr>
              <a:t>                 piuttosto che alla forma</a:t>
            </a:r>
          </a:p>
          <a:p>
            <a:pPr>
              <a:buFont typeface="Wingdings" pitchFamily="2" charset="2"/>
              <a:buChar char="q"/>
            </a:pPr>
            <a:r>
              <a:rPr lang="it-IT" sz="2900" dirty="0" smtClean="0">
                <a:solidFill>
                  <a:srgbClr val="FF0000"/>
                </a:solidFill>
                <a:latin typeface="Arial" pitchFamily="34" charset="0"/>
                <a:cs typeface="Arial" pitchFamily="34" charset="0"/>
              </a:rPr>
              <a:t>            utilizzare apparecchiature e strumenti informatici </a:t>
            </a:r>
            <a:endParaRPr lang="it-IT" sz="2900" dirty="0" smtClean="0">
              <a:latin typeface="Arial" pitchFamily="34" charset="0"/>
              <a:cs typeface="Arial" pitchFamily="34" charset="0"/>
            </a:endParaRPr>
          </a:p>
          <a:p>
            <a:pPr marL="0" indent="0">
              <a:lnSpc>
                <a:spcPct val="120000"/>
              </a:lnSpc>
              <a:buNone/>
            </a:pPr>
            <a:endParaRPr lang="it-IT" sz="2900" dirty="0" smtClean="0">
              <a:latin typeface="Arial" pitchFamily="34" charset="0"/>
              <a:cs typeface="Arial" pitchFamily="34" charset="0"/>
            </a:endParaRPr>
          </a:p>
          <a:p>
            <a:pPr marL="0" indent="0">
              <a:lnSpc>
                <a:spcPct val="120000"/>
              </a:lnSpc>
              <a:buNone/>
            </a:pPr>
            <a:r>
              <a:rPr lang="it-IT" sz="2900" dirty="0" smtClean="0">
                <a:latin typeface="Arial" pitchFamily="34" charset="0"/>
                <a:cs typeface="Arial" pitchFamily="34" charset="0"/>
              </a:rPr>
              <a:t>Nel diploma finale, nelle certificazioni sostitutive e nella pubblicizzazione degli esiti conclusivi </a:t>
            </a:r>
            <a:r>
              <a:rPr lang="it-IT" sz="2900" dirty="0" smtClean="0">
                <a:solidFill>
                  <a:srgbClr val="FF0000"/>
                </a:solidFill>
                <a:latin typeface="Arial" pitchFamily="34" charset="0"/>
                <a:cs typeface="Arial" pitchFamily="34" charset="0"/>
              </a:rPr>
              <a:t>non deve esservi menzione delle misure compensative disposte</a:t>
            </a:r>
            <a:r>
              <a:rPr lang="it-IT" sz="2900" dirty="0" smtClean="0">
                <a:latin typeface="Arial" pitchFamily="34" charset="0"/>
                <a:cs typeface="Arial" pitchFamily="34" charset="0"/>
              </a:rPr>
              <a:t>. </a:t>
            </a:r>
          </a:p>
          <a:p>
            <a:endParaRPr lang="it-IT" sz="2900" dirty="0">
              <a:latin typeface="Arial" pitchFamily="34" charset="0"/>
              <a:cs typeface="Arial" pitchFamily="34" charset="0"/>
            </a:endParaRPr>
          </a:p>
        </p:txBody>
      </p:sp>
      <p:sp>
        <p:nvSpPr>
          <p:cNvPr id="4" name="Segnaposto numero diapositiva 3"/>
          <p:cNvSpPr>
            <a:spLocks noGrp="1"/>
          </p:cNvSpPr>
          <p:nvPr>
            <p:ph type="sldNum" sz="quarter" idx="15"/>
          </p:nvPr>
        </p:nvSpPr>
        <p:spPr/>
        <p:txBody>
          <a:bodyPr>
            <a:normAutofit/>
          </a:bodyPr>
          <a:lstStyle/>
          <a:p>
            <a:fld id="{0ABBB4C6-F3C0-4120-A42E-402529F7FD68}" type="slidenum">
              <a:rPr lang="it-IT" smtClean="0"/>
              <a:pPr/>
              <a:t>76</a:t>
            </a:fld>
            <a:endParaRPr lang="it-IT"/>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Art. 17 bis - </a:t>
            </a:r>
            <a:r>
              <a:rPr lang="it-IT" sz="2800" dirty="0" smtClean="0">
                <a:solidFill>
                  <a:schemeClr val="tx1"/>
                </a:solidFill>
              </a:rPr>
              <a:t>Candidati con disturbi specifici di apprendimento</a:t>
            </a:r>
            <a:endParaRPr lang="it-IT" dirty="0"/>
          </a:p>
        </p:txBody>
      </p:sp>
      <p:sp>
        <p:nvSpPr>
          <p:cNvPr id="3" name="Segnaposto contenuto 2"/>
          <p:cNvSpPr>
            <a:spLocks noGrp="1"/>
          </p:cNvSpPr>
          <p:nvPr>
            <p:ph sz="quarter" idx="1"/>
          </p:nvPr>
        </p:nvSpPr>
        <p:spPr/>
        <p:txBody>
          <a:bodyPr>
            <a:normAutofit fontScale="85000" lnSpcReduction="10000"/>
          </a:bodyPr>
          <a:lstStyle/>
          <a:p>
            <a:r>
              <a:rPr lang="it-IT" dirty="0" smtClean="0">
                <a:solidFill>
                  <a:srgbClr val="FF0000"/>
                </a:solidFill>
              </a:rPr>
              <a:t>Disturbo Specifico di Apprendimento (DSA), </a:t>
            </a:r>
            <a:r>
              <a:rPr lang="it-IT" dirty="0" smtClean="0"/>
              <a:t>che, ai sensi dell’art.6, comma 5, del DM n.5669 del 12 luglio 2011, hanno seguito un percorso didattico ordinario, con la sola </a:t>
            </a:r>
            <a:r>
              <a:rPr lang="it-IT" dirty="0" smtClean="0">
                <a:solidFill>
                  <a:srgbClr val="FF0000"/>
                </a:solidFill>
              </a:rPr>
              <a:t>dispensa dalle prove scritte ordinarie di lingua/e straniera/e</a:t>
            </a:r>
            <a:r>
              <a:rPr lang="it-IT" dirty="0" smtClean="0"/>
              <a:t>, la Commissione, nel caso in cui la lingua straniera sia oggetto di seconda prova scritta, dovrà sottoporre i candidati medesimi a </a:t>
            </a:r>
            <a:r>
              <a:rPr lang="it-IT" dirty="0" smtClean="0">
                <a:solidFill>
                  <a:srgbClr val="FF0000"/>
                </a:solidFill>
              </a:rPr>
              <a:t>prova orale sostitutiva </a:t>
            </a:r>
            <a:r>
              <a:rPr lang="it-IT" dirty="0" smtClean="0"/>
              <a:t>della prova scritta. </a:t>
            </a:r>
          </a:p>
          <a:p>
            <a:r>
              <a:rPr lang="it-IT" dirty="0" smtClean="0"/>
              <a:t>Qualora la lingua o le lingue straniere siano coinvolte nella </a:t>
            </a:r>
            <a:r>
              <a:rPr lang="it-IT" dirty="0" smtClean="0">
                <a:solidFill>
                  <a:srgbClr val="FF0000"/>
                </a:solidFill>
              </a:rPr>
              <a:t>terza prova scritta</a:t>
            </a:r>
            <a:r>
              <a:rPr lang="it-IT" dirty="0" smtClean="0"/>
              <a:t>, gli accertamenti relativi alla lingua o alle lingue straniere sono effettuati dalla commissione per mezzo di </a:t>
            </a:r>
            <a:r>
              <a:rPr lang="it-IT" dirty="0" smtClean="0">
                <a:solidFill>
                  <a:srgbClr val="FF0000"/>
                </a:solidFill>
              </a:rPr>
              <a:t>prova orale sostitutiva</a:t>
            </a:r>
            <a:r>
              <a:rPr lang="it-IT" dirty="0" smtClean="0"/>
              <a:t> nel giorno destinato allo svolgimento della terza prova scritta, al termine della stessa, o in un giorno successivo, purché compatibile con la pubblicazione del punteggio complessivo delle prove scritte e delle prove orali sostitutive delle prove scritte nelle forme e nei tempi previsti nell’art. 15, comma 8. </a:t>
            </a:r>
          </a:p>
          <a:p>
            <a:endParaRPr lang="it-IT" dirty="0"/>
          </a:p>
        </p:txBody>
      </p:sp>
      <p:sp>
        <p:nvSpPr>
          <p:cNvPr id="4" name="Segnaposto numero diapositiva 3"/>
          <p:cNvSpPr>
            <a:spLocks noGrp="1"/>
          </p:cNvSpPr>
          <p:nvPr>
            <p:ph type="sldNum" sz="quarter" idx="15"/>
          </p:nvPr>
        </p:nvSpPr>
        <p:spPr/>
        <p:txBody>
          <a:bodyPr/>
          <a:lstStyle/>
          <a:p>
            <a:fld id="{0ABBB4C6-F3C0-4120-A42E-402529F7FD68}" type="slidenum">
              <a:rPr lang="it-IT" smtClean="0"/>
              <a:pPr/>
              <a:t>77</a:t>
            </a:fld>
            <a:endParaRPr lang="it-IT"/>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lvl="0"/>
            <a:r>
              <a:rPr lang="it-IT" sz="3200" dirty="0" smtClean="0"/>
              <a:t>Alunni certificati con disabilità: art.2, comma 6 e art. 17 </a:t>
            </a:r>
            <a:br>
              <a:rPr lang="it-IT" sz="3200" dirty="0" smtClean="0"/>
            </a:br>
            <a:r>
              <a:rPr lang="it-IT" sz="3200" dirty="0" smtClean="0"/>
              <a:t>(novità O.M. 42/2011)</a:t>
            </a:r>
          </a:p>
        </p:txBody>
      </p:sp>
      <p:sp>
        <p:nvSpPr>
          <p:cNvPr id="3" name="Segnaposto contenuto 2"/>
          <p:cNvSpPr>
            <a:spLocks noGrp="1"/>
          </p:cNvSpPr>
          <p:nvPr>
            <p:ph sz="quarter" idx="1"/>
          </p:nvPr>
        </p:nvSpPr>
        <p:spPr/>
        <p:txBody>
          <a:bodyPr/>
          <a:lstStyle/>
          <a:p>
            <a:pPr lvl="0">
              <a:buFont typeface="Wingdings" pitchFamily="2" charset="2"/>
              <a:buChar char="q"/>
            </a:pPr>
            <a:endParaRPr lang="it-IT" dirty="0" smtClean="0"/>
          </a:p>
          <a:p>
            <a:pPr lvl="0" hangingPunct="0">
              <a:buNone/>
            </a:pPr>
            <a:r>
              <a:rPr lang="it-IT" dirty="0" smtClean="0"/>
              <a:t>   </a:t>
            </a:r>
            <a:r>
              <a:rPr lang="it-IT" sz="2800" dirty="0" smtClean="0"/>
              <a:t>Anche per tali alunni  si procede alla pubblicazione, all’albo dell’Istituto sede d’esame,  dei voti e dei crediti,  seguiti dalla dicitura «Ammesso»; in caso di esito negativo, non si procede alla pubblicazione di voti e punteggi, ma solo della dicitura «Non ammesso». </a:t>
            </a:r>
          </a:p>
          <a:p>
            <a:pPr lvl="0">
              <a:buNone/>
            </a:pPr>
            <a:endParaRPr lang="it-IT" dirty="0" smtClean="0"/>
          </a:p>
        </p:txBody>
      </p:sp>
      <p:sp>
        <p:nvSpPr>
          <p:cNvPr id="4" name="Segnaposto numero diapositiva 3"/>
          <p:cNvSpPr>
            <a:spLocks noGrp="1"/>
          </p:cNvSpPr>
          <p:nvPr>
            <p:ph type="sldNum" sz="quarter" idx="15"/>
          </p:nvPr>
        </p:nvSpPr>
        <p:spPr/>
        <p:txBody>
          <a:bodyPr/>
          <a:lstStyle/>
          <a:p>
            <a:fld id="{0ABBB4C6-F3C0-4120-A42E-402529F7FD68}" type="slidenum">
              <a:rPr lang="it-IT" smtClean="0"/>
              <a:pPr/>
              <a:t>78</a:t>
            </a:fld>
            <a:endParaRPr lang="it-IT"/>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285984" y="3124200"/>
            <a:ext cx="6172216" cy="1090618"/>
          </a:xfrm>
        </p:spPr>
        <p:txBody>
          <a:bodyPr/>
          <a:lstStyle/>
          <a:p>
            <a:r>
              <a:rPr lang="it-IT" dirty="0" smtClean="0"/>
              <a:t>ASSENZE DEI CANDIDATI</a:t>
            </a:r>
            <a:endParaRPr lang="it-IT" dirty="0"/>
          </a:p>
        </p:txBody>
      </p:sp>
      <p:sp>
        <p:nvSpPr>
          <p:cNvPr id="3" name="Sottotitolo 2"/>
          <p:cNvSpPr>
            <a:spLocks noGrp="1"/>
          </p:cNvSpPr>
          <p:nvPr>
            <p:ph type="subTitle" idx="1"/>
          </p:nvPr>
        </p:nvSpPr>
        <p:spPr/>
        <p:txBody>
          <a:bodyPr>
            <a:normAutofit/>
          </a:bodyPr>
          <a:lstStyle/>
          <a:p>
            <a:r>
              <a:rPr lang="it-IT" sz="2800" dirty="0" smtClean="0"/>
              <a:t>Articolo 18 O.M. N. 41/2012</a:t>
            </a:r>
          </a:p>
        </p:txBody>
      </p:sp>
      <p:sp>
        <p:nvSpPr>
          <p:cNvPr id="4" name="Segnaposto numero diapositiva 3"/>
          <p:cNvSpPr>
            <a:spLocks noGrp="1"/>
          </p:cNvSpPr>
          <p:nvPr>
            <p:ph type="sldNum" sz="quarter" idx="12"/>
          </p:nvPr>
        </p:nvSpPr>
        <p:spPr/>
        <p:txBody>
          <a:bodyPr/>
          <a:lstStyle/>
          <a:p>
            <a:fld id="{0ABBB4C6-F3C0-4120-A42E-402529F7FD68}" type="slidenum">
              <a:rPr lang="it-IT" smtClean="0"/>
              <a:pPr/>
              <a:t>79</a:t>
            </a:fld>
            <a:endParaRPr lang="it-I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0ABBB4C6-F3C0-4120-A42E-402529F7FD68}" type="slidenum">
              <a:rPr lang="it-IT" smtClean="0"/>
              <a:pPr/>
              <a:t>8</a:t>
            </a:fld>
            <a:endParaRPr lang="it-IT"/>
          </a:p>
        </p:txBody>
      </p:sp>
      <p:pic>
        <p:nvPicPr>
          <p:cNvPr id="3074" name="Picture 2"/>
          <p:cNvPicPr>
            <a:picLocks noChangeAspect="1" noChangeArrowheads="1"/>
          </p:cNvPicPr>
          <p:nvPr/>
        </p:nvPicPr>
        <p:blipFill>
          <a:blip r:embed="rId3"/>
          <a:srcRect/>
          <a:stretch>
            <a:fillRect/>
          </a:stretch>
        </p:blipFill>
        <p:spPr bwMode="auto">
          <a:xfrm>
            <a:off x="-24232" y="0"/>
            <a:ext cx="9190912" cy="6572272"/>
          </a:xfrm>
          <a:prstGeom prst="rect">
            <a:avLst/>
          </a:prstGeom>
          <a:noFill/>
          <a:ln w="9525">
            <a:noFill/>
            <a:miter lim="800000"/>
            <a:headEnd/>
            <a:tailEnd/>
          </a:ln>
          <a:effectLst/>
        </p:spPr>
      </p:pic>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274638"/>
            <a:ext cx="7496204" cy="511156"/>
          </a:xfrm>
        </p:spPr>
        <p:txBody>
          <a:bodyPr>
            <a:normAutofit fontScale="90000"/>
          </a:bodyPr>
          <a:lstStyle/>
          <a:p>
            <a:r>
              <a:rPr lang="it-IT" dirty="0" smtClean="0"/>
              <a:t>ASSENZE DEI CANDIDATI</a:t>
            </a:r>
            <a:endParaRPr lang="it-IT" dirty="0"/>
          </a:p>
        </p:txBody>
      </p:sp>
      <p:sp>
        <p:nvSpPr>
          <p:cNvPr id="3" name="Segnaposto contenuto 2"/>
          <p:cNvSpPr>
            <a:spLocks noGrp="1"/>
          </p:cNvSpPr>
          <p:nvPr>
            <p:ph sz="quarter" idx="1"/>
          </p:nvPr>
        </p:nvSpPr>
        <p:spPr>
          <a:xfrm>
            <a:off x="285720" y="928670"/>
            <a:ext cx="8286808" cy="5572164"/>
          </a:xfrm>
        </p:spPr>
        <p:txBody>
          <a:bodyPr>
            <a:normAutofit lnSpcReduction="10000"/>
          </a:bodyPr>
          <a:lstStyle/>
          <a:p>
            <a:r>
              <a:rPr lang="it-IT" dirty="0" smtClean="0"/>
              <a:t>La commissione può disporre che il colloquio si svolga in giorni diversi da quelli nei quali i candidati stessi sono stati convocati, purché non oltre il termine di chiusura dei lavori della commissione fissato nel calendario.</a:t>
            </a:r>
          </a:p>
          <a:p>
            <a:endParaRPr lang="it-IT" dirty="0" smtClean="0"/>
          </a:p>
          <a:p>
            <a:pPr hangingPunct="0"/>
            <a:r>
              <a:rPr lang="it-IT" dirty="0" smtClean="0"/>
              <a:t>Sessione suppletiva</a:t>
            </a:r>
          </a:p>
          <a:p>
            <a:pPr hangingPunct="0"/>
            <a:endParaRPr lang="it-IT" dirty="0" smtClean="0"/>
          </a:p>
          <a:p>
            <a:pPr lvl="0"/>
            <a:r>
              <a:rPr lang="it-IT" dirty="0" smtClean="0"/>
              <a:t>Qualora nello stesso istituto operino più commissioni, i candidati alle prove scritte suppletive appartenenti a dette commissioni possono essere assegnati dal Direttore generale dell’Ufficio Scolastico Regionale ad un'unica commissione. </a:t>
            </a:r>
          </a:p>
          <a:p>
            <a:pPr lvl="0"/>
            <a:endParaRPr lang="it-IT" dirty="0" smtClean="0"/>
          </a:p>
          <a:p>
            <a:pPr hangingPunct="0"/>
            <a:r>
              <a:rPr lang="it-IT" dirty="0" smtClean="0"/>
              <a:t>Sessione straordinaria a Settembre</a:t>
            </a:r>
          </a:p>
          <a:p>
            <a:endParaRPr lang="it-IT" dirty="0"/>
          </a:p>
        </p:txBody>
      </p:sp>
      <p:sp>
        <p:nvSpPr>
          <p:cNvPr id="4" name="Segnaposto numero diapositiva 3"/>
          <p:cNvSpPr>
            <a:spLocks noGrp="1"/>
          </p:cNvSpPr>
          <p:nvPr>
            <p:ph type="sldNum" sz="quarter" idx="15"/>
          </p:nvPr>
        </p:nvSpPr>
        <p:spPr/>
        <p:txBody>
          <a:bodyPr/>
          <a:lstStyle/>
          <a:p>
            <a:fld id="{0ABBB4C6-F3C0-4120-A42E-402529F7FD68}" type="slidenum">
              <a:rPr lang="it-IT" smtClean="0"/>
              <a:pPr/>
              <a:t>80</a:t>
            </a:fld>
            <a:endParaRPr lang="it-IT"/>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071670" y="642918"/>
            <a:ext cx="6215106" cy="2714644"/>
          </a:xfrm>
        </p:spPr>
        <p:txBody>
          <a:bodyPr>
            <a:normAutofit/>
          </a:bodyPr>
          <a:lstStyle/>
          <a:p>
            <a:r>
              <a:rPr lang="it-IT" dirty="0" smtClean="0"/>
              <a:t>VOTO FINALE,</a:t>
            </a:r>
            <a:r>
              <a:rPr lang="it-IT" sz="3200" dirty="0" smtClean="0"/>
              <a:t> CERTIFICAZIONE, ADEMPIMENTI CONCLUSIVI</a:t>
            </a:r>
            <a:endParaRPr lang="it-IT" dirty="0"/>
          </a:p>
        </p:txBody>
      </p:sp>
      <p:sp>
        <p:nvSpPr>
          <p:cNvPr id="3" name="Sottotitolo 2"/>
          <p:cNvSpPr>
            <a:spLocks noGrp="1"/>
          </p:cNvSpPr>
          <p:nvPr>
            <p:ph type="subTitle" idx="1"/>
          </p:nvPr>
        </p:nvSpPr>
        <p:spPr>
          <a:xfrm>
            <a:off x="2357422" y="4071942"/>
            <a:ext cx="6072230" cy="1143008"/>
          </a:xfrm>
        </p:spPr>
        <p:txBody>
          <a:bodyPr>
            <a:normAutofit/>
          </a:bodyPr>
          <a:lstStyle/>
          <a:p>
            <a:r>
              <a:rPr lang="it-IT" sz="2800" dirty="0" smtClean="0"/>
              <a:t>Articolo 20 O.M. N. 41/2012</a:t>
            </a:r>
          </a:p>
        </p:txBody>
      </p:sp>
      <p:sp>
        <p:nvSpPr>
          <p:cNvPr id="4" name="Segnaposto numero diapositiva 3"/>
          <p:cNvSpPr>
            <a:spLocks noGrp="1"/>
          </p:cNvSpPr>
          <p:nvPr>
            <p:ph type="sldNum" sz="quarter" idx="12"/>
          </p:nvPr>
        </p:nvSpPr>
        <p:spPr/>
        <p:txBody>
          <a:bodyPr/>
          <a:lstStyle/>
          <a:p>
            <a:fld id="{0ABBB4C6-F3C0-4120-A42E-402529F7FD68}" type="slidenum">
              <a:rPr lang="it-IT" smtClean="0"/>
              <a:pPr/>
              <a:t>81</a:t>
            </a:fld>
            <a:endParaRPr lang="it-IT"/>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dirty="0" smtClean="0"/>
              <a:t/>
            </a:r>
            <a:br>
              <a:rPr lang="it-IT" sz="3600" dirty="0" smtClean="0"/>
            </a:br>
            <a:r>
              <a:rPr lang="it-IT" sz="3600" dirty="0" smtClean="0"/>
              <a:t/>
            </a:r>
            <a:br>
              <a:rPr lang="it-IT" sz="3600" dirty="0" smtClean="0"/>
            </a:br>
            <a:r>
              <a:rPr lang="it-IT" sz="3600" dirty="0" smtClean="0"/>
              <a:t>ART. 20 </a:t>
            </a:r>
            <a:r>
              <a:rPr lang="it-IT" dirty="0" smtClean="0"/>
              <a:t>- </a:t>
            </a:r>
            <a:r>
              <a:rPr lang="it-IT" sz="4000" dirty="0" smtClean="0"/>
              <a:t>VOTO FINALE</a:t>
            </a:r>
            <a:r>
              <a:rPr lang="it-IT" dirty="0" smtClean="0"/>
              <a:t/>
            </a:r>
            <a:br>
              <a:rPr lang="it-IT" dirty="0" smtClean="0"/>
            </a:br>
            <a:r>
              <a:rPr lang="it-IT" dirty="0" smtClean="0"/>
              <a:t/>
            </a:r>
            <a:br>
              <a:rPr lang="it-IT" dirty="0" smtClean="0"/>
            </a:br>
            <a:endParaRPr lang="it-IT" dirty="0"/>
          </a:p>
        </p:txBody>
      </p:sp>
      <p:sp>
        <p:nvSpPr>
          <p:cNvPr id="3" name="Segnaposto contenuto 2"/>
          <p:cNvSpPr>
            <a:spLocks noGrp="1"/>
          </p:cNvSpPr>
          <p:nvPr>
            <p:ph sz="quarter" idx="1"/>
          </p:nvPr>
        </p:nvSpPr>
        <p:spPr>
          <a:xfrm>
            <a:off x="357158" y="1214422"/>
            <a:ext cx="8329642" cy="4911741"/>
          </a:xfrm>
        </p:spPr>
        <p:txBody>
          <a:bodyPr>
            <a:normAutofit fontScale="55000" lnSpcReduction="20000"/>
          </a:bodyPr>
          <a:lstStyle/>
          <a:p>
            <a:pPr hangingPunct="0">
              <a:buNone/>
            </a:pPr>
            <a:r>
              <a:rPr lang="it-IT" dirty="0"/>
              <a:t> </a:t>
            </a:r>
          </a:p>
          <a:p>
            <a:pPr hangingPunct="0">
              <a:buFont typeface="Wingdings" pitchFamily="2" charset="2"/>
              <a:buChar char="q"/>
            </a:pPr>
            <a:r>
              <a:rPr lang="it-IT" sz="4400" dirty="0" smtClean="0"/>
              <a:t>A </a:t>
            </a:r>
            <a:r>
              <a:rPr lang="it-IT" sz="4400" dirty="0"/>
              <a:t>ciascun candidato è assegnato un voto finale complessivo in centesimi, che è il risultato della somma dei </a:t>
            </a:r>
            <a:r>
              <a:rPr lang="it-IT" sz="4400" dirty="0" smtClean="0"/>
              <a:t>punti:</a:t>
            </a:r>
          </a:p>
          <a:p>
            <a:pPr hangingPunct="0">
              <a:buNone/>
            </a:pPr>
            <a:r>
              <a:rPr lang="it-IT" sz="4400" dirty="0" smtClean="0"/>
              <a:t>    </a:t>
            </a:r>
            <a:r>
              <a:rPr lang="it-IT" sz="4400" dirty="0">
                <a:solidFill>
                  <a:srgbClr val="FF0000"/>
                </a:solidFill>
              </a:rPr>
              <a:t>prove scritte </a:t>
            </a:r>
            <a:r>
              <a:rPr lang="it-IT" sz="4400" dirty="0" smtClean="0">
                <a:solidFill>
                  <a:srgbClr val="FF0000"/>
                </a:solidFill>
              </a:rPr>
              <a:t>+ colloquio + credito </a:t>
            </a:r>
            <a:r>
              <a:rPr lang="it-IT" sz="4400" dirty="0">
                <a:solidFill>
                  <a:srgbClr val="FF0000"/>
                </a:solidFill>
              </a:rPr>
              <a:t>scolastico </a:t>
            </a:r>
            <a:endParaRPr lang="it-IT" sz="4400" dirty="0" smtClean="0">
              <a:solidFill>
                <a:srgbClr val="FF0000"/>
              </a:solidFill>
            </a:endParaRPr>
          </a:p>
          <a:p>
            <a:pPr hangingPunct="0">
              <a:buFont typeface="Wingdings" pitchFamily="2" charset="2"/>
              <a:buChar char="q"/>
            </a:pPr>
            <a:endParaRPr lang="it-IT" sz="4400" dirty="0" smtClean="0">
              <a:solidFill>
                <a:srgbClr val="FF0000"/>
              </a:solidFill>
            </a:endParaRPr>
          </a:p>
          <a:p>
            <a:pPr hangingPunct="0">
              <a:buFont typeface="Wingdings" pitchFamily="2" charset="2"/>
              <a:buChar char="q"/>
            </a:pPr>
            <a:r>
              <a:rPr lang="it-IT" sz="4400" dirty="0" smtClean="0"/>
              <a:t>Per </a:t>
            </a:r>
            <a:r>
              <a:rPr lang="it-IT" sz="4400" dirty="0"/>
              <a:t>superare l'esame di Stato è sufficiente un punteggio minimo complessivo di 60/100. </a:t>
            </a:r>
          </a:p>
          <a:p>
            <a:pPr hangingPunct="0">
              <a:buFont typeface="Wingdings" pitchFamily="2" charset="2"/>
              <a:buChar char="q"/>
            </a:pPr>
            <a:endParaRPr lang="it-IT" sz="4400" dirty="0" smtClean="0"/>
          </a:p>
          <a:p>
            <a:pPr hangingPunct="0">
              <a:buFont typeface="Wingdings" pitchFamily="2" charset="2"/>
              <a:buChar char="q"/>
            </a:pPr>
            <a:r>
              <a:rPr lang="it-IT" sz="4400" dirty="0" smtClean="0"/>
              <a:t>La </a:t>
            </a:r>
            <a:r>
              <a:rPr lang="it-IT" sz="4400" dirty="0"/>
              <a:t>commissione d'esame può motivatamente </a:t>
            </a:r>
            <a:r>
              <a:rPr lang="it-IT" sz="4400" dirty="0" smtClean="0"/>
              <a:t>integrare il punteggio </a:t>
            </a:r>
            <a:r>
              <a:rPr lang="it-IT" sz="4400" dirty="0"/>
              <a:t>fino a un massimo di 5 </a:t>
            </a:r>
            <a:r>
              <a:rPr lang="it-IT" sz="4400" dirty="0" smtClean="0"/>
              <a:t>punti:</a:t>
            </a:r>
          </a:p>
          <a:p>
            <a:pPr hangingPunct="0">
              <a:buNone/>
            </a:pPr>
            <a:r>
              <a:rPr lang="it-IT" sz="4400" dirty="0" smtClean="0"/>
              <a:t>              </a:t>
            </a:r>
            <a:r>
              <a:rPr lang="it-IT" sz="4400" dirty="0" smtClean="0">
                <a:solidFill>
                  <a:srgbClr val="FF0000"/>
                </a:solidFill>
              </a:rPr>
              <a:t>- </a:t>
            </a:r>
            <a:r>
              <a:rPr lang="it-IT" sz="4400" dirty="0">
                <a:solidFill>
                  <a:srgbClr val="FF0000"/>
                </a:solidFill>
              </a:rPr>
              <a:t>un credito scolastico di almeno 15 punti </a:t>
            </a:r>
            <a:r>
              <a:rPr lang="it-IT" sz="4400" dirty="0" smtClean="0">
                <a:solidFill>
                  <a:srgbClr val="FF0000"/>
                </a:solidFill>
              </a:rPr>
              <a:t>       </a:t>
            </a:r>
          </a:p>
          <a:p>
            <a:pPr hangingPunct="0">
              <a:buNone/>
            </a:pPr>
            <a:r>
              <a:rPr lang="it-IT" sz="4400" dirty="0" smtClean="0"/>
              <a:t>              </a:t>
            </a:r>
            <a:r>
              <a:rPr lang="it-IT" sz="4400" dirty="0" smtClean="0">
                <a:solidFill>
                  <a:srgbClr val="FF0000"/>
                </a:solidFill>
              </a:rPr>
              <a:t>- punteggio prove </a:t>
            </a:r>
            <a:r>
              <a:rPr lang="it-IT" sz="4400" dirty="0">
                <a:solidFill>
                  <a:srgbClr val="FF0000"/>
                </a:solidFill>
              </a:rPr>
              <a:t>d'esame pari ad </a:t>
            </a:r>
            <a:r>
              <a:rPr lang="it-IT" sz="4400" dirty="0" smtClean="0">
                <a:solidFill>
                  <a:srgbClr val="FF0000"/>
                </a:solidFill>
              </a:rPr>
              <a:t> </a:t>
            </a:r>
          </a:p>
          <a:p>
            <a:pPr hangingPunct="0">
              <a:buNone/>
            </a:pPr>
            <a:r>
              <a:rPr lang="it-IT" sz="4400" dirty="0" smtClean="0">
                <a:solidFill>
                  <a:srgbClr val="FF0000"/>
                </a:solidFill>
              </a:rPr>
              <a:t>                almeno </a:t>
            </a:r>
            <a:r>
              <a:rPr lang="it-IT" sz="4400" dirty="0">
                <a:solidFill>
                  <a:srgbClr val="FF0000"/>
                </a:solidFill>
              </a:rPr>
              <a:t>70 </a:t>
            </a:r>
            <a:r>
              <a:rPr lang="it-IT" sz="4400" dirty="0" smtClean="0">
                <a:solidFill>
                  <a:srgbClr val="FF0000"/>
                </a:solidFill>
              </a:rPr>
              <a:t>punti</a:t>
            </a:r>
            <a:r>
              <a:rPr lang="it-IT" sz="4400" dirty="0" smtClean="0"/>
              <a:t> </a:t>
            </a:r>
            <a:endParaRPr lang="it-IT" sz="4400" dirty="0"/>
          </a:p>
        </p:txBody>
      </p:sp>
      <p:sp>
        <p:nvSpPr>
          <p:cNvPr id="6" name="Segnaposto numero diapositiva 5"/>
          <p:cNvSpPr>
            <a:spLocks noGrp="1"/>
          </p:cNvSpPr>
          <p:nvPr>
            <p:ph type="sldNum" sz="quarter" idx="15"/>
          </p:nvPr>
        </p:nvSpPr>
        <p:spPr/>
        <p:txBody>
          <a:bodyPr>
            <a:normAutofit/>
          </a:bodyPr>
          <a:lstStyle/>
          <a:p>
            <a:fld id="{0ABBB4C6-F3C0-4120-A42E-402529F7FD68}" type="slidenum">
              <a:rPr lang="it-IT" smtClean="0"/>
              <a:pPr/>
              <a:t>82</a:t>
            </a:fld>
            <a:endParaRPr lang="it-IT"/>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                             LODE </a:t>
            </a:r>
            <a:endParaRPr lang="it-IT" dirty="0"/>
          </a:p>
        </p:txBody>
      </p:sp>
      <p:sp>
        <p:nvSpPr>
          <p:cNvPr id="3" name="Segnaposto contenuto 2"/>
          <p:cNvSpPr>
            <a:spLocks noGrp="1"/>
          </p:cNvSpPr>
          <p:nvPr>
            <p:ph sz="quarter" idx="1"/>
          </p:nvPr>
        </p:nvSpPr>
        <p:spPr>
          <a:xfrm>
            <a:off x="457200" y="1600200"/>
            <a:ext cx="7543824" cy="5114948"/>
          </a:xfrm>
        </p:spPr>
        <p:txBody>
          <a:bodyPr>
            <a:normAutofit fontScale="85000" lnSpcReduction="10000"/>
          </a:bodyPr>
          <a:lstStyle/>
          <a:p>
            <a:pPr hangingPunct="0">
              <a:buNone/>
            </a:pPr>
            <a:r>
              <a:rPr lang="it-IT" dirty="0"/>
              <a:t> </a:t>
            </a:r>
            <a:r>
              <a:rPr lang="it-IT" dirty="0" smtClean="0"/>
              <a:t>     La Commissione </a:t>
            </a:r>
            <a:r>
              <a:rPr lang="it-IT" dirty="0" smtClean="0">
                <a:solidFill>
                  <a:srgbClr val="FF0000"/>
                </a:solidFill>
              </a:rPr>
              <a:t>all’unanimità</a:t>
            </a:r>
            <a:r>
              <a:rPr lang="it-IT" dirty="0" smtClean="0"/>
              <a:t> può motivatamente attribuire la lode a coloro che conseguono il punteggio massimo di 100 punti senza fruire della predetta integrazione del punteggio</a:t>
            </a:r>
            <a:r>
              <a:rPr lang="it-IT" b="1" dirty="0" smtClean="0"/>
              <a:t>,</a:t>
            </a:r>
            <a:r>
              <a:rPr lang="it-IT" dirty="0" smtClean="0"/>
              <a:t> a condizione che: </a:t>
            </a:r>
          </a:p>
          <a:p>
            <a:pPr lvl="0" fontAlgn="base" hangingPunct="0">
              <a:buFont typeface="Wingdings" pitchFamily="2" charset="2"/>
              <a:buChar char="q"/>
            </a:pPr>
            <a:r>
              <a:rPr lang="it-IT" dirty="0" smtClean="0"/>
              <a:t>                abbiano conseguito il punteggio massimo complessivo attribuibile </a:t>
            </a:r>
            <a:r>
              <a:rPr lang="it-IT" dirty="0" smtClean="0">
                <a:solidFill>
                  <a:srgbClr val="FF0000"/>
                </a:solidFill>
              </a:rPr>
              <a:t>senza fruire della integrazione </a:t>
            </a:r>
          </a:p>
          <a:p>
            <a:pPr lvl="0" fontAlgn="base" hangingPunct="0">
              <a:buFont typeface="Wingdings" pitchFamily="2" charset="2"/>
              <a:buChar char="q"/>
            </a:pPr>
            <a:r>
              <a:rPr lang="it-IT" dirty="0" smtClean="0"/>
              <a:t>               abbiano riportato negli scrutini finali relativi alla penultima e all’ultima classe solo </a:t>
            </a:r>
            <a:r>
              <a:rPr lang="it-IT" dirty="0" smtClean="0">
                <a:solidFill>
                  <a:srgbClr val="FF0000"/>
                </a:solidFill>
              </a:rPr>
              <a:t>voti uguali o superiori a otto decimi</a:t>
            </a:r>
            <a:r>
              <a:rPr lang="it-IT" dirty="0" smtClean="0"/>
              <a:t>, ivi compresa la valutazione del comportamento.</a:t>
            </a:r>
          </a:p>
          <a:p>
            <a:pPr lvl="0" fontAlgn="base" hangingPunct="0">
              <a:buNone/>
            </a:pPr>
            <a:endParaRPr lang="it-IT" dirty="0" smtClean="0"/>
          </a:p>
          <a:p>
            <a:pPr hangingPunct="0">
              <a:buFont typeface="Wingdings" pitchFamily="2" charset="2"/>
              <a:buChar char="q"/>
            </a:pPr>
            <a:r>
              <a:rPr lang="it-IT" dirty="0" smtClean="0">
                <a:solidFill>
                  <a:srgbClr val="FF0000"/>
                </a:solidFill>
              </a:rPr>
              <a:t>               il credito scolastico annuale relativo al penultimo ed ultimo anno nonché il punteggio previsto per ogni prova d’esame devono essere stati attribuiti dal consiglio di classe o dalla commissione, secondo le rispettive competenze, nella misura massima all’unanimità </a:t>
            </a:r>
          </a:p>
          <a:p>
            <a:pPr hangingPunct="0">
              <a:buNone/>
            </a:pPr>
            <a:endParaRPr lang="it-IT" dirty="0" smtClean="0"/>
          </a:p>
          <a:p>
            <a:endParaRPr lang="it-IT" dirty="0"/>
          </a:p>
        </p:txBody>
      </p:sp>
      <p:sp>
        <p:nvSpPr>
          <p:cNvPr id="4" name="Segnaposto numero diapositiva 3"/>
          <p:cNvSpPr>
            <a:spLocks noGrp="1"/>
          </p:cNvSpPr>
          <p:nvPr>
            <p:ph type="sldNum" sz="quarter" idx="15"/>
          </p:nvPr>
        </p:nvSpPr>
        <p:spPr/>
        <p:txBody>
          <a:bodyPr>
            <a:normAutofit/>
          </a:bodyPr>
          <a:lstStyle/>
          <a:p>
            <a:fld id="{0ABBB4C6-F3C0-4120-A42E-402529F7FD68}" type="slidenum">
              <a:rPr lang="it-IT" smtClean="0"/>
              <a:pPr/>
              <a:t>83</a:t>
            </a:fld>
            <a:endParaRPr lang="it-IT"/>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400" dirty="0" smtClean="0"/>
              <a:t>VOTO FINALE, CERTIFICAZIONE, ADEMPIMENTI CONCLUSIVI</a:t>
            </a:r>
            <a:endParaRPr lang="it-IT" sz="2400" dirty="0"/>
          </a:p>
        </p:txBody>
      </p:sp>
      <p:sp>
        <p:nvSpPr>
          <p:cNvPr id="3" name="Segnaposto contenuto 2"/>
          <p:cNvSpPr>
            <a:spLocks noGrp="1"/>
          </p:cNvSpPr>
          <p:nvPr>
            <p:ph sz="quarter" idx="1"/>
          </p:nvPr>
        </p:nvSpPr>
        <p:spPr/>
        <p:txBody>
          <a:bodyPr>
            <a:normAutofit lnSpcReduction="10000"/>
          </a:bodyPr>
          <a:lstStyle/>
          <a:p>
            <a:pPr>
              <a:buFont typeface="Wingdings" pitchFamily="2" charset="2"/>
              <a:buChar char="q"/>
            </a:pPr>
            <a:r>
              <a:rPr lang="it-IT" dirty="0" smtClean="0"/>
              <a:t>       </a:t>
            </a:r>
            <a:r>
              <a:rPr lang="it-IT" sz="2800" dirty="0" smtClean="0"/>
              <a:t>La commissione compila, per ciascun candidato, il modello di certificazione </a:t>
            </a:r>
          </a:p>
          <a:p>
            <a:pPr>
              <a:buFont typeface="Wingdings" pitchFamily="2" charset="2"/>
              <a:buChar char="q"/>
            </a:pPr>
            <a:r>
              <a:rPr lang="it-IT" sz="2800" dirty="0" smtClean="0"/>
              <a:t>       La menzione della lode va trascritta sul diploma e sulla certificazione integrativa</a:t>
            </a:r>
          </a:p>
          <a:p>
            <a:pPr>
              <a:buFont typeface="Wingdings" pitchFamily="2" charset="2"/>
              <a:buChar char="q"/>
            </a:pPr>
            <a:r>
              <a:rPr lang="it-IT" sz="2800" dirty="0" smtClean="0"/>
              <a:t>       Le esperienze condotte in alternanza scuola lavoro e le attività relative alla </a:t>
            </a:r>
            <a:r>
              <a:rPr lang="it-IT" sz="2800" dirty="0" err="1" smtClean="0"/>
              <a:t>erza</a:t>
            </a:r>
            <a:r>
              <a:rPr lang="it-IT" sz="2800" dirty="0" smtClean="0"/>
              <a:t> area dei corsi post-qualifica degli istituti professionali verranno indicate nel certificato tra gli “ulteriori elementi caratterizzanti il corso di studi seguito”.</a:t>
            </a:r>
          </a:p>
          <a:p>
            <a:pPr>
              <a:buNone/>
            </a:pPr>
            <a:endParaRPr lang="it-IT" dirty="0" smtClean="0"/>
          </a:p>
          <a:p>
            <a:pPr hangingPunct="0">
              <a:buNone/>
            </a:pPr>
            <a:endParaRPr lang="it-IT" dirty="0" smtClean="0"/>
          </a:p>
          <a:p>
            <a:pPr hangingPunct="0"/>
            <a:endParaRPr lang="it-IT" dirty="0" smtClean="0"/>
          </a:p>
          <a:p>
            <a:pPr>
              <a:buNone/>
            </a:pPr>
            <a:endParaRPr lang="it-IT" dirty="0"/>
          </a:p>
        </p:txBody>
      </p:sp>
      <p:sp>
        <p:nvSpPr>
          <p:cNvPr id="4" name="Segnaposto numero diapositiva 3"/>
          <p:cNvSpPr>
            <a:spLocks noGrp="1"/>
          </p:cNvSpPr>
          <p:nvPr>
            <p:ph type="sldNum" sz="quarter" idx="15"/>
          </p:nvPr>
        </p:nvSpPr>
        <p:spPr/>
        <p:txBody>
          <a:bodyPr>
            <a:normAutofit/>
          </a:bodyPr>
          <a:lstStyle/>
          <a:p>
            <a:fld id="{0ABBB4C6-F3C0-4120-A42E-402529F7FD68}" type="slidenum">
              <a:rPr lang="it-IT" smtClean="0"/>
              <a:pPr/>
              <a:t>84</a:t>
            </a:fld>
            <a:endParaRPr lang="it-IT"/>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hangingPunct="0"/>
            <a:r>
              <a:rPr lang="it-IT" dirty="0" smtClean="0"/>
              <a:t/>
            </a:r>
            <a:br>
              <a:rPr lang="it-IT" dirty="0" smtClean="0"/>
            </a:br>
            <a:r>
              <a:rPr lang="it-IT" dirty="0" smtClean="0"/>
              <a:t>ART. 21 - PUBBLICAZIONE DEI RISULTATI</a:t>
            </a:r>
            <a:br>
              <a:rPr lang="it-IT" dirty="0" smtClean="0"/>
            </a:br>
            <a:r>
              <a:rPr lang="it-IT" dirty="0" smtClean="0"/>
              <a:t> </a:t>
            </a:r>
            <a:endParaRPr lang="it-IT" dirty="0"/>
          </a:p>
        </p:txBody>
      </p:sp>
      <p:sp>
        <p:nvSpPr>
          <p:cNvPr id="3" name="Segnaposto contenuto 2"/>
          <p:cNvSpPr>
            <a:spLocks noGrp="1"/>
          </p:cNvSpPr>
          <p:nvPr>
            <p:ph sz="quarter" idx="1"/>
          </p:nvPr>
        </p:nvSpPr>
        <p:spPr/>
        <p:txBody>
          <a:bodyPr>
            <a:normAutofit fontScale="62500" lnSpcReduction="20000"/>
          </a:bodyPr>
          <a:lstStyle/>
          <a:p>
            <a:pPr hangingPunct="0">
              <a:buFont typeface="Wingdings" pitchFamily="2" charset="2"/>
              <a:buChar char="q"/>
            </a:pPr>
            <a:r>
              <a:rPr lang="it-IT" dirty="0"/>
              <a:t>	</a:t>
            </a:r>
            <a:r>
              <a:rPr lang="it-IT" sz="2900" dirty="0"/>
              <a:t>L'esito dell’esame con l’indicazione del punteggio finale conseguito, inclusa la menzione della </a:t>
            </a:r>
            <a:r>
              <a:rPr lang="it-IT" sz="2900" dirty="0" smtClean="0"/>
              <a:t>lode, </a:t>
            </a:r>
            <a:r>
              <a:rPr lang="it-IT" sz="2900" dirty="0"/>
              <a:t>è pubblicato, </a:t>
            </a:r>
            <a:r>
              <a:rPr lang="it-IT" sz="2900" dirty="0" smtClean="0"/>
              <a:t> </a:t>
            </a:r>
            <a:r>
              <a:rPr lang="it-IT" sz="2900" dirty="0"/>
              <a:t>nell'albo dell'istituto sede della </a:t>
            </a:r>
            <a:r>
              <a:rPr lang="it-IT" sz="2900" dirty="0" smtClean="0"/>
              <a:t>commissione</a:t>
            </a:r>
          </a:p>
          <a:p>
            <a:pPr hangingPunct="0">
              <a:buFont typeface="Wingdings" pitchFamily="2" charset="2"/>
              <a:buChar char="q"/>
            </a:pPr>
            <a:endParaRPr lang="it-IT" sz="2900" dirty="0" smtClean="0"/>
          </a:p>
          <a:p>
            <a:pPr hangingPunct="0">
              <a:buFont typeface="Wingdings" pitchFamily="2" charset="2"/>
              <a:buChar char="q"/>
            </a:pPr>
            <a:r>
              <a:rPr lang="it-IT" sz="2900" dirty="0" smtClean="0"/>
              <a:t>          </a:t>
            </a:r>
            <a:r>
              <a:rPr lang="it-IT" sz="2900" dirty="0">
                <a:solidFill>
                  <a:srgbClr val="FF0000"/>
                </a:solidFill>
              </a:rPr>
              <a:t>ESITO NEGATIVO </a:t>
            </a:r>
            <a:r>
              <a:rPr lang="it-IT" sz="2900" dirty="0"/>
              <a:t>nel caso di mancato superamento  dell’esame  stesso </a:t>
            </a:r>
            <a:endParaRPr lang="it-IT" sz="2900" dirty="0" smtClean="0"/>
          </a:p>
          <a:p>
            <a:pPr hangingPunct="0">
              <a:buNone/>
            </a:pPr>
            <a:endParaRPr lang="it-IT" sz="2900" dirty="0" smtClean="0"/>
          </a:p>
          <a:p>
            <a:pPr hangingPunct="0">
              <a:buFont typeface="Wingdings" pitchFamily="2" charset="2"/>
              <a:buChar char="q"/>
            </a:pPr>
            <a:endParaRPr lang="it-IT" sz="2900" dirty="0"/>
          </a:p>
          <a:p>
            <a:pPr hangingPunct="0">
              <a:buFont typeface="Wingdings" pitchFamily="2" charset="2"/>
              <a:buChar char="q"/>
            </a:pPr>
            <a:r>
              <a:rPr lang="it-IT" sz="2900" dirty="0" smtClean="0"/>
              <a:t>       Il </a:t>
            </a:r>
            <a:r>
              <a:rPr lang="it-IT" sz="2900" dirty="0"/>
              <a:t>punteggio finale deve essere riportato, a cura della Commissione, sulla scheda di ciascun candidato e sui registri d'esame</a:t>
            </a:r>
            <a:r>
              <a:rPr lang="it-IT" sz="2900" dirty="0" smtClean="0"/>
              <a:t>.</a:t>
            </a:r>
          </a:p>
          <a:p>
            <a:pPr hangingPunct="0">
              <a:buFont typeface="Wingdings" pitchFamily="2" charset="2"/>
              <a:buChar char="q"/>
            </a:pPr>
            <a:endParaRPr lang="it-IT" sz="2900" dirty="0" smtClean="0"/>
          </a:p>
          <a:p>
            <a:pPr hangingPunct="0">
              <a:buNone/>
            </a:pPr>
            <a:endParaRPr lang="it-IT" sz="2900" dirty="0"/>
          </a:p>
          <a:p>
            <a:pPr hangingPunct="0">
              <a:buFont typeface="Wingdings" pitchFamily="2" charset="2"/>
              <a:buChar char="q"/>
            </a:pPr>
            <a:r>
              <a:rPr lang="it-IT" sz="2900" dirty="0"/>
              <a:t>	Per i candidati di cui all’articolo 17, comma 4, il riferimento all’effettuazione delle prove differenziate va indicato solo nell’attestazione e non nei tabelloni affissi all’albo dell’istituto.</a:t>
            </a:r>
          </a:p>
          <a:p>
            <a:pPr hangingPunct="0">
              <a:buNone/>
            </a:pPr>
            <a:r>
              <a:rPr lang="it-IT" sz="2900" dirty="0" smtClean="0"/>
              <a:t>       </a:t>
            </a:r>
            <a:endParaRPr lang="it-IT" sz="2900" dirty="0"/>
          </a:p>
          <a:p>
            <a:pPr hangingPunct="0">
              <a:buNone/>
            </a:pPr>
            <a:endParaRPr lang="it-IT" dirty="0"/>
          </a:p>
          <a:p>
            <a:endParaRPr lang="it-IT" dirty="0"/>
          </a:p>
        </p:txBody>
      </p:sp>
      <p:sp>
        <p:nvSpPr>
          <p:cNvPr id="6" name="Segnaposto numero diapositiva 5"/>
          <p:cNvSpPr>
            <a:spLocks noGrp="1"/>
          </p:cNvSpPr>
          <p:nvPr>
            <p:ph type="sldNum" sz="quarter" idx="15"/>
          </p:nvPr>
        </p:nvSpPr>
        <p:spPr/>
        <p:txBody>
          <a:bodyPr>
            <a:normAutofit/>
          </a:bodyPr>
          <a:lstStyle/>
          <a:p>
            <a:fld id="{0ABBB4C6-F3C0-4120-A42E-402529F7FD68}" type="slidenum">
              <a:rPr lang="it-IT" smtClean="0"/>
              <a:pPr/>
              <a:t>85</a:t>
            </a:fld>
            <a:endParaRPr lang="it-IT"/>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600" dirty="0" smtClean="0"/>
              <a:t>ART. 20 </a:t>
            </a:r>
            <a:r>
              <a:rPr lang="it-IT" dirty="0" smtClean="0"/>
              <a:t>– RELAZIONE FINALE</a:t>
            </a:r>
            <a:endParaRPr lang="it-IT" dirty="0"/>
          </a:p>
        </p:txBody>
      </p:sp>
      <p:sp>
        <p:nvSpPr>
          <p:cNvPr id="3" name="Segnaposto contenuto 2"/>
          <p:cNvSpPr>
            <a:spLocks noGrp="1"/>
          </p:cNvSpPr>
          <p:nvPr>
            <p:ph sz="quarter" idx="1"/>
          </p:nvPr>
        </p:nvSpPr>
        <p:spPr/>
        <p:txBody>
          <a:bodyPr>
            <a:normAutofit fontScale="85000" lnSpcReduction="10000"/>
          </a:bodyPr>
          <a:lstStyle/>
          <a:p>
            <a:pPr lvl="1">
              <a:lnSpc>
                <a:spcPct val="130000"/>
              </a:lnSpc>
              <a:buFont typeface="Wingdings" pitchFamily="2" charset="2"/>
              <a:buChar char="q"/>
            </a:pPr>
            <a:r>
              <a:rPr lang="it-IT" sz="2000" dirty="0" smtClean="0"/>
              <a:t>I presidenti di commissione, sentiti i commissari, predispongono la relazione finale e compilano l</a:t>
            </a:r>
            <a:r>
              <a:rPr lang="it-IT" sz="2000" dirty="0" smtClean="0">
                <a:latin typeface="Arial Unicode MS"/>
              </a:rPr>
              <a:t>’</a:t>
            </a:r>
            <a:r>
              <a:rPr lang="it-IT" sz="2000" dirty="0" smtClean="0"/>
              <a:t>apposito modello (modulo E3) da prelevare dal sito internet dell</a:t>
            </a:r>
            <a:r>
              <a:rPr lang="it-IT" sz="2000" dirty="0" smtClean="0">
                <a:latin typeface="Arial Unicode MS"/>
              </a:rPr>
              <a:t>’</a:t>
            </a:r>
            <a:r>
              <a:rPr lang="it-IT" sz="2000" dirty="0" smtClean="0"/>
              <a:t>INVALSI</a:t>
            </a:r>
          </a:p>
          <a:p>
            <a:pPr lvl="1">
              <a:lnSpc>
                <a:spcPct val="130000"/>
              </a:lnSpc>
              <a:buFont typeface="Wingdings" pitchFamily="2" charset="2"/>
              <a:buChar char="q"/>
            </a:pPr>
            <a:r>
              <a:rPr lang="it-IT" sz="2000" dirty="0" smtClean="0"/>
              <a:t>Copia della relazione, unitamente ad osservazioni sull</a:t>
            </a:r>
            <a:r>
              <a:rPr lang="it-IT" sz="2000" dirty="0" smtClean="0">
                <a:latin typeface="Arial Unicode MS"/>
              </a:rPr>
              <a:t>’</a:t>
            </a:r>
            <a:r>
              <a:rPr lang="it-IT" sz="2000" dirty="0" smtClean="0"/>
              <a:t>andamento degli esami, va inviata al Dirigente dell</a:t>
            </a:r>
            <a:r>
              <a:rPr lang="it-IT" sz="2000" dirty="0" smtClean="0">
                <a:latin typeface="Arial Unicode MS"/>
              </a:rPr>
              <a:t>’</a:t>
            </a:r>
            <a:r>
              <a:rPr lang="it-IT" sz="2000" dirty="0" smtClean="0"/>
              <a:t>UST (delegato alla recezione dal DG)</a:t>
            </a:r>
          </a:p>
          <a:p>
            <a:pPr lvl="1">
              <a:lnSpc>
                <a:spcPct val="130000"/>
              </a:lnSpc>
              <a:buFont typeface="Wingdings" pitchFamily="2" charset="2"/>
              <a:buChar char="q"/>
            </a:pPr>
            <a:r>
              <a:rPr lang="it-IT" sz="2000" dirty="0" smtClean="0"/>
              <a:t>Una copia della relazione va inserita nel plico sigillato che verr</a:t>
            </a:r>
            <a:r>
              <a:rPr lang="it-IT" sz="2000" dirty="0" smtClean="0">
                <a:latin typeface="Arial Unicode MS"/>
              </a:rPr>
              <a:t>à</a:t>
            </a:r>
            <a:r>
              <a:rPr lang="it-IT" sz="2000" dirty="0" smtClean="0"/>
              <a:t> conservato agli atti della scuola.</a:t>
            </a:r>
          </a:p>
          <a:p>
            <a:pPr lvl="1">
              <a:lnSpc>
                <a:spcPct val="130000"/>
              </a:lnSpc>
              <a:buFont typeface="Wingdings" pitchFamily="2" charset="2"/>
              <a:buChar char="q"/>
            </a:pPr>
            <a:endParaRPr lang="it-IT" sz="2000" dirty="0" smtClean="0"/>
          </a:p>
          <a:p>
            <a:pPr lvl="1">
              <a:lnSpc>
                <a:spcPct val="130000"/>
              </a:lnSpc>
              <a:buFont typeface="Wingdings" pitchFamily="2" charset="2"/>
              <a:buChar char="q"/>
            </a:pPr>
            <a:r>
              <a:rPr lang="it-IT" sz="2000" dirty="0" smtClean="0"/>
              <a:t>Scheda con </a:t>
            </a:r>
            <a:r>
              <a:rPr lang="it-IT" sz="2000" dirty="0" smtClean="0">
                <a:solidFill>
                  <a:srgbClr val="FF0000"/>
                </a:solidFill>
              </a:rPr>
              <a:t>specificazione dei criteri adottati per l</a:t>
            </a:r>
            <a:r>
              <a:rPr lang="it-IT" sz="2000" dirty="0" smtClean="0">
                <a:solidFill>
                  <a:srgbClr val="FF0000"/>
                </a:solidFill>
                <a:latin typeface="Arial Unicode MS"/>
              </a:rPr>
              <a:t>’</a:t>
            </a:r>
            <a:r>
              <a:rPr lang="it-IT" sz="2000" dirty="0" smtClean="0">
                <a:solidFill>
                  <a:srgbClr val="FF0000"/>
                </a:solidFill>
              </a:rPr>
              <a:t>attribuzione della lode </a:t>
            </a:r>
            <a:r>
              <a:rPr lang="it-IT" sz="2000" dirty="0" smtClean="0"/>
              <a:t>e con le motivazioni relative ai singoli candidati deve essere affidata, fuori dal plico, all</a:t>
            </a:r>
            <a:r>
              <a:rPr lang="it-IT" sz="2000" dirty="0" smtClean="0">
                <a:latin typeface="Arial Unicode MS"/>
              </a:rPr>
              <a:t>’</a:t>
            </a:r>
            <a:r>
              <a:rPr lang="it-IT" sz="2000" dirty="0" smtClean="0"/>
              <a:t>istituto sede d</a:t>
            </a:r>
            <a:r>
              <a:rPr lang="it-IT" sz="2000" dirty="0" smtClean="0">
                <a:latin typeface="Arial Unicode MS"/>
              </a:rPr>
              <a:t>’</a:t>
            </a:r>
            <a:r>
              <a:rPr lang="it-IT" sz="2000" dirty="0" smtClean="0"/>
              <a:t>esame per la trasmissione all</a:t>
            </a:r>
            <a:r>
              <a:rPr lang="it-IT" sz="2000" dirty="0" smtClean="0">
                <a:latin typeface="Arial Unicode MS"/>
              </a:rPr>
              <a:t>’</a:t>
            </a:r>
            <a:r>
              <a:rPr lang="it-IT" sz="2000" dirty="0" smtClean="0"/>
              <a:t>Ispettore Tecnico di vigilanza</a:t>
            </a:r>
          </a:p>
          <a:p>
            <a:endParaRPr lang="it-IT" dirty="0"/>
          </a:p>
        </p:txBody>
      </p:sp>
      <p:sp>
        <p:nvSpPr>
          <p:cNvPr id="4" name="Segnaposto numero diapositiva 3"/>
          <p:cNvSpPr>
            <a:spLocks noGrp="1"/>
          </p:cNvSpPr>
          <p:nvPr>
            <p:ph type="sldNum" sz="quarter" idx="15"/>
          </p:nvPr>
        </p:nvSpPr>
        <p:spPr/>
        <p:txBody>
          <a:bodyPr>
            <a:normAutofit/>
          </a:bodyPr>
          <a:lstStyle/>
          <a:p>
            <a:fld id="{0ABBB4C6-F3C0-4120-A42E-402529F7FD68}" type="slidenum">
              <a:rPr lang="it-IT" smtClean="0"/>
              <a:pPr/>
              <a:t>86</a:t>
            </a:fld>
            <a:endParaRPr lang="it-IT"/>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smtClean="0"/>
              <a:t>ART. 19 </a:t>
            </a:r>
            <a:r>
              <a:rPr lang="it-IT" dirty="0" smtClean="0"/>
              <a:t>- VERBALIZZAZIONE</a:t>
            </a:r>
            <a:br>
              <a:rPr lang="it-IT" dirty="0" smtClean="0"/>
            </a:br>
            <a:endParaRPr lang="it-IT" dirty="0"/>
          </a:p>
        </p:txBody>
      </p:sp>
      <p:sp>
        <p:nvSpPr>
          <p:cNvPr id="3" name="Segnaposto contenuto 2"/>
          <p:cNvSpPr>
            <a:spLocks noGrp="1"/>
          </p:cNvSpPr>
          <p:nvPr>
            <p:ph sz="quarter" idx="1"/>
          </p:nvPr>
        </p:nvSpPr>
        <p:spPr/>
        <p:txBody>
          <a:bodyPr>
            <a:normAutofit fontScale="55000" lnSpcReduction="20000"/>
          </a:bodyPr>
          <a:lstStyle/>
          <a:p>
            <a:pPr hangingPunct="0">
              <a:buFont typeface="Wingdings" pitchFamily="2" charset="2"/>
              <a:buChar char="q"/>
            </a:pPr>
            <a:r>
              <a:rPr lang="it-IT" dirty="0"/>
              <a:t>	</a:t>
            </a:r>
            <a:r>
              <a:rPr lang="it-IT" sz="3800" dirty="0"/>
              <a:t>La commissione verbalizza tutte le attività che caratterizzano lo svolgimento dell'esame nonché l'andamento e le risultanze delle operazioni di esame riferite a ciascun candidato</a:t>
            </a:r>
            <a:r>
              <a:rPr lang="it-IT" sz="3800" dirty="0" smtClean="0"/>
              <a:t>.</a:t>
            </a:r>
          </a:p>
          <a:p>
            <a:pPr hangingPunct="0"/>
            <a:endParaRPr lang="it-IT" dirty="0"/>
          </a:p>
          <a:p>
            <a:pPr hangingPunct="0">
              <a:buNone/>
            </a:pPr>
            <a:endParaRPr lang="it-IT" dirty="0" smtClean="0"/>
          </a:p>
          <a:p>
            <a:pPr hangingPunct="0">
              <a:buNone/>
            </a:pPr>
            <a:endParaRPr lang="it-IT" dirty="0"/>
          </a:p>
          <a:p>
            <a:pPr hangingPunct="0">
              <a:buNone/>
            </a:pPr>
            <a:endParaRPr lang="it-IT" dirty="0"/>
          </a:p>
          <a:p>
            <a:pPr lvl="0">
              <a:buFont typeface="Wingdings" pitchFamily="2" charset="2"/>
              <a:buChar char="q"/>
            </a:pPr>
            <a:r>
              <a:rPr lang="it-IT" dirty="0" smtClean="0"/>
              <a:t>        </a:t>
            </a:r>
            <a:r>
              <a:rPr lang="it-IT" sz="3800" dirty="0" smtClean="0"/>
              <a:t>La </a:t>
            </a:r>
            <a:r>
              <a:rPr lang="it-IT" sz="3800" dirty="0"/>
              <a:t>verbalizzazione deve descrivere sinteticamente ma fedelmente le attività della commissione e chiarire le ragioni per le quali si perviene a determinate </a:t>
            </a:r>
            <a:r>
              <a:rPr lang="it-IT" sz="3800" dirty="0" smtClean="0"/>
              <a:t>conclusioni</a:t>
            </a:r>
            <a:r>
              <a:rPr lang="it-IT" sz="3800" dirty="0"/>
              <a:t>, in modo che il lavoro di ciascuna commissione possa risultare trasparente in tutte le sue fasi e nella sua interezza e che le deliberazioni adottate siano pienamente e congruamente motivate.</a:t>
            </a:r>
          </a:p>
          <a:p>
            <a:pPr>
              <a:buNone/>
            </a:pPr>
            <a:r>
              <a:rPr lang="it-IT" dirty="0"/>
              <a:t> </a:t>
            </a:r>
          </a:p>
          <a:p>
            <a:pPr hangingPunct="0">
              <a:buNone/>
            </a:pPr>
            <a:r>
              <a:rPr lang="it-IT" dirty="0"/>
              <a:t> </a:t>
            </a:r>
          </a:p>
          <a:p>
            <a:endParaRPr lang="it-IT" dirty="0"/>
          </a:p>
        </p:txBody>
      </p:sp>
      <p:sp>
        <p:nvSpPr>
          <p:cNvPr id="6" name="Segnaposto numero diapositiva 5"/>
          <p:cNvSpPr>
            <a:spLocks noGrp="1"/>
          </p:cNvSpPr>
          <p:nvPr>
            <p:ph type="sldNum" sz="quarter" idx="15"/>
          </p:nvPr>
        </p:nvSpPr>
        <p:spPr/>
        <p:txBody>
          <a:bodyPr>
            <a:normAutofit/>
          </a:bodyPr>
          <a:lstStyle/>
          <a:p>
            <a:fld id="{0ABBB4C6-F3C0-4120-A42E-402529F7FD68}" type="slidenum">
              <a:rPr lang="it-IT" smtClean="0"/>
              <a:pPr/>
              <a:t>87</a:t>
            </a:fld>
            <a:endParaRPr lang="it-IT"/>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hangingPunct="0"/>
            <a:r>
              <a:rPr lang="it-IT" sz="3600" dirty="0" smtClean="0"/>
              <a:t/>
            </a:r>
            <a:br>
              <a:rPr lang="it-IT" sz="3600" dirty="0" smtClean="0"/>
            </a:br>
            <a:r>
              <a:rPr lang="it-IT" sz="3600" dirty="0" smtClean="0"/>
              <a:t>ART. 24 </a:t>
            </a:r>
            <a:r>
              <a:rPr lang="it-IT" dirty="0" smtClean="0"/>
              <a:t>- ACCESSO AI DOCUMENTI SCOLASTICI E TRASPARENZA</a:t>
            </a:r>
            <a:br>
              <a:rPr lang="it-IT" dirty="0" smtClean="0"/>
            </a:br>
            <a:endParaRPr lang="it-IT" dirty="0"/>
          </a:p>
        </p:txBody>
      </p:sp>
      <p:sp>
        <p:nvSpPr>
          <p:cNvPr id="3" name="Segnaposto contenuto 2"/>
          <p:cNvSpPr>
            <a:spLocks noGrp="1"/>
          </p:cNvSpPr>
          <p:nvPr>
            <p:ph sz="quarter" idx="1"/>
          </p:nvPr>
        </p:nvSpPr>
        <p:spPr/>
        <p:txBody>
          <a:bodyPr>
            <a:normAutofit fontScale="92500" lnSpcReduction="10000"/>
          </a:bodyPr>
          <a:lstStyle/>
          <a:p>
            <a:pPr hangingPunct="0">
              <a:buNone/>
            </a:pPr>
            <a:r>
              <a:rPr lang="it-IT" dirty="0"/>
              <a:t> </a:t>
            </a:r>
          </a:p>
          <a:p>
            <a:pPr hangingPunct="0">
              <a:buFont typeface="Wingdings" pitchFamily="2" charset="2"/>
              <a:buChar char="q"/>
            </a:pPr>
            <a:r>
              <a:rPr lang="it-IT" dirty="0" smtClean="0"/>
              <a:t>Gli </a:t>
            </a:r>
            <a:r>
              <a:rPr lang="it-IT" dirty="0"/>
              <a:t>atti e i documenti scolastici relativi agli esami di Stato devono essere </a:t>
            </a:r>
            <a:r>
              <a:rPr lang="it-IT" dirty="0">
                <a:solidFill>
                  <a:srgbClr val="FF0000"/>
                </a:solidFill>
              </a:rPr>
              <a:t>consegnati,</a:t>
            </a:r>
            <a:r>
              <a:rPr lang="it-IT" dirty="0"/>
              <a:t> con apposito verbale, al dirigente scolastico, </a:t>
            </a:r>
            <a:r>
              <a:rPr lang="it-IT" dirty="0" smtClean="0"/>
              <a:t>il </a:t>
            </a:r>
            <a:r>
              <a:rPr lang="it-IT" dirty="0"/>
              <a:t>quale, ai sensi della legge 7 agosto 1990, n. 241 e successive modificazioni, è responsabile della loro custodia e dell'accoglimento delle </a:t>
            </a:r>
            <a:r>
              <a:rPr lang="it-IT" dirty="0">
                <a:solidFill>
                  <a:srgbClr val="FF0000"/>
                </a:solidFill>
              </a:rPr>
              <a:t>richieste di accesso </a:t>
            </a:r>
            <a:r>
              <a:rPr lang="it-IT" dirty="0"/>
              <a:t>e dell'eventuale apertura del plico sigillato che contiene gli atti predetti e che è custodito dallo stesso dirigente </a:t>
            </a:r>
            <a:r>
              <a:rPr lang="it-IT" dirty="0" smtClean="0"/>
              <a:t>scolastico</a:t>
            </a:r>
          </a:p>
          <a:p>
            <a:pPr hangingPunct="0">
              <a:buFont typeface="Wingdings" pitchFamily="2" charset="2"/>
              <a:buChar char="q"/>
            </a:pPr>
            <a:r>
              <a:rPr lang="it-IT" dirty="0" smtClean="0">
                <a:solidFill>
                  <a:srgbClr val="FF0000"/>
                </a:solidFill>
              </a:rPr>
              <a:t>Richiesta di accesso</a:t>
            </a:r>
            <a:r>
              <a:rPr lang="it-IT" dirty="0" smtClean="0"/>
              <a:t>: il </a:t>
            </a:r>
            <a:r>
              <a:rPr lang="it-IT" dirty="0"/>
              <a:t>dirigente scolastico, alla presenza di personale della scuola, procede all'apertura del plico stesso redigendo apposito verbale sottoscritto dai presenti, che verrà inserito nel plico stesso da sigillare immediatamente</a:t>
            </a:r>
            <a:r>
              <a:rPr lang="it-IT" dirty="0" smtClean="0"/>
              <a:t>.</a:t>
            </a:r>
          </a:p>
          <a:p>
            <a:pPr hangingPunct="0">
              <a:buFont typeface="Wingdings" pitchFamily="2" charset="2"/>
              <a:buChar char="q"/>
            </a:pPr>
            <a:endParaRPr lang="it-IT" dirty="0"/>
          </a:p>
          <a:p>
            <a:pPr hangingPunct="0">
              <a:buFont typeface="Wingdings" pitchFamily="2" charset="2"/>
              <a:buChar char="q"/>
            </a:pPr>
            <a:endParaRPr lang="it-IT" dirty="0"/>
          </a:p>
        </p:txBody>
      </p:sp>
      <p:sp>
        <p:nvSpPr>
          <p:cNvPr id="6" name="Segnaposto numero diapositiva 5"/>
          <p:cNvSpPr>
            <a:spLocks noGrp="1"/>
          </p:cNvSpPr>
          <p:nvPr>
            <p:ph type="sldNum" sz="quarter" idx="15"/>
          </p:nvPr>
        </p:nvSpPr>
        <p:spPr/>
        <p:txBody>
          <a:bodyPr>
            <a:normAutofit/>
          </a:bodyPr>
          <a:lstStyle/>
          <a:p>
            <a:fld id="{0ABBB4C6-F3C0-4120-A42E-402529F7FD68}" type="slidenum">
              <a:rPr lang="it-IT" smtClean="0"/>
              <a:pPr/>
              <a:t>88</a:t>
            </a:fld>
            <a:endParaRPr lang="it-IT"/>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ALCUNI SUGGERIMENTI</a:t>
            </a:r>
            <a:endParaRPr lang="it-IT" dirty="0"/>
          </a:p>
        </p:txBody>
      </p:sp>
      <p:sp>
        <p:nvSpPr>
          <p:cNvPr id="3" name="Sottotitolo 2"/>
          <p:cNvSpPr>
            <a:spLocks noGrp="1"/>
          </p:cNvSpPr>
          <p:nvPr>
            <p:ph type="subTitle" idx="1"/>
          </p:nvPr>
        </p:nvSpPr>
        <p:spPr/>
        <p:txBody>
          <a:bodyPr/>
          <a:lstStyle/>
          <a:p>
            <a:endParaRPr lang="it-IT"/>
          </a:p>
        </p:txBody>
      </p:sp>
      <p:sp>
        <p:nvSpPr>
          <p:cNvPr id="4" name="Segnaposto numero diapositiva 3"/>
          <p:cNvSpPr>
            <a:spLocks noGrp="1"/>
          </p:cNvSpPr>
          <p:nvPr>
            <p:ph type="sldNum" sz="quarter" idx="12"/>
          </p:nvPr>
        </p:nvSpPr>
        <p:spPr/>
        <p:txBody>
          <a:bodyPr/>
          <a:lstStyle/>
          <a:p>
            <a:fld id="{0ABBB4C6-F3C0-4120-A42E-402529F7FD68}" type="slidenum">
              <a:rPr lang="it-IT" smtClean="0"/>
              <a:pPr/>
              <a:t>89</a:t>
            </a:fld>
            <a:endParaRPr lang="it-IT"/>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0ABBB4C6-F3C0-4120-A42E-402529F7FD68}" type="slidenum">
              <a:rPr lang="it-IT" smtClean="0"/>
              <a:pPr/>
              <a:t>9</a:t>
            </a:fld>
            <a:endParaRPr lang="it-IT"/>
          </a:p>
        </p:txBody>
      </p:sp>
      <p:pic>
        <p:nvPicPr>
          <p:cNvPr id="4098" name="Picture 2"/>
          <p:cNvPicPr>
            <a:picLocks noChangeAspect="1" noChangeArrowheads="1"/>
          </p:cNvPicPr>
          <p:nvPr/>
        </p:nvPicPr>
        <p:blipFill>
          <a:blip r:embed="rId3"/>
          <a:srcRect/>
          <a:stretch>
            <a:fillRect/>
          </a:stretch>
        </p:blipFill>
        <p:spPr bwMode="auto">
          <a:xfrm>
            <a:off x="2000232" y="142852"/>
            <a:ext cx="5143536" cy="6667877"/>
          </a:xfrm>
          <a:prstGeom prst="rect">
            <a:avLst/>
          </a:prstGeom>
          <a:noFill/>
          <a:ln w="9525">
            <a:noFill/>
            <a:miter lim="800000"/>
            <a:headEnd/>
            <a:tailEnd/>
          </a:ln>
          <a:effectLst/>
        </p:spPr>
      </p:pic>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sz="quarter" idx="1"/>
          </p:nvPr>
        </p:nvSpPr>
        <p:spPr>
          <a:xfrm>
            <a:off x="152400" y="1268413"/>
            <a:ext cx="8763000" cy="4602162"/>
          </a:xfrm>
        </p:spPr>
        <p:txBody>
          <a:bodyPr>
            <a:normAutofit fontScale="92500" lnSpcReduction="20000"/>
          </a:bodyPr>
          <a:lstStyle/>
          <a:p>
            <a:pPr marL="376238" lvl="1" indent="-184150" eaLnBrk="1" hangingPunct="1">
              <a:lnSpc>
                <a:spcPct val="130000"/>
              </a:lnSpc>
              <a:buFont typeface="Wingdings" pitchFamily="2" charset="2"/>
              <a:buChar char="q"/>
              <a:tabLst>
                <a:tab pos="280988" algn="l"/>
              </a:tabLst>
            </a:pPr>
            <a:r>
              <a:rPr lang="it-IT" sz="1800" dirty="0" smtClean="0">
                <a:solidFill>
                  <a:schemeClr val="accent2"/>
                </a:solidFill>
              </a:rPr>
              <a:t>          </a:t>
            </a:r>
            <a:r>
              <a:rPr lang="it-IT" sz="2200" dirty="0" smtClean="0"/>
              <a:t>Porre particolare attenzione all’”apertura” del plico telematico </a:t>
            </a:r>
            <a:endParaRPr lang="it-IT" sz="2200" dirty="0"/>
          </a:p>
          <a:p>
            <a:pPr marL="376238" lvl="1" indent="-184150" eaLnBrk="1" hangingPunct="1">
              <a:lnSpc>
                <a:spcPct val="130000"/>
              </a:lnSpc>
              <a:buNone/>
              <a:tabLst>
                <a:tab pos="280988" algn="l"/>
              </a:tabLst>
            </a:pPr>
            <a:endParaRPr lang="it-IT" sz="2200" dirty="0" smtClean="0"/>
          </a:p>
          <a:p>
            <a:pPr marL="376238" lvl="1" indent="-184150" eaLnBrk="1" hangingPunct="1">
              <a:lnSpc>
                <a:spcPct val="130000"/>
              </a:lnSpc>
              <a:buFont typeface="Wingdings" pitchFamily="2" charset="2"/>
              <a:buChar char="q"/>
              <a:tabLst>
                <a:tab pos="280988" algn="l"/>
              </a:tabLst>
            </a:pPr>
            <a:r>
              <a:rPr lang="it-IT" sz="2200" dirty="0" smtClean="0"/>
              <a:t>          Non definire il calendario degli orali prima della terza prova per evitare, in caso d’assenza di candidati, di dover ricompilare il calendario con comunicazioni successive ai candidati</a:t>
            </a:r>
          </a:p>
          <a:p>
            <a:pPr marL="376238" lvl="1" indent="-184150" eaLnBrk="1" hangingPunct="1">
              <a:lnSpc>
                <a:spcPct val="130000"/>
              </a:lnSpc>
              <a:buNone/>
              <a:tabLst>
                <a:tab pos="280988" algn="l"/>
              </a:tabLst>
            </a:pPr>
            <a:endParaRPr lang="it-IT" sz="2200" dirty="0" smtClean="0"/>
          </a:p>
          <a:p>
            <a:pPr marL="376238" lvl="1" indent="-184150" eaLnBrk="1" hangingPunct="1">
              <a:lnSpc>
                <a:spcPct val="130000"/>
              </a:lnSpc>
              <a:buFont typeface="Wingdings" pitchFamily="2" charset="2"/>
              <a:buChar char="q"/>
              <a:tabLst>
                <a:tab pos="280988" algn="l"/>
              </a:tabLst>
            </a:pPr>
            <a:r>
              <a:rPr lang="it-IT" sz="2200" b="1" dirty="0" smtClean="0"/>
              <a:t>          </a:t>
            </a:r>
            <a:r>
              <a:rPr lang="it-IT" sz="2200" dirty="0" smtClean="0"/>
              <a:t>Iniziare le correzioni, soprattutto per le prime due prove, il giorno successivo e non lo stesso giorno sia per assicurare i corretti tempi di preparazione alla correzione sia i tempi di dovuto riposo.</a:t>
            </a:r>
          </a:p>
          <a:p>
            <a:pPr marL="376238" lvl="1" indent="-184150" eaLnBrk="1" hangingPunct="1">
              <a:lnSpc>
                <a:spcPct val="130000"/>
              </a:lnSpc>
              <a:buFont typeface="Wingdings" pitchFamily="2" charset="2"/>
              <a:buChar char="q"/>
              <a:tabLst>
                <a:tab pos="280988" algn="l"/>
              </a:tabLst>
            </a:pPr>
            <a:endParaRPr lang="it-IT" sz="2200" dirty="0" smtClean="0"/>
          </a:p>
          <a:p>
            <a:pPr marL="376238" lvl="1" indent="-184150">
              <a:lnSpc>
                <a:spcPct val="130000"/>
              </a:lnSpc>
              <a:buFont typeface="Wingdings" pitchFamily="2" charset="2"/>
              <a:buChar char="q"/>
              <a:tabLst>
                <a:tab pos="280988" algn="l"/>
              </a:tabLst>
            </a:pPr>
            <a:r>
              <a:rPr lang="it-IT" sz="2000" dirty="0" smtClean="0"/>
              <a:t>Controllare che la struttura della terza prova sia conforme alla normativa (art. 2 e 3  D.M. 20.11.2000 n. 429)</a:t>
            </a:r>
          </a:p>
          <a:p>
            <a:pPr marL="376238" lvl="1" indent="-184150" eaLnBrk="1" hangingPunct="1">
              <a:lnSpc>
                <a:spcPct val="130000"/>
              </a:lnSpc>
              <a:buFont typeface="Wingdings" pitchFamily="2" charset="2"/>
              <a:buChar char="q"/>
              <a:tabLst>
                <a:tab pos="280988" algn="l"/>
              </a:tabLst>
            </a:pPr>
            <a:endParaRPr lang="it-IT" sz="2200" dirty="0" smtClean="0"/>
          </a:p>
        </p:txBody>
      </p:sp>
      <p:sp>
        <p:nvSpPr>
          <p:cNvPr id="4" name="Segnaposto numero diapositiva 3"/>
          <p:cNvSpPr>
            <a:spLocks noGrp="1"/>
          </p:cNvSpPr>
          <p:nvPr>
            <p:ph type="sldNum" sz="quarter" idx="15"/>
          </p:nvPr>
        </p:nvSpPr>
        <p:spPr/>
        <p:txBody>
          <a:bodyPr>
            <a:normAutofit/>
          </a:bodyPr>
          <a:lstStyle/>
          <a:p>
            <a:fld id="{0ABBB4C6-F3C0-4120-A42E-402529F7FD68}" type="slidenum">
              <a:rPr lang="it-IT" smtClean="0"/>
              <a:pPr/>
              <a:t>90</a:t>
            </a:fld>
            <a:endParaRPr lang="it-IT" dirty="0"/>
          </a:p>
        </p:txBody>
      </p:sp>
      <p:sp>
        <p:nvSpPr>
          <p:cNvPr id="155651" name="Titolo 1"/>
          <p:cNvSpPr>
            <a:spLocks/>
          </p:cNvSpPr>
          <p:nvPr/>
        </p:nvSpPr>
        <p:spPr bwMode="auto">
          <a:xfrm>
            <a:off x="2195513" y="188913"/>
            <a:ext cx="4865687" cy="500062"/>
          </a:xfrm>
          <a:prstGeom prst="rect">
            <a:avLst/>
          </a:prstGeom>
          <a:solidFill>
            <a:schemeClr val="bg1"/>
          </a:solidFill>
          <a:ln w="9525">
            <a:noFill/>
            <a:miter lim="800000"/>
            <a:headEnd/>
            <a:tailEnd/>
          </a:ln>
        </p:spPr>
        <p:txBody>
          <a:bodyPr lIns="91422" tIns="45711" rIns="91422" bIns="45711" anchor="ctr"/>
          <a:lstStyle/>
          <a:p>
            <a:pPr algn="ctr">
              <a:lnSpc>
                <a:spcPct val="85000"/>
              </a:lnSpc>
            </a:pPr>
            <a:r>
              <a:rPr lang="it-IT" sz="3200" dirty="0" smtClean="0"/>
              <a:t>ALCUNI SUGGERIMENTI </a:t>
            </a:r>
            <a:endParaRPr lang="it-IT" sz="3200"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sz="quarter" idx="1"/>
          </p:nvPr>
        </p:nvSpPr>
        <p:spPr>
          <a:xfrm>
            <a:off x="0" y="1071546"/>
            <a:ext cx="8915400" cy="5643601"/>
          </a:xfrm>
        </p:spPr>
        <p:txBody>
          <a:bodyPr>
            <a:normAutofit fontScale="70000" lnSpcReduction="20000"/>
          </a:bodyPr>
          <a:lstStyle/>
          <a:p>
            <a:pPr marL="376238" lvl="1" indent="-184150" eaLnBrk="1" hangingPunct="1">
              <a:lnSpc>
                <a:spcPct val="130000"/>
              </a:lnSpc>
              <a:buFont typeface="Wingdings" pitchFamily="2" charset="2"/>
              <a:buChar char="q"/>
              <a:tabLst>
                <a:tab pos="280988" algn="l"/>
              </a:tabLst>
            </a:pPr>
            <a:r>
              <a:rPr lang="it-IT" sz="2400" b="1" dirty="0" smtClean="0">
                <a:solidFill>
                  <a:schemeClr val="hlink"/>
                </a:solidFill>
              </a:rPr>
              <a:t>      </a:t>
            </a:r>
            <a:endParaRPr lang="it-IT" sz="2400" dirty="0" smtClean="0"/>
          </a:p>
          <a:p>
            <a:pPr marL="376238" lvl="1" indent="-184150" eaLnBrk="1" hangingPunct="1">
              <a:lnSpc>
                <a:spcPct val="130000"/>
              </a:lnSpc>
              <a:buFont typeface="Wingdings" pitchFamily="2" charset="2"/>
              <a:buChar char="q"/>
              <a:tabLst>
                <a:tab pos="280988" algn="l"/>
              </a:tabLst>
            </a:pPr>
            <a:r>
              <a:rPr lang="it-IT" sz="2400" dirty="0" smtClean="0"/>
              <a:t>      Pensare ad accorgimenti per evitare copiature nel caso che per la terza prova si scelga </a:t>
            </a:r>
          </a:p>
          <a:p>
            <a:pPr marL="376238" lvl="1" indent="-184150" eaLnBrk="1" hangingPunct="1">
              <a:lnSpc>
                <a:spcPct val="130000"/>
              </a:lnSpc>
              <a:buNone/>
              <a:tabLst>
                <a:tab pos="280988" algn="l"/>
              </a:tabLst>
            </a:pPr>
            <a:r>
              <a:rPr lang="it-IT" sz="2400" dirty="0" smtClean="0"/>
              <a:t>          la tipologia C o </a:t>
            </a:r>
            <a:r>
              <a:rPr lang="it-IT" sz="2400" dirty="0" err="1" smtClean="0"/>
              <a:t>B+C</a:t>
            </a:r>
            <a:endParaRPr lang="it-IT" sz="2400" dirty="0" smtClean="0"/>
          </a:p>
          <a:p>
            <a:pPr marL="376238" lvl="1" indent="-184150" eaLnBrk="1" hangingPunct="1">
              <a:lnSpc>
                <a:spcPct val="130000"/>
              </a:lnSpc>
              <a:buNone/>
              <a:tabLst>
                <a:tab pos="280988" algn="l"/>
              </a:tabLst>
            </a:pPr>
            <a:endParaRPr lang="it-IT" sz="2400" dirty="0" smtClean="0"/>
          </a:p>
          <a:p>
            <a:pPr marL="376238" lvl="1" indent="-184150" eaLnBrk="1" hangingPunct="1">
              <a:lnSpc>
                <a:spcPct val="130000"/>
              </a:lnSpc>
              <a:buFont typeface="Wingdings" pitchFamily="2" charset="2"/>
              <a:buChar char="q"/>
              <a:tabLst>
                <a:tab pos="280988" algn="l"/>
              </a:tabLst>
            </a:pPr>
            <a:r>
              <a:rPr lang="it-IT" sz="2400" dirty="0" smtClean="0"/>
              <a:t>     Evitare, nei limiti del possibile, di svolgere i colloqui in orario pomeridiano</a:t>
            </a:r>
          </a:p>
          <a:p>
            <a:pPr marL="376238" lvl="1" indent="-184150" eaLnBrk="1" hangingPunct="1">
              <a:lnSpc>
                <a:spcPct val="130000"/>
              </a:lnSpc>
              <a:buNone/>
              <a:tabLst>
                <a:tab pos="280988" algn="l"/>
              </a:tabLst>
            </a:pPr>
            <a:endParaRPr lang="it-IT" sz="2400" dirty="0" smtClean="0"/>
          </a:p>
          <a:p>
            <a:pPr marL="376238" lvl="1" indent="-184150" eaLnBrk="1" hangingPunct="1">
              <a:lnSpc>
                <a:spcPct val="130000"/>
              </a:lnSpc>
              <a:buFont typeface="Wingdings" pitchFamily="2" charset="2"/>
              <a:buChar char="q"/>
              <a:tabLst>
                <a:tab pos="280988" algn="l"/>
              </a:tabLst>
            </a:pPr>
            <a:r>
              <a:rPr lang="it-IT" sz="2400" dirty="0" smtClean="0"/>
              <a:t>     Accordarsi in commissione sui tempi del colloquio, fissando preventivamente il tempo </a:t>
            </a:r>
          </a:p>
          <a:p>
            <a:pPr marL="376238" lvl="1" indent="-184150" eaLnBrk="1" hangingPunct="1">
              <a:lnSpc>
                <a:spcPct val="130000"/>
              </a:lnSpc>
              <a:buNone/>
              <a:tabLst>
                <a:tab pos="280988" algn="l"/>
              </a:tabLst>
            </a:pPr>
            <a:r>
              <a:rPr lang="it-IT" sz="2400" dirty="0" smtClean="0"/>
              <a:t>        medio da dedicare ad ogni fase</a:t>
            </a:r>
          </a:p>
          <a:p>
            <a:pPr marL="376238" lvl="1" indent="-184150" eaLnBrk="1" hangingPunct="1">
              <a:lnSpc>
                <a:spcPct val="130000"/>
              </a:lnSpc>
              <a:buNone/>
              <a:tabLst>
                <a:tab pos="280988" algn="l"/>
              </a:tabLst>
            </a:pPr>
            <a:endParaRPr lang="it-IT" sz="2400" dirty="0" smtClean="0"/>
          </a:p>
          <a:p>
            <a:pPr marL="376238" lvl="1" indent="-184150" eaLnBrk="1" hangingPunct="1">
              <a:lnSpc>
                <a:spcPct val="130000"/>
              </a:lnSpc>
              <a:buFont typeface="Wingdings" pitchFamily="2" charset="2"/>
              <a:buChar char="q"/>
              <a:tabLst>
                <a:tab pos="280988" algn="l"/>
              </a:tabLst>
            </a:pPr>
            <a:r>
              <a:rPr lang="it-IT" sz="2400" dirty="0" smtClean="0"/>
              <a:t>     Evitare difformità di comportamento nei confronti dei vari candidati;operare perché  la </a:t>
            </a:r>
          </a:p>
          <a:p>
            <a:pPr marL="376238" lvl="1" indent="-184150" eaLnBrk="1" hangingPunct="1">
              <a:lnSpc>
                <a:spcPct val="130000"/>
              </a:lnSpc>
              <a:buNone/>
              <a:tabLst>
                <a:tab pos="280988" algn="l"/>
              </a:tabLst>
            </a:pPr>
            <a:r>
              <a:rPr lang="it-IT" sz="2400" dirty="0" smtClean="0"/>
              <a:t>        durata del colloquio rispetti quanto prefissato evitando, in particolare, di trattenere più  </a:t>
            </a:r>
          </a:p>
          <a:p>
            <a:pPr marL="376238" lvl="1" indent="-184150" eaLnBrk="1" hangingPunct="1">
              <a:lnSpc>
                <a:spcPct val="130000"/>
              </a:lnSpc>
              <a:buNone/>
              <a:tabLst>
                <a:tab pos="280988" algn="l"/>
              </a:tabLst>
            </a:pPr>
            <a:r>
              <a:rPr lang="it-IT" sz="2400" dirty="0"/>
              <a:t> </a:t>
            </a:r>
            <a:r>
              <a:rPr lang="it-IT" sz="2400" dirty="0" smtClean="0"/>
              <a:t>       a lungo i candidati più problematici.</a:t>
            </a:r>
          </a:p>
          <a:p>
            <a:pPr marL="376238" lvl="1" indent="-184150" eaLnBrk="1" hangingPunct="1">
              <a:lnSpc>
                <a:spcPct val="130000"/>
              </a:lnSpc>
              <a:tabLst>
                <a:tab pos="280988" algn="l"/>
              </a:tabLst>
            </a:pPr>
            <a:endParaRPr lang="it-IT" sz="1800" b="1" dirty="0" smtClean="0">
              <a:solidFill>
                <a:schemeClr val="hlink"/>
              </a:solidFill>
            </a:endParaRPr>
          </a:p>
        </p:txBody>
      </p:sp>
      <p:sp>
        <p:nvSpPr>
          <p:cNvPr id="4" name="Segnaposto numero diapositiva 3"/>
          <p:cNvSpPr>
            <a:spLocks noGrp="1"/>
          </p:cNvSpPr>
          <p:nvPr>
            <p:ph type="sldNum" sz="quarter" idx="15"/>
          </p:nvPr>
        </p:nvSpPr>
        <p:spPr/>
        <p:txBody>
          <a:bodyPr>
            <a:normAutofit/>
          </a:bodyPr>
          <a:lstStyle/>
          <a:p>
            <a:fld id="{0ABBB4C6-F3C0-4120-A42E-402529F7FD68}" type="slidenum">
              <a:rPr lang="it-IT" smtClean="0"/>
              <a:pPr/>
              <a:t>91</a:t>
            </a:fld>
            <a:endParaRPr lang="it-IT"/>
          </a:p>
        </p:txBody>
      </p:sp>
      <p:sp>
        <p:nvSpPr>
          <p:cNvPr id="156675" name="Titolo 1"/>
          <p:cNvSpPr>
            <a:spLocks/>
          </p:cNvSpPr>
          <p:nvPr/>
        </p:nvSpPr>
        <p:spPr bwMode="auto">
          <a:xfrm>
            <a:off x="1979613" y="188913"/>
            <a:ext cx="4829175" cy="500062"/>
          </a:xfrm>
          <a:prstGeom prst="rect">
            <a:avLst/>
          </a:prstGeom>
          <a:solidFill>
            <a:schemeClr val="bg1"/>
          </a:solidFill>
          <a:ln w="9525">
            <a:noFill/>
            <a:miter lim="800000"/>
            <a:headEnd/>
            <a:tailEnd/>
          </a:ln>
        </p:spPr>
        <p:txBody>
          <a:bodyPr lIns="91422" tIns="45711" rIns="91422" bIns="45711" anchor="ctr"/>
          <a:lstStyle/>
          <a:p>
            <a:pPr algn="ctr">
              <a:lnSpc>
                <a:spcPct val="85000"/>
              </a:lnSpc>
            </a:pPr>
            <a:r>
              <a:rPr lang="it-IT" sz="3200" dirty="0" smtClean="0"/>
              <a:t>ALCUNI SUGGERIMENTI </a:t>
            </a:r>
            <a:endParaRPr lang="it-IT" sz="3200"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sz="quarter" idx="1"/>
          </p:nvPr>
        </p:nvSpPr>
        <p:spPr>
          <a:xfrm>
            <a:off x="0" y="1196974"/>
            <a:ext cx="8915400" cy="4375165"/>
          </a:xfrm>
        </p:spPr>
        <p:txBody>
          <a:bodyPr>
            <a:normAutofit fontScale="92500"/>
          </a:bodyPr>
          <a:lstStyle/>
          <a:p>
            <a:pPr marL="376238" lvl="1" indent="-184150" eaLnBrk="1" hangingPunct="1">
              <a:lnSpc>
                <a:spcPct val="130000"/>
              </a:lnSpc>
              <a:buFont typeface="Arial" charset="0"/>
              <a:buNone/>
              <a:tabLst>
                <a:tab pos="280988" algn="l"/>
              </a:tabLst>
            </a:pPr>
            <a:endParaRPr lang="it-IT" sz="1500" dirty="0" smtClean="0">
              <a:solidFill>
                <a:schemeClr val="hlink"/>
              </a:solidFill>
            </a:endParaRPr>
          </a:p>
          <a:p>
            <a:pPr marL="376238" lvl="1" indent="-184150" eaLnBrk="1" hangingPunct="1">
              <a:lnSpc>
                <a:spcPct val="130000"/>
              </a:lnSpc>
              <a:buFont typeface="Arial" charset="0"/>
              <a:buNone/>
              <a:tabLst>
                <a:tab pos="280988" algn="l"/>
              </a:tabLst>
            </a:pPr>
            <a:endParaRPr lang="it-IT" sz="1500" dirty="0" smtClean="0">
              <a:solidFill>
                <a:schemeClr val="hlink"/>
              </a:solidFill>
            </a:endParaRPr>
          </a:p>
          <a:p>
            <a:pPr marL="376238" lvl="1" indent="-184150" eaLnBrk="1" hangingPunct="1">
              <a:lnSpc>
                <a:spcPct val="130000"/>
              </a:lnSpc>
              <a:buFont typeface="Wingdings" pitchFamily="2" charset="2"/>
              <a:buChar char="q"/>
              <a:tabLst>
                <a:tab pos="280988" algn="l"/>
              </a:tabLst>
            </a:pPr>
            <a:r>
              <a:rPr lang="it-IT" sz="1600" dirty="0" smtClean="0"/>
              <a:t>Per chi  fosse sorpreso a utilizzare questi apparecchi è prevista l’esclusione da tutte le prove</a:t>
            </a:r>
          </a:p>
          <a:p>
            <a:pPr marL="376238" lvl="1" indent="-184150" eaLnBrk="1" hangingPunct="1">
              <a:lnSpc>
                <a:spcPct val="130000"/>
              </a:lnSpc>
              <a:buNone/>
              <a:tabLst>
                <a:tab pos="280988" algn="l"/>
              </a:tabLst>
            </a:pPr>
            <a:endParaRPr lang="it-IT" sz="1600" dirty="0" smtClean="0"/>
          </a:p>
          <a:p>
            <a:pPr marL="376238" lvl="1" indent="-184150" eaLnBrk="1" hangingPunct="1">
              <a:lnSpc>
                <a:spcPct val="130000"/>
              </a:lnSpc>
              <a:buFont typeface="Wingdings" pitchFamily="2" charset="2"/>
              <a:buChar char="q"/>
              <a:tabLst>
                <a:tab pos="280988" algn="l"/>
              </a:tabLst>
            </a:pPr>
            <a:r>
              <a:rPr lang="it-IT" sz="1600" dirty="0" smtClean="0"/>
              <a:t>- E’  vietato l’uso di apparecchiature elettroniche portatili di tipo “palmare” o di personal computer, portatili di qualsiasi genere, in grado di collegarsi all’esterno degli edifici scolastici. </a:t>
            </a:r>
          </a:p>
          <a:p>
            <a:pPr marL="376238" lvl="1" indent="-184150" eaLnBrk="1" hangingPunct="1">
              <a:lnSpc>
                <a:spcPct val="130000"/>
              </a:lnSpc>
              <a:buFont typeface="Wingdings" pitchFamily="2" charset="2"/>
              <a:buChar char="q"/>
              <a:tabLst>
                <a:tab pos="280988" algn="l"/>
              </a:tabLst>
            </a:pPr>
            <a:r>
              <a:rPr lang="it-IT" sz="1600" dirty="0" smtClean="0"/>
              <a:t>Nel corso delle prove scritte deve essere  disattivato qualunque collegamento della scuola con la rete INTERNET e devono essere resi inaccessibili aule e laboratori di informatica, nonché qualunque tipo di personal computer collegato o collegabile alla rete.</a:t>
            </a:r>
          </a:p>
          <a:p>
            <a:pPr marL="376238" lvl="1" indent="-184150" eaLnBrk="1" hangingPunct="1">
              <a:lnSpc>
                <a:spcPct val="130000"/>
              </a:lnSpc>
              <a:buFont typeface="Wingdings" pitchFamily="2" charset="2"/>
              <a:buChar char="q"/>
              <a:tabLst>
                <a:tab pos="280988" algn="l"/>
              </a:tabLst>
            </a:pPr>
            <a:r>
              <a:rPr lang="it-IT" sz="1600" dirty="0" smtClean="0"/>
              <a:t> Per i candidati è assolutamente vietato, nei giorni delle prove scritte, portare a scuola cellulari di qualsiasi tipo nonché dispositivi  a luce infrarossa o ultravioletta di ogni genere.</a:t>
            </a:r>
          </a:p>
        </p:txBody>
      </p:sp>
      <p:sp>
        <p:nvSpPr>
          <p:cNvPr id="5" name="Segnaposto numero diapositiva 4"/>
          <p:cNvSpPr>
            <a:spLocks noGrp="1"/>
          </p:cNvSpPr>
          <p:nvPr>
            <p:ph type="sldNum" sz="quarter" idx="15"/>
          </p:nvPr>
        </p:nvSpPr>
        <p:spPr/>
        <p:txBody>
          <a:bodyPr>
            <a:normAutofit/>
          </a:bodyPr>
          <a:lstStyle/>
          <a:p>
            <a:fld id="{0ABBB4C6-F3C0-4120-A42E-402529F7FD68}" type="slidenum">
              <a:rPr lang="it-IT" smtClean="0"/>
              <a:pPr/>
              <a:t>92</a:t>
            </a:fld>
            <a:endParaRPr lang="it-IT"/>
          </a:p>
        </p:txBody>
      </p:sp>
      <p:sp>
        <p:nvSpPr>
          <p:cNvPr id="157699" name="Titolo 1"/>
          <p:cNvSpPr>
            <a:spLocks/>
          </p:cNvSpPr>
          <p:nvPr/>
        </p:nvSpPr>
        <p:spPr bwMode="auto">
          <a:xfrm>
            <a:off x="1428728" y="260350"/>
            <a:ext cx="5992835" cy="882634"/>
          </a:xfrm>
          <a:prstGeom prst="rect">
            <a:avLst/>
          </a:prstGeom>
          <a:solidFill>
            <a:schemeClr val="bg1"/>
          </a:solidFill>
          <a:ln w="9525">
            <a:noFill/>
            <a:miter lim="800000"/>
            <a:headEnd/>
            <a:tailEnd/>
          </a:ln>
        </p:spPr>
        <p:txBody>
          <a:bodyPr lIns="91422" tIns="45711" rIns="91422" bIns="45711" anchor="ctr"/>
          <a:lstStyle/>
          <a:p>
            <a:pPr algn="ctr">
              <a:lnSpc>
                <a:spcPct val="85000"/>
              </a:lnSpc>
            </a:pPr>
            <a:r>
              <a:rPr lang="it-IT" sz="2800" dirty="0" smtClean="0"/>
              <a:t>CELLULARI E STRUMENTI INFORMATICI</a:t>
            </a:r>
            <a:endParaRPr lang="it-IT" sz="2800" dirty="0"/>
          </a:p>
        </p:txBody>
      </p:sp>
      <p:sp>
        <p:nvSpPr>
          <p:cNvPr id="157700" name="Text Box 4"/>
          <p:cNvSpPr txBox="1">
            <a:spLocks noChangeArrowheads="1"/>
          </p:cNvSpPr>
          <p:nvPr/>
        </p:nvSpPr>
        <p:spPr bwMode="auto">
          <a:xfrm>
            <a:off x="3786182" y="5786454"/>
            <a:ext cx="4889506" cy="857255"/>
          </a:xfrm>
          <a:prstGeom prst="rect">
            <a:avLst/>
          </a:prstGeom>
          <a:noFill/>
          <a:ln w="3175">
            <a:solidFill>
              <a:schemeClr val="accent2"/>
            </a:solidFill>
            <a:miter lim="800000"/>
            <a:headEnd/>
            <a:tailEnd/>
          </a:ln>
          <a:effectLst/>
        </p:spPr>
        <p:txBody>
          <a:bodyPr lIns="91422" tIns="45711" rIns="521900" bIns="45711"/>
          <a:lstStyle/>
          <a:p>
            <a:pPr marL="762000" lvl="4" algn="ctr">
              <a:lnSpc>
                <a:spcPct val="80000"/>
              </a:lnSpc>
              <a:spcBef>
                <a:spcPct val="20000"/>
              </a:spcBef>
              <a:buFont typeface="Arial" charset="0"/>
              <a:buNone/>
              <a:tabLst>
                <a:tab pos="481013" algn="l"/>
              </a:tabLst>
            </a:pPr>
            <a:r>
              <a:rPr lang="it-IT" sz="1900" b="1" dirty="0">
                <a:solidFill>
                  <a:schemeClr val="accent2"/>
                </a:solidFill>
              </a:rPr>
              <a:t>Nota MIUR </a:t>
            </a:r>
          </a:p>
          <a:p>
            <a:pPr marL="762000" lvl="4" algn="ctr">
              <a:lnSpc>
                <a:spcPct val="80000"/>
              </a:lnSpc>
              <a:spcBef>
                <a:spcPct val="20000"/>
              </a:spcBef>
              <a:buFont typeface="Arial" charset="0"/>
              <a:buNone/>
              <a:tabLst>
                <a:tab pos="481013" algn="l"/>
              </a:tabLst>
            </a:pPr>
            <a:r>
              <a:rPr lang="it-IT" sz="1900" b="1" dirty="0" err="1">
                <a:solidFill>
                  <a:schemeClr val="accent2"/>
                </a:solidFill>
              </a:rPr>
              <a:t>prot</a:t>
            </a:r>
            <a:r>
              <a:rPr lang="it-IT" sz="1900" b="1" dirty="0">
                <a:solidFill>
                  <a:schemeClr val="accent2"/>
                </a:solidFill>
              </a:rPr>
              <a:t>. 3614/R.U./U 11.05.2010</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Loggi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3236</TotalTime>
  <Words>5032</Words>
  <Application>Microsoft Office PowerPoint</Application>
  <PresentationFormat>Presentazione su schermo (4:3)</PresentationFormat>
  <Paragraphs>975</Paragraphs>
  <Slides>92</Slides>
  <Notes>92</Notes>
  <HiddenSlides>0</HiddenSlides>
  <MMClips>0</MMClips>
  <ScaleCrop>false</ScaleCrop>
  <HeadingPairs>
    <vt:vector size="4" baseType="variant">
      <vt:variant>
        <vt:lpstr>Tema</vt:lpstr>
      </vt:variant>
      <vt:variant>
        <vt:i4>1</vt:i4>
      </vt:variant>
      <vt:variant>
        <vt:lpstr>Titoli diapositive</vt:lpstr>
      </vt:variant>
      <vt:variant>
        <vt:i4>92</vt:i4>
      </vt:variant>
    </vt:vector>
  </HeadingPairs>
  <TitlesOfParts>
    <vt:vector size="93" baseType="lpstr">
      <vt:lpstr>Loggia</vt:lpstr>
      <vt:lpstr>a.s. 2011 - 2012 Esami di stato del secondo ciclo: linee guida </vt:lpstr>
      <vt:lpstr>L’ESAME DI STATO A VENEZIA</vt:lpstr>
      <vt:lpstr>Diapositiva 3</vt:lpstr>
      <vt:lpstr>Diapositiva 4</vt:lpstr>
      <vt:lpstr> dirigente@istitutogritti.it  0412620985 – Gianna Benintendi  0415351511 – Orio Marzaro  3280353700 </vt:lpstr>
      <vt:lpstr>PLICO TELEMATICO</vt:lpstr>
      <vt:lpstr>Diapositiva 7</vt:lpstr>
      <vt:lpstr>Diapositiva 8</vt:lpstr>
      <vt:lpstr>Diapositiva 9</vt:lpstr>
      <vt:lpstr>SUPPORTO AI REFERENTI DI SEDE PER IL PLICO TELEMATICO</vt:lpstr>
      <vt:lpstr>Una presentazione articolata nelle seguenti sezioni</vt:lpstr>
      <vt:lpstr>NORMATIVA</vt:lpstr>
      <vt:lpstr>NOVITA’ 2012</vt:lpstr>
      <vt:lpstr>NOVITA’ 2012</vt:lpstr>
      <vt:lpstr>NOVITA’ 2012</vt:lpstr>
      <vt:lpstr>NOVITA’ 2012</vt:lpstr>
      <vt:lpstr>CANDIDATI INTERNI</vt:lpstr>
      <vt:lpstr>ART. 2 - CANDIDATI INTERNI AMMISSIONE</vt:lpstr>
      <vt:lpstr>   ART. 2 - CANDIDATI INTERNI                                                    PUBBLICAZIONE ESITI  </vt:lpstr>
      <vt:lpstr>ART. 2 - CANDIDATI INTERNI ABBREVIAZIONE PER MERITO</vt:lpstr>
      <vt:lpstr> CANDIDATI DIVERSAMENTE ABILI </vt:lpstr>
      <vt:lpstr>ART. 2 - CANDIDATI INTERNI</vt:lpstr>
      <vt:lpstr>CANDIDATI ESTERNI</vt:lpstr>
      <vt:lpstr>   AMMISSIONE </vt:lpstr>
      <vt:lpstr>   ESAME PRELIMINARE </vt:lpstr>
      <vt:lpstr>ESAME PRELIMINARE </vt:lpstr>
      <vt:lpstr> ESAME PRELIMINARE </vt:lpstr>
      <vt:lpstr>Art. 3 - CANDIDATI ESTERNI </vt:lpstr>
      <vt:lpstr>SEDE DEGLI ESAMI</vt:lpstr>
      <vt:lpstr>ART. 4 - SEDE DEGLI ESAMI</vt:lpstr>
      <vt:lpstr>Effettuazione delle prove d’esame fuori dalla sede scolastica (novità O.M. 42/2011)</vt:lpstr>
      <vt:lpstr>DOCUMENTO DEL CONSIGLIO DI CLASSE</vt:lpstr>
      <vt:lpstr>Art. 6 - DOCUMENTO DEL CONSIGLIO DI CLASSE</vt:lpstr>
      <vt:lpstr>CREDITO SCOLASTICO Articolo 8 O.M. N. 41/2012 </vt:lpstr>
      <vt:lpstr>ART. 8 - CREDITO SCOLASTICO </vt:lpstr>
      <vt:lpstr>ART. 8 - CREDITO SCOLASTICO</vt:lpstr>
      <vt:lpstr>ART. 8 - CREDITO SCOLASTICO </vt:lpstr>
      <vt:lpstr>Diapositiva 38</vt:lpstr>
      <vt:lpstr>Diapositiva 39</vt:lpstr>
      <vt:lpstr>Diapositiva 40</vt:lpstr>
      <vt:lpstr>Diapositiva 41</vt:lpstr>
      <vt:lpstr>COMMISSIONI</vt:lpstr>
      <vt:lpstr>          ART. 11 – COMMISSIONI   </vt:lpstr>
      <vt:lpstr>ART. 11 – COMMISSIONI - ASSENZE</vt:lpstr>
      <vt:lpstr>  ART. 11 – COMMISSIONI - ASSENZE   </vt:lpstr>
      <vt:lpstr>DIARIO DELLE OPERAZIONI E DELLE PROVE D’ESAME</vt:lpstr>
      <vt:lpstr>ART. 12 - DIARIO DELLE OPERAZIONI E DELLE PROVE </vt:lpstr>
      <vt:lpstr>RIUNIONE PRELIMINARE</vt:lpstr>
      <vt:lpstr>RIUNIONE PLENARIA</vt:lpstr>
      <vt:lpstr>RIUNIONE PRELIMINARE </vt:lpstr>
      <vt:lpstr>RIUNIONE PRELIMINARE </vt:lpstr>
      <vt:lpstr>RIUNIONE PRELIMINARE  </vt:lpstr>
      <vt:lpstr>RIUNIONE PRELIMINARE </vt:lpstr>
      <vt:lpstr>RIUNIONE PRELIMINARE </vt:lpstr>
      <vt:lpstr>RIUNIONE PRELIMINARE</vt:lpstr>
      <vt:lpstr> RIUNIONE PRELIMINARE                               IRREGOLARITA’ </vt:lpstr>
      <vt:lpstr>ART. 16 - RIUNIONE PRELIMINARE – CANDIDATI CON HANDICAP E CON DSA</vt:lpstr>
      <vt:lpstr>LE PROVE D’ESAME</vt:lpstr>
      <vt:lpstr>PROVE SCRITTE – TERZA PROVA</vt:lpstr>
      <vt:lpstr>PROVE SCRITTE – TERZA PROVA Accertamento della conoscenza della lingua straniera  </vt:lpstr>
      <vt:lpstr>PROVE SCRITTE – TERZA PROVA</vt:lpstr>
      <vt:lpstr>                 PROVE SCRITTE</vt:lpstr>
      <vt:lpstr>PROVE SCRITTE – ATTRIBUZIONE DEI PUNTEGGI</vt:lpstr>
      <vt:lpstr>IL COLLOQUIO</vt:lpstr>
      <vt:lpstr>ART. 16 -  COLLOQUIO </vt:lpstr>
      <vt:lpstr>COLLOQUIO</vt:lpstr>
      <vt:lpstr>ART. 16 -  COLLOQUIO  </vt:lpstr>
      <vt:lpstr>ART. 16 -  COLLOQUIO </vt:lpstr>
      <vt:lpstr>ISTITUTI CON STUDIO DI PIU’ LINGUE STRANIERE</vt:lpstr>
      <vt:lpstr>PROVE SCRITTE </vt:lpstr>
      <vt:lpstr>ART. 16 -  COLLOQUIO </vt:lpstr>
      <vt:lpstr>ART. 16 -  COLLOQUIO  </vt:lpstr>
      <vt:lpstr>ESAMI DEI CANDIDATI IN SITUAZIONE DI HANDICAP </vt:lpstr>
      <vt:lpstr>ART. 2 - CANDIDATI DIVERSAMENTE ABILI </vt:lpstr>
      <vt:lpstr>        Art. 17 - ESAME DEI CANDIDATI DIVERSAMENTE ABILI  </vt:lpstr>
      <vt:lpstr> Art. 17 bis - Candidati con disturbi specifici di apprendimento</vt:lpstr>
      <vt:lpstr>Art. 17 bis - Candidati con disturbi specifici di apprendimento</vt:lpstr>
      <vt:lpstr>Alunni certificati con disabilità: art.2, comma 6 e art. 17  (novità O.M. 42/2011)</vt:lpstr>
      <vt:lpstr>ASSENZE DEI CANDIDATI</vt:lpstr>
      <vt:lpstr>ASSENZE DEI CANDIDATI</vt:lpstr>
      <vt:lpstr>VOTO FINALE, CERTIFICAZIONE, ADEMPIMENTI CONCLUSIVI</vt:lpstr>
      <vt:lpstr>  ART. 20 - VOTO FINALE  </vt:lpstr>
      <vt:lpstr>                             LODE </vt:lpstr>
      <vt:lpstr>VOTO FINALE, CERTIFICAZIONE, ADEMPIMENTI CONCLUSIVI</vt:lpstr>
      <vt:lpstr> ART. 21 - PUBBLICAZIONE DEI RISULTATI  </vt:lpstr>
      <vt:lpstr>ART. 20 – RELAZIONE FINALE</vt:lpstr>
      <vt:lpstr>ART. 19 - VERBALIZZAZIONE </vt:lpstr>
      <vt:lpstr> ART. 24 - ACCESSO AI DOCUMENTI SCOLASTICI E TRASPARENZA </vt:lpstr>
      <vt:lpstr>ALCUNI SUGGERIMENTI</vt:lpstr>
      <vt:lpstr>Diapositiva 90</vt:lpstr>
      <vt:lpstr>Diapositiva 91</vt:lpstr>
      <vt:lpstr>Diapositiva 92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Esami di Stato 2010</dc:title>
  <dc:creator>orio.marzaro</dc:creator>
  <cp:lastModifiedBy>orio.marzaro</cp:lastModifiedBy>
  <cp:revision>333</cp:revision>
  <dcterms:created xsi:type="dcterms:W3CDTF">2011-05-13T19:39:23Z</dcterms:created>
  <dcterms:modified xsi:type="dcterms:W3CDTF">2012-06-05T17:51:30Z</dcterms:modified>
</cp:coreProperties>
</file>